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87" r:id="rId5"/>
    <p:sldId id="4306" r:id="rId6"/>
    <p:sldId id="4345" r:id="rId7"/>
    <p:sldId id="4365" r:id="rId8"/>
    <p:sldId id="4389" r:id="rId9"/>
    <p:sldId id="4396" r:id="rId10"/>
    <p:sldId id="4395" r:id="rId11"/>
    <p:sldId id="4394" r:id="rId12"/>
    <p:sldId id="4393" r:id="rId13"/>
    <p:sldId id="4392" r:id="rId14"/>
    <p:sldId id="4391" r:id="rId15"/>
    <p:sldId id="4390" r:id="rId16"/>
    <p:sldId id="4412" r:id="rId17"/>
    <p:sldId id="4411" r:id="rId18"/>
    <p:sldId id="4410" r:id="rId19"/>
    <p:sldId id="4409" r:id="rId20"/>
    <p:sldId id="4408" r:id="rId21"/>
    <p:sldId id="4407" r:id="rId22"/>
    <p:sldId id="4406" r:id="rId23"/>
    <p:sldId id="4405" r:id="rId24"/>
    <p:sldId id="4404" r:id="rId25"/>
    <p:sldId id="4403" r:id="rId26"/>
    <p:sldId id="4431" r:id="rId27"/>
    <p:sldId id="4401" r:id="rId28"/>
    <p:sldId id="4400" r:id="rId29"/>
    <p:sldId id="4399" r:id="rId30"/>
    <p:sldId id="4398" r:id="rId31"/>
    <p:sldId id="4397" r:id="rId32"/>
    <p:sldId id="4366" r:id="rId33"/>
    <p:sldId id="4432" r:id="rId34"/>
    <p:sldId id="4640" r:id="rId35"/>
    <p:sldId id="4642" r:id="rId36"/>
    <p:sldId id="4641" r:id="rId37"/>
    <p:sldId id="4645" r:id="rId38"/>
    <p:sldId id="4643" r:id="rId39"/>
    <p:sldId id="4646" r:id="rId40"/>
    <p:sldId id="4647" r:id="rId41"/>
    <p:sldId id="4648" r:id="rId42"/>
    <p:sldId id="4644" r:id="rId43"/>
    <p:sldId id="4649" r:id="rId44"/>
    <p:sldId id="4650" r:id="rId45"/>
    <p:sldId id="4651" r:id="rId46"/>
    <p:sldId id="4652" r:id="rId47"/>
    <p:sldId id="4658" r:id="rId48"/>
    <p:sldId id="4342" r:id="rId49"/>
    <p:sldId id="4633" r:id="rId50"/>
    <p:sldId id="4654" r:id="rId51"/>
    <p:sldId id="4655" r:id="rId52"/>
    <p:sldId id="4656" r:id="rId53"/>
    <p:sldId id="4635" r:id="rId54"/>
    <p:sldId id="4636" r:id="rId55"/>
    <p:sldId id="4637" r:id="rId56"/>
    <p:sldId id="4638" r:id="rId57"/>
    <p:sldId id="4639" r:id="rId58"/>
    <p:sldId id="4657" r:id="rId59"/>
    <p:sldId id="4346" r:id="rId60"/>
    <p:sldId id="4437" r:id="rId61"/>
    <p:sldId id="4322" r:id="rId62"/>
    <p:sldId id="4436" r:id="rId63"/>
    <p:sldId id="4438" r:id="rId64"/>
    <p:sldId id="4351" r:id="rId65"/>
    <p:sldId id="4353" r:id="rId66"/>
    <p:sldId id="4434" r:id="rId67"/>
    <p:sldId id="4447" r:id="rId68"/>
    <p:sldId id="4439" r:id="rId69"/>
    <p:sldId id="4440" r:id="rId70"/>
    <p:sldId id="4435" r:id="rId71"/>
    <p:sldId id="4442" r:id="rId72"/>
    <p:sldId id="4443" r:id="rId73"/>
    <p:sldId id="4444" r:id="rId74"/>
    <p:sldId id="4355" r:id="rId75"/>
    <p:sldId id="4445" r:id="rId76"/>
    <p:sldId id="4354" r:id="rId77"/>
    <p:sldId id="4347" r:id="rId78"/>
    <p:sldId id="4430" r:id="rId79"/>
    <p:sldId id="4429" r:id="rId80"/>
    <p:sldId id="4428" r:id="rId81"/>
    <p:sldId id="4424" r:id="rId82"/>
    <p:sldId id="4423" r:id="rId83"/>
    <p:sldId id="4422" r:id="rId84"/>
    <p:sldId id="4421" r:id="rId85"/>
    <p:sldId id="4420" r:id="rId86"/>
    <p:sldId id="4419" r:id="rId87"/>
    <p:sldId id="4418" r:id="rId88"/>
    <p:sldId id="4417" r:id="rId89"/>
    <p:sldId id="4348" r:id="rId90"/>
    <p:sldId id="4448" r:id="rId91"/>
    <p:sldId id="4338" r:id="rId92"/>
    <p:sldId id="4449" r:id="rId93"/>
    <p:sldId id="4450" r:id="rId94"/>
    <p:sldId id="4451" r:id="rId95"/>
    <p:sldId id="4452" r:id="rId96"/>
    <p:sldId id="4453" r:id="rId97"/>
    <p:sldId id="4454" r:id="rId98"/>
    <p:sldId id="4455" r:id="rId99"/>
    <p:sldId id="4456" r:id="rId100"/>
    <p:sldId id="4458" r:id="rId101"/>
    <p:sldId id="4457" r:id="rId102"/>
    <p:sldId id="4459" r:id="rId103"/>
    <p:sldId id="4460" r:id="rId104"/>
    <p:sldId id="4461" r:id="rId105"/>
    <p:sldId id="4462"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átima Martins" initials="FM" lastIdx="13" clrIdx="0">
    <p:extLst>
      <p:ext uri="{19B8F6BF-5375-455C-9EA6-DF929625EA0E}">
        <p15:presenceInfo xmlns:p15="http://schemas.microsoft.com/office/powerpoint/2012/main" userId="76fb42b561eeec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DDC"/>
    <a:srgbClr val="000000"/>
    <a:srgbClr val="F79037"/>
    <a:srgbClr val="F1A0C2"/>
    <a:srgbClr val="B2DEDD"/>
    <a:srgbClr val="FDE4CF"/>
    <a:srgbClr val="B2DDDC"/>
    <a:srgbClr val="EAEBED"/>
    <a:srgbClr val="EF5655"/>
    <a:srgbClr val="28A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1494" autoAdjust="0"/>
    <p:restoredTop sz="0" autoAdjust="0"/>
  </p:normalViewPr>
  <p:slideViewPr>
    <p:cSldViewPr snapToGrid="0">
      <p:cViewPr varScale="1">
        <p:scale>
          <a:sx n="27" d="100"/>
          <a:sy n="27" d="100"/>
        </p:scale>
        <p:origin x="4032" y="48"/>
      </p:cViewPr>
      <p:guideLst/>
    </p:cSldViewPr>
  </p:slideViewPr>
  <p:notesTextViewPr>
    <p:cViewPr>
      <p:scale>
        <a:sx n="1" d="1"/>
        <a:sy n="1" d="1"/>
      </p:scale>
      <p:origin x="0" y="0"/>
    </p:cViewPr>
  </p:notesTextViewPr>
  <p:sorterViewPr>
    <p:cViewPr>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7F18-0DCD-4867-B420-488E31B8B688}" type="doc">
      <dgm:prSet loTypeId="urn:microsoft.com/office/officeart/2005/8/layout/cycle8" loCatId="cycle" qsTypeId="urn:microsoft.com/office/officeart/2005/8/quickstyle/simple1" qsCatId="simple" csTypeId="urn:microsoft.com/office/officeart/2005/8/colors/accent0_1" csCatId="mainScheme" phldr="1"/>
      <dgm:spPr/>
    </dgm:pt>
    <dgm:pt modelId="{5D5CF0D3-43A2-4294-8BB8-597D959F170C}">
      <dgm:prSet phldrT="[Text]"/>
      <dgm:spPr>
        <a:solidFill>
          <a:srgbClr val="28AF95"/>
        </a:solidFill>
      </dgm:spPr>
      <dgm:t>
        <a:bodyPr/>
        <a:lstStyle/>
        <a:p>
          <a:r>
            <a:rPr lang="en-IE" b="1" dirty="0" err="1">
              <a:solidFill>
                <a:srgbClr val="000000"/>
              </a:solidFill>
            </a:rPr>
            <a:t>Reciclagem</a:t>
          </a:r>
          <a:endParaRPr lang="en-IE" b="1" dirty="0">
            <a:solidFill>
              <a:srgbClr val="000000"/>
            </a:solidFill>
          </a:endParaRPr>
        </a:p>
      </dgm:t>
    </dgm:pt>
    <dgm:pt modelId="{C86FC806-4CA1-4008-BAAC-3BF9502B6F7C}" type="parTrans" cxnId="{17CC51F6-72F8-4491-9DA4-F212D911744E}">
      <dgm:prSet/>
      <dgm:spPr/>
      <dgm:t>
        <a:bodyPr/>
        <a:lstStyle/>
        <a:p>
          <a:endParaRPr lang="en-IE"/>
        </a:p>
      </dgm:t>
    </dgm:pt>
    <dgm:pt modelId="{39718C9A-802F-43A1-BCA3-022213248E23}" type="sibTrans" cxnId="{17CC51F6-72F8-4491-9DA4-F212D911744E}">
      <dgm:prSet/>
      <dgm:spPr/>
      <dgm:t>
        <a:bodyPr/>
        <a:lstStyle/>
        <a:p>
          <a:endParaRPr lang="en-IE"/>
        </a:p>
      </dgm:t>
    </dgm:pt>
    <dgm:pt modelId="{438460A1-79BD-4412-A538-C4E0BE3C8833}">
      <dgm:prSet phldrT="[Text]"/>
      <dgm:spPr>
        <a:solidFill>
          <a:srgbClr val="F79037"/>
        </a:solidFill>
      </dgm:spPr>
      <dgm:t>
        <a:bodyPr/>
        <a:lstStyle/>
        <a:p>
          <a:r>
            <a:rPr lang="en-IE" b="1" dirty="0" err="1">
              <a:solidFill>
                <a:srgbClr val="000000"/>
              </a:solidFill>
            </a:rPr>
            <a:t>Produção</a:t>
          </a:r>
          <a:r>
            <a:rPr lang="en-IE" b="1" dirty="0">
              <a:solidFill>
                <a:srgbClr val="000000"/>
              </a:solidFill>
            </a:rPr>
            <a:t> </a:t>
          </a:r>
          <a:r>
            <a:rPr lang="en-IE" b="1" dirty="0" err="1">
              <a:solidFill>
                <a:srgbClr val="000000"/>
              </a:solidFill>
            </a:rPr>
            <a:t>sustentável</a:t>
          </a:r>
          <a:endParaRPr lang="en-IE" b="1" dirty="0">
            <a:solidFill>
              <a:srgbClr val="000000"/>
            </a:solidFill>
          </a:endParaRPr>
        </a:p>
      </dgm:t>
    </dgm:pt>
    <dgm:pt modelId="{9ABE50C1-9E29-4504-8E01-3EBC0042AE32}" type="parTrans" cxnId="{2E4315BD-9590-4763-954F-8FDFB0AF5BC5}">
      <dgm:prSet/>
      <dgm:spPr/>
      <dgm:t>
        <a:bodyPr/>
        <a:lstStyle/>
        <a:p>
          <a:endParaRPr lang="en-IE"/>
        </a:p>
      </dgm:t>
    </dgm:pt>
    <dgm:pt modelId="{42A1C5DB-E5F9-4527-897F-C3088232C5E6}" type="sibTrans" cxnId="{2E4315BD-9590-4763-954F-8FDFB0AF5BC5}">
      <dgm:prSet/>
      <dgm:spPr/>
      <dgm:t>
        <a:bodyPr/>
        <a:lstStyle/>
        <a:p>
          <a:endParaRPr lang="en-IE"/>
        </a:p>
      </dgm:t>
    </dgm:pt>
    <dgm:pt modelId="{32E79074-8B4B-41A0-8049-3A5991046079}">
      <dgm:prSet phldrT="[Text]"/>
      <dgm:spPr>
        <a:solidFill>
          <a:srgbClr val="F1A0C2"/>
        </a:solidFill>
      </dgm:spPr>
      <dgm:t>
        <a:bodyPr/>
        <a:lstStyle/>
        <a:p>
          <a:r>
            <a:rPr lang="en-IE" b="1" dirty="0" err="1">
              <a:solidFill>
                <a:srgbClr val="000000"/>
              </a:solidFill>
            </a:rPr>
            <a:t>Uso</a:t>
          </a:r>
          <a:r>
            <a:rPr lang="en-IE" b="1" dirty="0">
              <a:solidFill>
                <a:srgbClr val="000000"/>
              </a:solidFill>
            </a:rPr>
            <a:t> </a:t>
          </a:r>
          <a:r>
            <a:rPr lang="en-IE" b="1" dirty="0" err="1">
              <a:solidFill>
                <a:srgbClr val="000000"/>
              </a:solidFill>
            </a:rPr>
            <a:t>sustentável</a:t>
          </a:r>
          <a:endParaRPr lang="en-IE" b="1" dirty="0">
            <a:solidFill>
              <a:srgbClr val="000000"/>
            </a:solidFill>
          </a:endParaRPr>
        </a:p>
      </dgm:t>
    </dgm:pt>
    <dgm:pt modelId="{48E1EA85-B129-4FC7-9504-8848B6B33C12}" type="parTrans" cxnId="{063C9F94-D5B7-4BCB-9528-0B23848DE692}">
      <dgm:prSet/>
      <dgm:spPr/>
      <dgm:t>
        <a:bodyPr/>
        <a:lstStyle/>
        <a:p>
          <a:endParaRPr lang="en-IE"/>
        </a:p>
      </dgm:t>
    </dgm:pt>
    <dgm:pt modelId="{6881686D-2247-4259-AE30-F736B9E47D00}" type="sibTrans" cxnId="{063C9F94-D5B7-4BCB-9528-0B23848DE692}">
      <dgm:prSet/>
      <dgm:spPr/>
      <dgm:t>
        <a:bodyPr/>
        <a:lstStyle/>
        <a:p>
          <a:endParaRPr lang="en-IE"/>
        </a:p>
      </dgm:t>
    </dgm:pt>
    <dgm:pt modelId="{8CA20725-B22E-483B-87C0-F704BEB42232}" type="pres">
      <dgm:prSet presAssocID="{249A7F18-0DCD-4867-B420-488E31B8B688}" presName="compositeShape" presStyleCnt="0">
        <dgm:presLayoutVars>
          <dgm:chMax val="7"/>
          <dgm:dir/>
          <dgm:resizeHandles val="exact"/>
        </dgm:presLayoutVars>
      </dgm:prSet>
      <dgm:spPr/>
    </dgm:pt>
    <dgm:pt modelId="{832E8F1D-38A6-4007-8DC2-E5085D0968DD}" type="pres">
      <dgm:prSet presAssocID="{249A7F18-0DCD-4867-B420-488E31B8B688}" presName="wedge1" presStyleLbl="node1" presStyleIdx="0" presStyleCnt="3"/>
      <dgm:spPr/>
    </dgm:pt>
    <dgm:pt modelId="{B5F5D838-07BE-40A2-9752-5EEB4EBE1988}" type="pres">
      <dgm:prSet presAssocID="{249A7F18-0DCD-4867-B420-488E31B8B688}" presName="dummy1a" presStyleCnt="0"/>
      <dgm:spPr/>
    </dgm:pt>
    <dgm:pt modelId="{CC20944A-B342-4E0A-A1FC-8691DB35F447}" type="pres">
      <dgm:prSet presAssocID="{249A7F18-0DCD-4867-B420-488E31B8B688}" presName="dummy1b" presStyleCnt="0"/>
      <dgm:spPr/>
    </dgm:pt>
    <dgm:pt modelId="{DD5293D2-2D63-4CEB-A6AD-60CD826B7E3D}" type="pres">
      <dgm:prSet presAssocID="{249A7F18-0DCD-4867-B420-488E31B8B688}" presName="wedge1Tx" presStyleLbl="node1" presStyleIdx="0" presStyleCnt="3">
        <dgm:presLayoutVars>
          <dgm:chMax val="0"/>
          <dgm:chPref val="0"/>
          <dgm:bulletEnabled val="1"/>
        </dgm:presLayoutVars>
      </dgm:prSet>
      <dgm:spPr/>
    </dgm:pt>
    <dgm:pt modelId="{718F1792-3E72-4D52-892A-DFB8A8BE1B5A}" type="pres">
      <dgm:prSet presAssocID="{249A7F18-0DCD-4867-B420-488E31B8B688}" presName="wedge2" presStyleLbl="node1" presStyleIdx="1" presStyleCnt="3"/>
      <dgm:spPr/>
    </dgm:pt>
    <dgm:pt modelId="{44F78E58-2AA9-4AEE-BA2E-29A282EB4616}" type="pres">
      <dgm:prSet presAssocID="{249A7F18-0DCD-4867-B420-488E31B8B688}" presName="dummy2a" presStyleCnt="0"/>
      <dgm:spPr/>
    </dgm:pt>
    <dgm:pt modelId="{CF135463-F999-4626-A578-50A27B5D4606}" type="pres">
      <dgm:prSet presAssocID="{249A7F18-0DCD-4867-B420-488E31B8B688}" presName="dummy2b" presStyleCnt="0"/>
      <dgm:spPr/>
    </dgm:pt>
    <dgm:pt modelId="{79C2F16B-5D0D-4C70-A7D5-F645FC1EF838}" type="pres">
      <dgm:prSet presAssocID="{249A7F18-0DCD-4867-B420-488E31B8B688}" presName="wedge2Tx" presStyleLbl="node1" presStyleIdx="1" presStyleCnt="3">
        <dgm:presLayoutVars>
          <dgm:chMax val="0"/>
          <dgm:chPref val="0"/>
          <dgm:bulletEnabled val="1"/>
        </dgm:presLayoutVars>
      </dgm:prSet>
      <dgm:spPr/>
    </dgm:pt>
    <dgm:pt modelId="{A523F142-C36B-41A4-94A1-3FA7AADAF793}" type="pres">
      <dgm:prSet presAssocID="{249A7F18-0DCD-4867-B420-488E31B8B688}" presName="wedge3" presStyleLbl="node1" presStyleIdx="2" presStyleCnt="3"/>
      <dgm:spPr/>
    </dgm:pt>
    <dgm:pt modelId="{C7DA56C6-7E21-4B35-869B-50190EE31DBF}" type="pres">
      <dgm:prSet presAssocID="{249A7F18-0DCD-4867-B420-488E31B8B688}" presName="dummy3a" presStyleCnt="0"/>
      <dgm:spPr/>
    </dgm:pt>
    <dgm:pt modelId="{3A0C70A0-6C32-4211-85D1-EE9213BCE47C}" type="pres">
      <dgm:prSet presAssocID="{249A7F18-0DCD-4867-B420-488E31B8B688}" presName="dummy3b" presStyleCnt="0"/>
      <dgm:spPr/>
    </dgm:pt>
    <dgm:pt modelId="{D32D63BD-D2AA-465B-8DD7-466C0CD9E479}" type="pres">
      <dgm:prSet presAssocID="{249A7F18-0DCD-4867-B420-488E31B8B688}" presName="wedge3Tx" presStyleLbl="node1" presStyleIdx="2" presStyleCnt="3">
        <dgm:presLayoutVars>
          <dgm:chMax val="0"/>
          <dgm:chPref val="0"/>
          <dgm:bulletEnabled val="1"/>
        </dgm:presLayoutVars>
      </dgm:prSet>
      <dgm:spPr/>
    </dgm:pt>
    <dgm:pt modelId="{2E34C531-C7BC-4FFD-8B53-694F03D6FAD9}" type="pres">
      <dgm:prSet presAssocID="{39718C9A-802F-43A1-BCA3-022213248E23}" presName="arrowWedge1" presStyleLbl="fgSibTrans2D1" presStyleIdx="0" presStyleCnt="3"/>
      <dgm:spPr>
        <a:solidFill>
          <a:srgbClr val="EF5655"/>
        </a:solidFill>
      </dgm:spPr>
    </dgm:pt>
    <dgm:pt modelId="{A581FACA-55A6-4FE3-9180-60DA72A05DDF}" type="pres">
      <dgm:prSet presAssocID="{42A1C5DB-E5F9-4527-897F-C3088232C5E6}" presName="arrowWedge2" presStyleLbl="fgSibTrans2D1" presStyleIdx="1" presStyleCnt="3"/>
      <dgm:spPr>
        <a:solidFill>
          <a:srgbClr val="EF5655"/>
        </a:solidFill>
      </dgm:spPr>
    </dgm:pt>
    <dgm:pt modelId="{7B3CC2D5-1035-4548-AB44-1B58A9A445A1}" type="pres">
      <dgm:prSet presAssocID="{6881686D-2247-4259-AE30-F736B9E47D00}" presName="arrowWedge3" presStyleLbl="fgSibTrans2D1" presStyleIdx="2" presStyleCnt="3"/>
      <dgm:spPr>
        <a:solidFill>
          <a:srgbClr val="EF5655"/>
        </a:solidFill>
      </dgm:spPr>
    </dgm:pt>
  </dgm:ptLst>
  <dgm:cxnLst>
    <dgm:cxn modelId="{6940C528-C35C-4EBF-8B3D-B8DB51332C33}" type="presOf" srcId="{438460A1-79BD-4412-A538-C4E0BE3C8833}" destId="{718F1792-3E72-4D52-892A-DFB8A8BE1B5A}" srcOrd="0" destOrd="0" presId="urn:microsoft.com/office/officeart/2005/8/layout/cycle8"/>
    <dgm:cxn modelId="{8884E646-3712-41B7-9D36-87DB1F165C0A}" type="presOf" srcId="{438460A1-79BD-4412-A538-C4E0BE3C8833}" destId="{79C2F16B-5D0D-4C70-A7D5-F645FC1EF838}" srcOrd="1" destOrd="0" presId="urn:microsoft.com/office/officeart/2005/8/layout/cycle8"/>
    <dgm:cxn modelId="{AC877075-BF08-4BF3-A9F6-ECA136A7890A}" type="presOf" srcId="{32E79074-8B4B-41A0-8049-3A5991046079}" destId="{A523F142-C36B-41A4-94A1-3FA7AADAF793}" srcOrd="0" destOrd="0" presId="urn:microsoft.com/office/officeart/2005/8/layout/cycle8"/>
    <dgm:cxn modelId="{063C9F94-D5B7-4BCB-9528-0B23848DE692}" srcId="{249A7F18-0DCD-4867-B420-488E31B8B688}" destId="{32E79074-8B4B-41A0-8049-3A5991046079}" srcOrd="2" destOrd="0" parTransId="{48E1EA85-B129-4FC7-9504-8848B6B33C12}" sibTransId="{6881686D-2247-4259-AE30-F736B9E47D00}"/>
    <dgm:cxn modelId="{1F16E99A-CD54-4CBC-83FF-533F23D5B71D}" type="presOf" srcId="{32E79074-8B4B-41A0-8049-3A5991046079}" destId="{D32D63BD-D2AA-465B-8DD7-466C0CD9E479}" srcOrd="1" destOrd="0" presId="urn:microsoft.com/office/officeart/2005/8/layout/cycle8"/>
    <dgm:cxn modelId="{3539BC9F-8C67-4053-8EB9-2BD5E0944C50}" type="presOf" srcId="{249A7F18-0DCD-4867-B420-488E31B8B688}" destId="{8CA20725-B22E-483B-87C0-F704BEB42232}" srcOrd="0" destOrd="0" presId="urn:microsoft.com/office/officeart/2005/8/layout/cycle8"/>
    <dgm:cxn modelId="{F8C562BC-3CD1-4A1D-8332-1A9DC71B260D}" type="presOf" srcId="{5D5CF0D3-43A2-4294-8BB8-597D959F170C}" destId="{832E8F1D-38A6-4007-8DC2-E5085D0968DD}" srcOrd="0" destOrd="0" presId="urn:microsoft.com/office/officeart/2005/8/layout/cycle8"/>
    <dgm:cxn modelId="{2E4315BD-9590-4763-954F-8FDFB0AF5BC5}" srcId="{249A7F18-0DCD-4867-B420-488E31B8B688}" destId="{438460A1-79BD-4412-A538-C4E0BE3C8833}" srcOrd="1" destOrd="0" parTransId="{9ABE50C1-9E29-4504-8E01-3EBC0042AE32}" sibTransId="{42A1C5DB-E5F9-4527-897F-C3088232C5E6}"/>
    <dgm:cxn modelId="{1E3EFAC8-9EBB-4856-9569-6A705E87E32E}" type="presOf" srcId="{5D5CF0D3-43A2-4294-8BB8-597D959F170C}" destId="{DD5293D2-2D63-4CEB-A6AD-60CD826B7E3D}" srcOrd="1" destOrd="0" presId="urn:microsoft.com/office/officeart/2005/8/layout/cycle8"/>
    <dgm:cxn modelId="{17CC51F6-72F8-4491-9DA4-F212D911744E}" srcId="{249A7F18-0DCD-4867-B420-488E31B8B688}" destId="{5D5CF0D3-43A2-4294-8BB8-597D959F170C}" srcOrd="0" destOrd="0" parTransId="{C86FC806-4CA1-4008-BAAC-3BF9502B6F7C}" sibTransId="{39718C9A-802F-43A1-BCA3-022213248E23}"/>
    <dgm:cxn modelId="{D0D4F8D4-33D4-4530-B237-1C3D07CB1CD0}" type="presParOf" srcId="{8CA20725-B22E-483B-87C0-F704BEB42232}" destId="{832E8F1D-38A6-4007-8DC2-E5085D0968DD}" srcOrd="0" destOrd="0" presId="urn:microsoft.com/office/officeart/2005/8/layout/cycle8"/>
    <dgm:cxn modelId="{82D9C34A-DD51-428A-A67C-14CF1E22FE98}" type="presParOf" srcId="{8CA20725-B22E-483B-87C0-F704BEB42232}" destId="{B5F5D838-07BE-40A2-9752-5EEB4EBE1988}" srcOrd="1" destOrd="0" presId="urn:microsoft.com/office/officeart/2005/8/layout/cycle8"/>
    <dgm:cxn modelId="{A459A29C-1692-41D5-A27F-3228AACA22BB}" type="presParOf" srcId="{8CA20725-B22E-483B-87C0-F704BEB42232}" destId="{CC20944A-B342-4E0A-A1FC-8691DB35F447}" srcOrd="2" destOrd="0" presId="urn:microsoft.com/office/officeart/2005/8/layout/cycle8"/>
    <dgm:cxn modelId="{2A148176-93F0-4ABF-840C-5DF11C0E07A9}" type="presParOf" srcId="{8CA20725-B22E-483B-87C0-F704BEB42232}" destId="{DD5293D2-2D63-4CEB-A6AD-60CD826B7E3D}" srcOrd="3" destOrd="0" presId="urn:microsoft.com/office/officeart/2005/8/layout/cycle8"/>
    <dgm:cxn modelId="{5C37CA91-2603-4434-9AFD-84B401D9E146}" type="presParOf" srcId="{8CA20725-B22E-483B-87C0-F704BEB42232}" destId="{718F1792-3E72-4D52-892A-DFB8A8BE1B5A}" srcOrd="4" destOrd="0" presId="urn:microsoft.com/office/officeart/2005/8/layout/cycle8"/>
    <dgm:cxn modelId="{88ABEB69-D1EA-4FF7-87EB-463293F0CEF7}" type="presParOf" srcId="{8CA20725-B22E-483B-87C0-F704BEB42232}" destId="{44F78E58-2AA9-4AEE-BA2E-29A282EB4616}" srcOrd="5" destOrd="0" presId="urn:microsoft.com/office/officeart/2005/8/layout/cycle8"/>
    <dgm:cxn modelId="{7E5FC303-AF06-4C36-8F26-5FE870EEA6C9}" type="presParOf" srcId="{8CA20725-B22E-483B-87C0-F704BEB42232}" destId="{CF135463-F999-4626-A578-50A27B5D4606}" srcOrd="6" destOrd="0" presId="urn:microsoft.com/office/officeart/2005/8/layout/cycle8"/>
    <dgm:cxn modelId="{79D4CF49-0DD4-47CB-BFE5-6C10CE17421A}" type="presParOf" srcId="{8CA20725-B22E-483B-87C0-F704BEB42232}" destId="{79C2F16B-5D0D-4C70-A7D5-F645FC1EF838}" srcOrd="7" destOrd="0" presId="urn:microsoft.com/office/officeart/2005/8/layout/cycle8"/>
    <dgm:cxn modelId="{FF17A0CB-4D96-4389-BEAE-AA038481C0DE}" type="presParOf" srcId="{8CA20725-B22E-483B-87C0-F704BEB42232}" destId="{A523F142-C36B-41A4-94A1-3FA7AADAF793}" srcOrd="8" destOrd="0" presId="urn:microsoft.com/office/officeart/2005/8/layout/cycle8"/>
    <dgm:cxn modelId="{33C93479-14D3-4ACF-ADD0-F28969F4C7AC}" type="presParOf" srcId="{8CA20725-B22E-483B-87C0-F704BEB42232}" destId="{C7DA56C6-7E21-4B35-869B-50190EE31DBF}" srcOrd="9" destOrd="0" presId="urn:microsoft.com/office/officeart/2005/8/layout/cycle8"/>
    <dgm:cxn modelId="{4D12AA7F-15CE-4BE4-BB1C-DC6729BC2A33}" type="presParOf" srcId="{8CA20725-B22E-483B-87C0-F704BEB42232}" destId="{3A0C70A0-6C32-4211-85D1-EE9213BCE47C}" srcOrd="10" destOrd="0" presId="urn:microsoft.com/office/officeart/2005/8/layout/cycle8"/>
    <dgm:cxn modelId="{7AD4D5E7-F12B-407A-AC3B-1DA112F133CC}" type="presParOf" srcId="{8CA20725-B22E-483B-87C0-F704BEB42232}" destId="{D32D63BD-D2AA-465B-8DD7-466C0CD9E479}" srcOrd="11" destOrd="0" presId="urn:microsoft.com/office/officeart/2005/8/layout/cycle8"/>
    <dgm:cxn modelId="{24F820CE-3E4E-44DF-A5D3-0A6E2FB70426}" type="presParOf" srcId="{8CA20725-B22E-483B-87C0-F704BEB42232}" destId="{2E34C531-C7BC-4FFD-8B53-694F03D6FAD9}" srcOrd="12" destOrd="0" presId="urn:microsoft.com/office/officeart/2005/8/layout/cycle8"/>
    <dgm:cxn modelId="{8D129C79-C332-4E27-B8C2-F51DF19F077D}" type="presParOf" srcId="{8CA20725-B22E-483B-87C0-F704BEB42232}" destId="{A581FACA-55A6-4FE3-9180-60DA72A05DDF}" srcOrd="13" destOrd="0" presId="urn:microsoft.com/office/officeart/2005/8/layout/cycle8"/>
    <dgm:cxn modelId="{EC07CD7A-FDEF-46D0-8C17-01DA1D4D0AA8}" type="presParOf" srcId="{8CA20725-B22E-483B-87C0-F704BEB42232}" destId="{7B3CC2D5-1035-4548-AB44-1B58A9A44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E8F1D-38A6-4007-8DC2-E5085D0968DD}">
      <dsp:nvSpPr>
        <dsp:cNvPr id="0" name=""/>
        <dsp:cNvSpPr/>
      </dsp:nvSpPr>
      <dsp:spPr>
        <a:xfrm>
          <a:off x="1216448" y="205916"/>
          <a:ext cx="2661077" cy="2661077"/>
        </a:xfrm>
        <a:prstGeom prst="pie">
          <a:avLst>
            <a:gd name="adj1" fmla="val 16200000"/>
            <a:gd name="adj2" fmla="val 1800000"/>
          </a:avLst>
        </a:prstGeom>
        <a:solidFill>
          <a:srgbClr val="28AF9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b="1" kern="1200" dirty="0" err="1">
              <a:solidFill>
                <a:srgbClr val="000000"/>
              </a:solidFill>
            </a:rPr>
            <a:t>Reciclagem</a:t>
          </a:r>
          <a:endParaRPr lang="en-IE" sz="1500" b="1" kern="1200" dirty="0">
            <a:solidFill>
              <a:srgbClr val="000000"/>
            </a:solidFill>
          </a:endParaRPr>
        </a:p>
      </dsp:txBody>
      <dsp:txXfrm>
        <a:off x="2618899" y="769811"/>
        <a:ext cx="950384" cy="791987"/>
      </dsp:txXfrm>
    </dsp:sp>
    <dsp:sp modelId="{718F1792-3E72-4D52-892A-DFB8A8BE1B5A}">
      <dsp:nvSpPr>
        <dsp:cNvPr id="0" name=""/>
        <dsp:cNvSpPr/>
      </dsp:nvSpPr>
      <dsp:spPr>
        <a:xfrm>
          <a:off x="1161642" y="300955"/>
          <a:ext cx="2661077" cy="2661077"/>
        </a:xfrm>
        <a:prstGeom prst="pie">
          <a:avLst>
            <a:gd name="adj1" fmla="val 1800000"/>
            <a:gd name="adj2" fmla="val 9000000"/>
          </a:avLst>
        </a:prstGeom>
        <a:solidFill>
          <a:srgbClr val="F79037"/>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b="1" kern="1200" dirty="0" err="1">
              <a:solidFill>
                <a:srgbClr val="000000"/>
              </a:solidFill>
            </a:rPr>
            <a:t>Produção</a:t>
          </a:r>
          <a:r>
            <a:rPr lang="en-IE" sz="1500" b="1" kern="1200" dirty="0">
              <a:solidFill>
                <a:srgbClr val="000000"/>
              </a:solidFill>
            </a:rPr>
            <a:t> </a:t>
          </a:r>
          <a:r>
            <a:rPr lang="en-IE" sz="1500" b="1" kern="1200" dirty="0" err="1">
              <a:solidFill>
                <a:srgbClr val="000000"/>
              </a:solidFill>
            </a:rPr>
            <a:t>sustentável</a:t>
          </a:r>
          <a:endParaRPr lang="en-IE" sz="1500" b="1" kern="1200" dirty="0">
            <a:solidFill>
              <a:srgbClr val="000000"/>
            </a:solidFill>
          </a:endParaRPr>
        </a:p>
      </dsp:txBody>
      <dsp:txXfrm>
        <a:off x="1795232" y="2027487"/>
        <a:ext cx="1425577" cy="696948"/>
      </dsp:txXfrm>
    </dsp:sp>
    <dsp:sp modelId="{A523F142-C36B-41A4-94A1-3FA7AADAF793}">
      <dsp:nvSpPr>
        <dsp:cNvPr id="0" name=""/>
        <dsp:cNvSpPr/>
      </dsp:nvSpPr>
      <dsp:spPr>
        <a:xfrm>
          <a:off x="1106837" y="205916"/>
          <a:ext cx="2661077" cy="2661077"/>
        </a:xfrm>
        <a:prstGeom prst="pie">
          <a:avLst>
            <a:gd name="adj1" fmla="val 9000000"/>
            <a:gd name="adj2" fmla="val 16200000"/>
          </a:avLst>
        </a:prstGeom>
        <a:solidFill>
          <a:srgbClr val="F1A0C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b="1" kern="1200" dirty="0" err="1">
              <a:solidFill>
                <a:srgbClr val="000000"/>
              </a:solidFill>
            </a:rPr>
            <a:t>Uso</a:t>
          </a:r>
          <a:r>
            <a:rPr lang="en-IE" sz="1500" b="1" kern="1200" dirty="0">
              <a:solidFill>
                <a:srgbClr val="000000"/>
              </a:solidFill>
            </a:rPr>
            <a:t> </a:t>
          </a:r>
          <a:r>
            <a:rPr lang="en-IE" sz="1500" b="1" kern="1200" dirty="0" err="1">
              <a:solidFill>
                <a:srgbClr val="000000"/>
              </a:solidFill>
            </a:rPr>
            <a:t>sustentável</a:t>
          </a:r>
          <a:endParaRPr lang="en-IE" sz="1500" b="1" kern="1200" dirty="0">
            <a:solidFill>
              <a:srgbClr val="000000"/>
            </a:solidFill>
          </a:endParaRPr>
        </a:p>
      </dsp:txBody>
      <dsp:txXfrm>
        <a:off x="1415078" y="769811"/>
        <a:ext cx="950384" cy="791987"/>
      </dsp:txXfrm>
    </dsp:sp>
    <dsp:sp modelId="{2E34C531-C7BC-4FFD-8B53-694F03D6FAD9}">
      <dsp:nvSpPr>
        <dsp:cNvPr id="0" name=""/>
        <dsp:cNvSpPr/>
      </dsp:nvSpPr>
      <dsp:spPr>
        <a:xfrm>
          <a:off x="1051934" y="41183"/>
          <a:ext cx="2990543" cy="2990543"/>
        </a:xfrm>
        <a:prstGeom prst="circularArrow">
          <a:avLst>
            <a:gd name="adj1" fmla="val 5085"/>
            <a:gd name="adj2" fmla="val 327528"/>
            <a:gd name="adj3" fmla="val 1472472"/>
            <a:gd name="adj4" fmla="val 1619943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A581FACA-55A6-4FE3-9180-60DA72A05DDF}">
      <dsp:nvSpPr>
        <dsp:cNvPr id="0" name=""/>
        <dsp:cNvSpPr/>
      </dsp:nvSpPr>
      <dsp:spPr>
        <a:xfrm>
          <a:off x="996909" y="136053"/>
          <a:ext cx="2990543" cy="2990543"/>
        </a:xfrm>
        <a:prstGeom prst="circularArrow">
          <a:avLst>
            <a:gd name="adj1" fmla="val 5085"/>
            <a:gd name="adj2" fmla="val 327528"/>
            <a:gd name="adj3" fmla="val 8671970"/>
            <a:gd name="adj4" fmla="val 180050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7B3CC2D5-1035-4548-AB44-1B58A9A445A1}">
      <dsp:nvSpPr>
        <dsp:cNvPr id="0" name=""/>
        <dsp:cNvSpPr/>
      </dsp:nvSpPr>
      <dsp:spPr>
        <a:xfrm>
          <a:off x="941884" y="41183"/>
          <a:ext cx="2990543" cy="2990543"/>
        </a:xfrm>
        <a:prstGeom prst="circularArrow">
          <a:avLst>
            <a:gd name="adj1" fmla="val 5085"/>
            <a:gd name="adj2" fmla="val 327528"/>
            <a:gd name="adj3" fmla="val 15873039"/>
            <a:gd name="adj4" fmla="val 9000000"/>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17</a:t>
            </a:fld>
            <a:endParaRPr lang="en-US"/>
          </a:p>
        </p:txBody>
      </p:sp>
    </p:spTree>
    <p:extLst>
      <p:ext uri="{BB962C8B-B14F-4D97-AF65-F5344CB8AC3E}">
        <p14:creationId xmlns:p14="http://schemas.microsoft.com/office/powerpoint/2010/main" val="37346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45</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80</a:t>
            </a:fld>
            <a:endParaRPr lang="en-US"/>
          </a:p>
        </p:txBody>
      </p:sp>
    </p:spTree>
    <p:extLst>
      <p:ext uri="{BB962C8B-B14F-4D97-AF65-F5344CB8AC3E}">
        <p14:creationId xmlns:p14="http://schemas.microsoft.com/office/powerpoint/2010/main" val="34309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486701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766434"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608094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277878" y="1452563"/>
            <a:ext cx="4914122"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161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9185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5743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9185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79642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2C580BE5-D0B6-7C51-EEF2-82C3C252C6F5}"/>
              </a:ext>
            </a:extLst>
          </p:cNvPr>
          <p:cNvPicPr>
            <a:picLocks noChangeAspect="1"/>
          </p:cNvPicPr>
          <p:nvPr userDrawn="1"/>
        </p:nvPicPr>
        <p:blipFill>
          <a:blip r:embed="rId2"/>
          <a:stretch>
            <a:fillRect/>
          </a:stretch>
        </p:blipFill>
        <p:spPr>
          <a:xfrm>
            <a:off x="983112" y="6047127"/>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F6C58543-FE00-11DB-0E63-344363E51F1D}"/>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560174D6-1BDF-ED9A-8BF1-66F1984D9E87}"/>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57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33528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92410" y="97818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827707" y="97818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6014113" y="189317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849410" y="189317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6020692" y="2808162"/>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855989" y="2808162"/>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6042395" y="372315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877692" y="372315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6020692" y="463813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855989" y="463813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6021047" y="4492167"/>
            <a:ext cx="55514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6020692" y="3602869"/>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992410" y="2722078"/>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992410" y="1743275"/>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6021047" y="558785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856344" y="558785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6014113" y="5441886"/>
            <a:ext cx="55586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6639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20622" y="987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55919" y="987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42325" y="190250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77622" y="190250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48904" y="2817492"/>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84201" y="2817492"/>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70607" y="373248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805904" y="373248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48904" y="464746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84201" y="464746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70607" y="4501497"/>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70607" y="3612199"/>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948904" y="2731408"/>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948904" y="1752605"/>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949259" y="559718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84556" y="559718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948904" y="5451216"/>
            <a:ext cx="555211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29313" y="222907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64610" y="222907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35892" y="314406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71189" y="314406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57595" y="405905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92892" y="405905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702774" y="482806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02774" y="39387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702774" y="305797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02774" y="207917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4" r:id="rId4"/>
    <p:sldLayoutId id="2147483842" r:id="rId5"/>
    <p:sldLayoutId id="2147483907" r:id="rId6"/>
    <p:sldLayoutId id="2147483840" r:id="rId7"/>
    <p:sldLayoutId id="2147483880" r:id="rId8"/>
    <p:sldLayoutId id="2147483877" r:id="rId9"/>
    <p:sldLayoutId id="2147483905" r:id="rId10"/>
    <p:sldLayoutId id="2147483883" r:id="rId11"/>
    <p:sldLayoutId id="2147483885" r:id="rId12"/>
    <p:sldLayoutId id="2147483906" r:id="rId13"/>
    <p:sldLayoutId id="2147483886" r:id="rId14"/>
    <p:sldLayoutId id="2147483841" r:id="rId15"/>
    <p:sldLayoutId id="2147483879" r:id="rId16"/>
    <p:sldLayoutId id="2147483878" r:id="rId17"/>
    <p:sldLayoutId id="2147483861" r:id="rId18"/>
    <p:sldLayoutId id="2147483887" r:id="rId19"/>
    <p:sldLayoutId id="2147483888" r:id="rId20"/>
    <p:sldLayoutId id="2147483833" r:id="rId21"/>
    <p:sldLayoutId id="2147483847" r:id="rId22"/>
    <p:sldLayoutId id="2147483853" r:id="rId23"/>
    <p:sldLayoutId id="2147483902" r:id="rId24"/>
    <p:sldLayoutId id="2147483901" r:id="rId25"/>
    <p:sldLayoutId id="2147483900" r:id="rId26"/>
    <p:sldLayoutId id="2147483899" r:id="rId27"/>
    <p:sldLayoutId id="2147483898" r:id="rId28"/>
    <p:sldLayoutId id="2147483897" r:id="rId29"/>
    <p:sldLayoutId id="2147483896" r:id="rId30"/>
    <p:sldLayoutId id="2147483894" r:id="rId31"/>
    <p:sldLayoutId id="2147483893" r:id="rId32"/>
    <p:sldLayoutId id="2147483892" r:id="rId33"/>
    <p:sldLayoutId id="2147483891" r:id="rId34"/>
    <p:sldLayoutId id="2147483890" r:id="rId35"/>
    <p:sldLayoutId id="2147483889" r:id="rId36"/>
    <p:sldLayoutId id="2147483881" r:id="rId37"/>
    <p:sldLayoutId id="2147483882" r:id="rId38"/>
    <p:sldLayoutId id="2147483903" r:id="rId39"/>
    <p:sldLayoutId id="214748390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svg"/><Relationship Id="rId3" Type="http://schemas.openxmlformats.org/officeDocument/2006/relationships/image" Target="../media/image110.svg"/><Relationship Id="rId7" Type="http://schemas.openxmlformats.org/officeDocument/2006/relationships/image" Target="../media/image114.svg"/><Relationship Id="rId12" Type="http://schemas.openxmlformats.org/officeDocument/2006/relationships/image" Target="../media/image119.png"/><Relationship Id="rId2" Type="http://schemas.openxmlformats.org/officeDocument/2006/relationships/image" Target="../media/image109.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svg"/><Relationship Id="rId5" Type="http://schemas.openxmlformats.org/officeDocument/2006/relationships/image" Target="../media/image112.svg"/><Relationship Id="rId15" Type="http://schemas.openxmlformats.org/officeDocument/2006/relationships/image" Target="../media/image122.sv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svg"/><Relationship Id="rId14" Type="http://schemas.openxmlformats.org/officeDocument/2006/relationships/image" Target="../media/image121.png"/></Relationships>
</file>

<file path=ppt/slides/_rels/slide101.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5.svg"/></Relationships>
</file>

<file path=ppt/slides/_rels/slide11.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play.google.com/store/search?q=evocco&amp;c=apps&amp;pli=1"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acebook.com/madyolkfar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openfoodnetwork.ie/north_tipperary_online_farmers_market/shop" TargetMode="External"/><Relationship Id="rId2" Type="http://schemas.openxmlformats.org/officeDocument/2006/relationships/slideLayout" Target="../slideLayouts/slideLayout19.xml"/><Relationship Id="rId1" Type="http://schemas.openxmlformats.org/officeDocument/2006/relationships/video" Target="https://www.youtube.com/embed/AgWgYeWm1Os?feature=oembed" TargetMode="External"/><Relationship Id="rId6" Type="http://schemas.openxmlformats.org/officeDocument/2006/relationships/image" Target="../media/image26.png"/><Relationship Id="rId5" Type="http://schemas.openxmlformats.org/officeDocument/2006/relationships/hyperlink" Target="https://youtu.be/AgWgYeWm1Os"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tGQUFmS1BZVnAxbThfV2ZfR2RJLXM4bzZEQXxBQ3Jtc0ttcy1oMnBhN0EwcWE2VTl0T01JNHJuTUg1MWJVenFNRjFvdWFqQWYxTENWMjZMakM5MnNSZ1hJWXlWSlZGS3RSczNjOHp1OFJkb0FScWRQZUlhNEgyUk1IZURRdDdQcWo3STV0emZyaEdPSUs5d0labw&amp;q=https://europa.eu/!gf93pw" TargetMode="Externa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ideo" Target="https://www.youtube.com/embed/kOLiD3wnHg4?feature=oembed" TargetMode="External"/><Relationship Id="rId6" Type="http://schemas.openxmlformats.org/officeDocument/2006/relationships/hyperlink" Target="https://www.youtube.com/watch?v=kOLiD3wnHg4"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nammushroom.com/blogs/receitas/cogumelos-em-borras-de-caf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ammushroom.com/blogs/blog/agricultura-urbana-no-centro-da-cidade-de-lisboa"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2.png"/><Relationship Id="rId5" Type="http://schemas.openxmlformats.org/officeDocument/2006/relationships/diagramColors" Target="../diagrams/colors1.xml"/><Relationship Id="rId10" Type="http://schemas.openxmlformats.org/officeDocument/2006/relationships/image" Target="../media/image41.svg"/><Relationship Id="rId4" Type="http://schemas.openxmlformats.org/officeDocument/2006/relationships/diagramQuickStyle" Target="../diagrams/quickStyle1.xml"/><Relationship Id="rId9" Type="http://schemas.openxmlformats.org/officeDocument/2006/relationships/image" Target="../media/image40.png"/><Relationship Id="rId1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hyperlink" Target="https://www.favini.com/en/"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favini.com/gs/en/fine-papers/crush/cartacrusca-case-histo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yscoireland.com/our-sustainability-commit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thai.org/label/549-gmos-%E0%B8%AD%E0%B8%B2%E0%B8%AB%E0%B8%B2%E0%B8%A3%E0%B8%97%E0%B8%B5%E0%B9%88%E0%B9%80%E0%B8%A3%E0%B8%B2%E0%B8%84%E0%B8%A7%E0%B8%A3%E0%B8%88%E0%B8%B0%E0%B8%A3%E0%B8%B1%E0%B8%9A%E0%B8%AB%E0%B8%A3%E0%B8%B7%E0%B8%AD%E0%B9%80%E0%B8%A5%E0%B8%B5%E0%B9%88%E0%B8%A2%E0%B8%87.html" TargetMode="External"/><Relationship Id="rId2" Type="http://schemas.openxmlformats.org/officeDocument/2006/relationships/image" Target="../media/image48.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lnewstoday.com/articles/324576#pros" TargetMode="External"/><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efsa.europa.eu/en" TargetMode="External"/><Relationship Id="rId1" Type="http://schemas.openxmlformats.org/officeDocument/2006/relationships/slideLayout" Target="../slideLayouts/slideLayout11.xml"/><Relationship Id="rId4" Type="http://schemas.openxmlformats.org/officeDocument/2006/relationships/hyperlink" Target="https://courses.lumenlearning.com/wmopen-introbusiness/chapter/meaning-and-purposes-of-the-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fda.gov/food/agricultural-biotechnology/how-gmos-are-regulated-united-states" TargetMode="External"/><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OECD" TargetMode="External"/><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00515092117/http:/ec.europa.eu/food/food/biotechnology/qanda/d1_en.htm" TargetMode="External"/><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www.isaaa.org/kc/cropbiotechupdate/article/default.asp?ID=17573" TargetMode="External"/><Relationship Id="rId2" Type="http://schemas.openxmlformats.org/officeDocument/2006/relationships/hyperlink" Target="https://sitn.hms.harvard.edu/flash/2015/allergies-and-gmos/"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LEGISSUM:l21170" TargetMode="External"/><Relationship Id="rId5" Type="http://schemas.openxmlformats.org/officeDocument/2006/relationships/hyperlink" Target="https://education.nationalgeographic.org/resource/genetically-modified-organisms/" TargetMode="External"/><Relationship Id="rId4" Type="http://schemas.openxmlformats.org/officeDocument/2006/relationships/hyperlink" Target="https://www.fda.gov/media/135274/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46315235@N00/439566082/" TargetMode="External"/><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1.xml"/><Relationship Id="rId1" Type="http://schemas.openxmlformats.org/officeDocument/2006/relationships/video" Target="https://www.youtube.com/embed/uO8Sn0Xch1s?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smart-regulation/roadmaps/docs/2015_sante_595_evaluation_health_claims_en.pdf"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fsa.europa.eu/en/topics/topic/health-claims" TargetMode="External"/><Relationship Id="rId2" Type="http://schemas.openxmlformats.org/officeDocument/2006/relationships/slideLayout" Target="../slideLayouts/slideLayout21.xml"/><Relationship Id="rId1" Type="http://schemas.openxmlformats.org/officeDocument/2006/relationships/video" Target="https://www.youtube.com/embed/3zNL21gjwuo?feature=oembed" TargetMode="External"/><Relationship Id="rId6" Type="http://schemas.openxmlformats.org/officeDocument/2006/relationships/image" Target="../media/image63.jpeg"/><Relationship Id="rId5" Type="http://schemas.openxmlformats.org/officeDocument/2006/relationships/hyperlink" Target="https://www.youtube.com/watch?v=3zNL21gjwuo" TargetMode="External"/><Relationship Id="rId4" Type="http://schemas.openxmlformats.org/officeDocument/2006/relationships/hyperlink" Target="https://www.efsa.europa.eu/en/applications/nutrition/regulationsandguidanc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bouttimemagazine.co.uk/food/top-30-healthy-food-brands-2016/" TargetMode="External"/><Relationship Id="rId2" Type="http://schemas.openxmlformats.org/officeDocument/2006/relationships/image" Target="../media/image64.jpeg"/><Relationship Id="rId1" Type="http://schemas.openxmlformats.org/officeDocument/2006/relationships/slideLayout" Target="../slideLayouts/slideLayout10.xml"/><Relationship Id="rId5" Type="http://schemas.openxmlformats.org/officeDocument/2006/relationships/hyperlink" Target="https://ec.europa.eu/food/safety/labelling-and-nutrition/nutrition-and-health-claims/nutrition-claims_en" TargetMode="External"/><Relationship Id="rId4" Type="http://schemas.openxmlformats.org/officeDocument/2006/relationships/hyperlink" Target="https://ec.europa.eu/food/safety/labelling_nutrition/claims/register/publi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europa.eu/youreurope/business/product-requirements/food-labelling/nutrition-declaration/index_en.htm" TargetMode="External"/><Relationship Id="rId2" Type="http://schemas.openxmlformats.org/officeDocument/2006/relationships/hyperlink" Target="https://europa.eu/youreurope/business/product-requirements/food-labelling/additives/index_en.htm" TargetMode="External"/><Relationship Id="rId1" Type="http://schemas.openxmlformats.org/officeDocument/2006/relationships/slideLayout" Target="../slideLayouts/slideLayout16.xml"/><Relationship Id="rId4" Type="http://schemas.openxmlformats.org/officeDocument/2006/relationships/hyperlink" Target="https://europa.eu/youreurope/business/product-requirements/food-labelling/general-rules/index_en.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inspirationfeed.com/food-packaging/" TargetMode="External"/><Relationship Id="rId2" Type="http://schemas.openxmlformats.org/officeDocument/2006/relationships/image" Target="../media/image70.jpeg"/><Relationship Id="rId1" Type="http://schemas.openxmlformats.org/officeDocument/2006/relationships/slideLayout" Target="../slideLayouts/slideLayout15.xml"/><Relationship Id="rId4" Type="http://schemas.openxmlformats.org/officeDocument/2006/relationships/hyperlink" Target="https://www.highspeedtraining.co.uk/hub/types-of-food-packaging-materials/#types-of-packag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rofilepackaging.com.au/sustainable-packaging-australia/" TargetMode="External"/><Relationship Id="rId2" Type="http://schemas.openxmlformats.org/officeDocument/2006/relationships/image" Target="../media/image71.jpeg"/><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hyperlink" Target="https://www.foodpackagingforum.org/food-packaging-health/regulation-on-food-packaging/food-packaging-regulation-in-europ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yce-o.blogspot.com/2014/06/15-examples-of-well-designed-food.html" TargetMode="External"/><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eenbiz.com/article/5-innovations-could-end-plastic-waste" TargetMode="External"/><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hyperlink" Target="https://www.sciencedirect.com/science/article/abs/pii/B978032399643300001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n-packaging.eu/wp-content/uploads/2021/03/Packaging-Delivering-Resource-Efficiency-EUROPEN-Brochure.pdf" TargetMode="External"/><Relationship Id="rId2" Type="http://schemas.openxmlformats.org/officeDocument/2006/relationships/image" Target="../media/image76.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77.png"/><Relationship Id="rId5" Type="http://schemas.openxmlformats.org/officeDocument/2006/relationships/image" Target="../media/image29.png"/><Relationship Id="rId4" Type="http://schemas.openxmlformats.org/officeDocument/2006/relationships/hyperlink" Target="https://snellman.fi/fi/"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hyperlink" Target="https://www.flickr.com/photos/naturewise/7396554134/" TargetMode="External"/><Relationship Id="rId2" Type="http://schemas.openxmlformats.org/officeDocument/2006/relationships/image" Target="../media/image81.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henkelman.com/us/vacuum-sealers/options/gas-flush/" TargetMode="External"/><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5.xml"/><Relationship Id="rId5" Type="http://schemas.openxmlformats.org/officeDocument/2006/relationships/image" Target="../media/image88.sv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environment.ec.europa.eu/science-environment-policy_en" TargetMode="External"/><Relationship Id="rId2" Type="http://schemas.openxmlformats.org/officeDocument/2006/relationships/hyperlink" Target="https://environment.ec.europa.eu/news/field-fork-global-food-miles-generate-nearly-20-all-co2-emissions-food-2023-01-25_en" TargetMode="External"/><Relationship Id="rId1" Type="http://schemas.openxmlformats.org/officeDocument/2006/relationships/slideLayout" Target="../slideLayouts/slideLayout11.xml"/><Relationship Id="rId4" Type="http://schemas.openxmlformats.org/officeDocument/2006/relationships/image" Target="../media/image91.jpeg"/></Relationships>
</file>

<file path=ppt/slides/_rels/slide77.xml.rels><?xml version="1.0" encoding="UTF-8" standalone="yes"?>
<Relationships xmlns="http://schemas.openxmlformats.org/package/2006/relationships"><Relationship Id="rId3" Type="http://schemas.openxmlformats.org/officeDocument/2006/relationships/hyperlink" Target="https://ecomerge.blogspot.com/2014/03/food-transportation.html" TargetMode="External"/><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ighbourfood.ie/" TargetMode="Externa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84.xml.rels><?xml version="1.0" encoding="UTF-8" standalone="yes"?>
<Relationships xmlns="http://schemas.openxmlformats.org/package/2006/relationships"><Relationship Id="rId3" Type="http://schemas.openxmlformats.org/officeDocument/2006/relationships/hyperlink" Target="https://libreshot.com/beverage-crates-2/" TargetMode="External"/><Relationship Id="rId2" Type="http://schemas.openxmlformats.org/officeDocument/2006/relationships/image" Target="../media/image98.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0.jpeg"/><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3.jpe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image" Target="../media/image105.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6.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emrush.com/blog/how-to-create-effective-marketing-strategies-for-your-business" TargetMode="Externa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hyperlink" Target="https://www.mindtools.com/a2gy5ya/the-ansoff-matrix" TargetMode="External"/><Relationship Id="rId2" Type="http://schemas.openxmlformats.org/officeDocument/2006/relationships/image" Target="../media/image108.jpe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hyperlink" Target="https://www.bcg.com/about/overview/our-history/growth-share-matrix" TargetMode="External"/><Relationship Id="rId4" Type="http://schemas.openxmlformats.org/officeDocument/2006/relationships/hyperlink" Target="https://www.mindtools.com/a5llt9t/segmentation-targeting-and-positioning-model"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18271" y="1982692"/>
            <a:ext cx="7217923" cy="1292351"/>
          </a:xfrm>
        </p:spPr>
        <p:txBody>
          <a:bodyPr/>
          <a:lstStyle/>
          <a:p>
            <a:pPr algn="l" rtl="0"/>
            <a:r>
              <a:rPr lang="en-IE" sz="4000" b="0" dirty="0" err="1"/>
              <a:t>Operações</a:t>
            </a:r>
            <a:r>
              <a:rPr lang="en-IE" sz="4000" b="0" dirty="0"/>
              <a:t> </a:t>
            </a:r>
            <a:r>
              <a:rPr lang="en-IE" sz="4000" b="0" dirty="0" err="1"/>
              <a:t>Alimentares</a:t>
            </a:r>
            <a:r>
              <a:rPr lang="en-IE" sz="4000" b="0" dirty="0"/>
              <a:t> </a:t>
            </a:r>
            <a:r>
              <a:rPr lang="en-IE" sz="4000" b="0" dirty="0" err="1"/>
              <a:t>Éticas</a:t>
            </a:r>
            <a:endParaRPr lang="en-IE" sz="4000" b="0" dirty="0"/>
          </a:p>
        </p:txBody>
      </p:sp>
      <p:sp>
        <p:nvSpPr>
          <p:cNvPr id="2" name="Text Placeholder 8">
            <a:extLst>
              <a:ext uri="{FF2B5EF4-FFF2-40B4-BE49-F238E27FC236}">
                <a16:creationId xmlns:a16="http://schemas.microsoft.com/office/drawing/2014/main" id="{F567C3ED-071A-7821-AB81-DB07A5A45A17}"/>
              </a:ext>
            </a:extLst>
          </p:cNvPr>
          <p:cNvSpPr txBox="1">
            <a:spLocks/>
          </p:cNvSpPr>
          <p:nvPr/>
        </p:nvSpPr>
        <p:spPr>
          <a:xfrm>
            <a:off x="4618271" y="1064125"/>
            <a:ext cx="3447186"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MÓDULO 4</a:t>
            </a:r>
          </a:p>
        </p:txBody>
      </p:sp>
      <p:sp>
        <p:nvSpPr>
          <p:cNvPr id="3" name="TextBox 2">
            <a:extLst>
              <a:ext uri="{FF2B5EF4-FFF2-40B4-BE49-F238E27FC236}">
                <a16:creationId xmlns:a16="http://schemas.microsoft.com/office/drawing/2014/main" id="{A5840A8F-C571-27CF-768D-DF7BB2EC941B}"/>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Curso</a:t>
            </a:r>
            <a:r>
              <a:rPr lang="en-GB" sz="2000" b="1" dirty="0">
                <a:solidFill>
                  <a:srgbClr val="000000"/>
                </a:solidFill>
              </a:rPr>
              <a:t> de </a:t>
            </a:r>
            <a:r>
              <a:rPr lang="en-GB" sz="2000" b="1" dirty="0" err="1">
                <a:solidFill>
                  <a:srgbClr val="000000"/>
                </a:solidFill>
              </a:rPr>
              <a:t>Empreendedorismo</a:t>
            </a:r>
            <a:r>
              <a:rPr lang="en-GB" sz="2000" b="1" dirty="0">
                <a:solidFill>
                  <a:srgbClr val="000000"/>
                </a:solidFill>
              </a:rPr>
              <a:t> de Alimentos </a:t>
            </a:r>
            <a:r>
              <a:rPr lang="en-GB" sz="2000" b="1" dirty="0" err="1">
                <a:solidFill>
                  <a:srgbClr val="000000"/>
                </a:solidFill>
              </a:rPr>
              <a:t>Éticos</a:t>
            </a:r>
            <a:endParaRPr lang="en-IE" sz="2000" dirty="0">
              <a:solidFill>
                <a:srgbClr val="000000"/>
              </a:solidFill>
            </a:endParaRPr>
          </a:p>
        </p:txBody>
      </p:sp>
    </p:spTree>
    <p:extLst>
      <p:ext uri="{BB962C8B-B14F-4D97-AF65-F5344CB8AC3E}">
        <p14:creationId xmlns:p14="http://schemas.microsoft.com/office/powerpoint/2010/main" val="24917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B46E1-45DB-033E-8065-E9741D3A2A77}"/>
              </a:ext>
            </a:extLst>
          </p:cNvPr>
          <p:cNvSpPr>
            <a:spLocks noGrp="1"/>
          </p:cNvSpPr>
          <p:nvPr>
            <p:ph type="body" sz="quarter" idx="16"/>
          </p:nvPr>
        </p:nvSpPr>
        <p:spPr>
          <a:xfrm>
            <a:off x="635604" y="371049"/>
            <a:ext cx="10595237" cy="803654"/>
          </a:xfrm>
        </p:spPr>
        <p:txBody>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800" i="0" u="none" strike="noStrike" kern="1200" cap="none" spc="0" normalizeH="0" baseline="0" noProof="0" dirty="0">
                <a:ln>
                  <a:noFill/>
                </a:ln>
                <a:effectLst/>
                <a:uLnTx/>
                <a:uFillTx/>
                <a:latin typeface="Calibri" panose="020F0502020204030204"/>
                <a:ea typeface="+mn-ea"/>
                <a:cs typeface="+mn-cs"/>
              </a:rPr>
              <a:t>As</a:t>
            </a:r>
            <a:r>
              <a:rPr kumimoji="0" lang="en-US" sz="2800" b="1" i="0" u="none" strike="noStrike" kern="1200" cap="none" spc="0" normalizeH="0" baseline="0" noProof="0" dirty="0">
                <a:ln>
                  <a:noFill/>
                </a:ln>
                <a:effectLst/>
                <a:uLnTx/>
                <a:uFillTx/>
                <a:latin typeface="Calibri" panose="020F0502020204030204"/>
                <a:ea typeface="+mn-ea"/>
                <a:cs typeface="+mn-cs"/>
              </a:rPr>
              <a:t> </a:t>
            </a:r>
            <a:r>
              <a:rPr kumimoji="0" lang="en-US" sz="2800" b="1" i="0" u="none" strike="noStrike" kern="1200" cap="none" spc="0" normalizeH="0" baseline="0" noProof="0" dirty="0" err="1">
                <a:ln>
                  <a:noFill/>
                </a:ln>
                <a:effectLst/>
                <a:uLnTx/>
                <a:uFillTx/>
                <a:latin typeface="Calibri" panose="020F0502020204030204"/>
                <a:ea typeface="+mn-ea"/>
                <a:cs typeface="+mn-cs"/>
              </a:rPr>
              <a:t>cadeias</a:t>
            </a:r>
            <a:r>
              <a:rPr kumimoji="0" lang="en-US" sz="2800" b="1" i="0" u="none" strike="noStrike" kern="1200" cap="none" spc="0" normalizeH="0" baseline="0" noProof="0" dirty="0">
                <a:ln>
                  <a:noFill/>
                </a:ln>
                <a:effectLst/>
                <a:uLnTx/>
                <a:uFillTx/>
                <a:latin typeface="Calibri" panose="020F0502020204030204"/>
                <a:ea typeface="+mn-ea"/>
                <a:cs typeface="+mn-cs"/>
              </a:rPr>
              <a:t> de </a:t>
            </a:r>
            <a:r>
              <a:rPr lang="en-US" sz="2800" b="1" dirty="0">
                <a:latin typeface="Calibri" panose="020F0502020204030204"/>
              </a:rPr>
              <a:t>a</a:t>
            </a:r>
            <a:r>
              <a:rPr kumimoji="0" lang="en-US" sz="2800" b="1" i="0" u="none" strike="noStrike" kern="1200" cap="none" spc="0" normalizeH="0" baseline="0" noProof="0" dirty="0" err="1">
                <a:ln>
                  <a:noFill/>
                </a:ln>
                <a:effectLst/>
                <a:uLnTx/>
                <a:uFillTx/>
                <a:latin typeface="Calibri" panose="020F0502020204030204"/>
                <a:ea typeface="+mn-ea"/>
                <a:cs typeface="+mn-cs"/>
              </a:rPr>
              <a:t>bastecimento</a:t>
            </a:r>
            <a:r>
              <a:rPr kumimoji="0" lang="en-US" sz="2800" b="1" i="0" u="none" strike="noStrike" kern="1200" cap="none" spc="0" normalizeH="0" baseline="0" noProof="0" dirty="0">
                <a:ln>
                  <a:noFill/>
                </a:ln>
                <a:effectLst/>
                <a:uLnTx/>
                <a:uFillTx/>
                <a:latin typeface="Calibri" panose="020F0502020204030204"/>
                <a:ea typeface="+mn-ea"/>
                <a:cs typeface="+mn-cs"/>
              </a:rPr>
              <a:t> </a:t>
            </a:r>
            <a:r>
              <a:rPr lang="en-US" sz="2800" b="1" dirty="0">
                <a:latin typeface="Calibri" panose="020F0502020204030204"/>
              </a:rPr>
              <a:t>l</a:t>
            </a:r>
            <a:r>
              <a:rPr kumimoji="0" lang="en-US" sz="2800" b="1" i="0" u="none" strike="noStrike" kern="1200" cap="none" spc="0" normalizeH="0" baseline="0" noProof="0" dirty="0" err="1">
                <a:ln>
                  <a:noFill/>
                </a:ln>
                <a:effectLst/>
                <a:uLnTx/>
                <a:uFillTx/>
                <a:latin typeface="Calibri" panose="020F0502020204030204"/>
                <a:ea typeface="+mn-ea"/>
                <a:cs typeface="+mn-cs"/>
              </a:rPr>
              <a:t>ongas</a:t>
            </a:r>
            <a:r>
              <a:rPr kumimoji="0" lang="en-US" sz="2800" b="1"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podem</a:t>
            </a:r>
            <a:r>
              <a:rPr kumimoji="0" lang="en-US" sz="2800" b="0" i="0" u="none" strike="noStrike" kern="1200" cap="none" spc="0" normalizeH="0" baseline="0" noProof="0" dirty="0">
                <a:ln>
                  <a:noFill/>
                </a:ln>
                <a:effectLst/>
                <a:uLnTx/>
                <a:uFillTx/>
                <a:latin typeface="Calibri" panose="020F0502020204030204"/>
                <a:ea typeface="+mn-ea"/>
                <a:cs typeface="+mn-cs"/>
              </a:rPr>
              <a:t> ser </a:t>
            </a:r>
            <a:r>
              <a:rPr kumimoji="0" lang="en-US" sz="2800" b="0" i="0" u="none" strike="noStrike" kern="1200" cap="none" spc="0" normalizeH="0" baseline="0" noProof="0" dirty="0" err="1">
                <a:ln>
                  <a:noFill/>
                </a:ln>
                <a:effectLst/>
                <a:uLnTx/>
                <a:uFillTx/>
                <a:latin typeface="Calibri" panose="020F0502020204030204"/>
                <a:ea typeface="+mn-ea"/>
                <a:cs typeface="+mn-cs"/>
              </a:rPr>
              <a:t>muito</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complexas</a:t>
            </a:r>
            <a:r>
              <a:rPr kumimoji="0" lang="en-US" sz="2800" b="0" i="0" u="none" strike="noStrike" kern="1200" cap="none" spc="0" normalizeH="0" baseline="0" noProof="0" dirty="0">
                <a:ln>
                  <a:noFill/>
                </a:ln>
                <a:effectLst/>
                <a:uLnTx/>
                <a:uFillTx/>
                <a:latin typeface="Calibri" panose="020F0502020204030204"/>
                <a:ea typeface="+mn-ea"/>
                <a:cs typeface="+mn-cs"/>
              </a:rPr>
              <a:t> e </a:t>
            </a:r>
            <a:r>
              <a:rPr kumimoji="0" lang="en-US" sz="2800" b="0" i="0" u="none" strike="noStrike" kern="1200" cap="none" spc="0" normalizeH="0" baseline="0" noProof="0" dirty="0" err="1">
                <a:ln>
                  <a:noFill/>
                </a:ln>
                <a:effectLst/>
                <a:uLnTx/>
                <a:uFillTx/>
                <a:latin typeface="Calibri" panose="020F0502020204030204"/>
                <a:ea typeface="+mn-ea"/>
                <a:cs typeface="+mn-cs"/>
              </a:rPr>
              <a:t>normalmente</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podem</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ter</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elevadas</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pegadas</a:t>
            </a:r>
            <a:r>
              <a:rPr kumimoji="0" lang="en-US" sz="2800" b="0" i="0" u="none" strike="noStrike" kern="1200" cap="none" spc="0" normalizeH="0" baseline="0" noProof="0" dirty="0">
                <a:ln>
                  <a:noFill/>
                </a:ln>
                <a:effectLst/>
                <a:uLnTx/>
                <a:uFillTx/>
                <a:latin typeface="Calibri" panose="020F0502020204030204"/>
                <a:ea typeface="+mn-ea"/>
                <a:cs typeface="+mn-cs"/>
              </a:rPr>
              <a:t> de </a:t>
            </a:r>
            <a:r>
              <a:rPr kumimoji="0" lang="en-US" sz="2800" b="0" i="0" u="none" strike="noStrike" kern="1200" cap="none" spc="0" normalizeH="0" baseline="0" noProof="0" dirty="0" err="1">
                <a:ln>
                  <a:noFill/>
                </a:ln>
                <a:effectLst/>
                <a:uLnTx/>
                <a:uFillTx/>
                <a:latin typeface="Calibri" panose="020F0502020204030204"/>
                <a:ea typeface="+mn-ea"/>
                <a:cs typeface="+mn-cs"/>
              </a:rPr>
              <a:t>carbono</a:t>
            </a:r>
            <a:r>
              <a:rPr kumimoji="0" lang="en-US" sz="2800" b="0" i="0" u="none" strike="noStrike" kern="1200" cap="none" spc="0" normalizeH="0" baseline="0" noProof="0" dirty="0">
                <a:ln>
                  <a:noFill/>
                </a:ln>
                <a:effectLst/>
                <a:uLnTx/>
                <a:uFillTx/>
                <a:latin typeface="Calibri" panose="020F0502020204030204"/>
                <a:ea typeface="+mn-ea"/>
                <a:cs typeface="+mn-cs"/>
              </a:rPr>
              <a:t>…</a:t>
            </a:r>
            <a:endParaRPr kumimoji="0" lang="en-IE" sz="2800" b="0" i="0" u="none" strike="noStrike" kern="1200" cap="none" spc="0" normalizeH="0" baseline="0" noProof="0" dirty="0">
              <a:ln>
                <a:noFill/>
              </a:ln>
              <a:effectLst/>
              <a:uLnTx/>
              <a:uFillTx/>
              <a:latin typeface="Calibri" panose="020F0502020204030204"/>
              <a:ea typeface="+mn-ea"/>
              <a:cs typeface="+mn-cs"/>
            </a:endParaRPr>
          </a:p>
          <a:p>
            <a:pPr algn="just" rtl="0"/>
            <a:endParaRPr lang="en-IE" sz="2800" dirty="0"/>
          </a:p>
        </p:txBody>
      </p:sp>
      <p:pic>
        <p:nvPicPr>
          <p:cNvPr id="4" name="Picture 17" descr="long chain">
            <a:extLst>
              <a:ext uri="{FF2B5EF4-FFF2-40B4-BE49-F238E27FC236}">
                <a16:creationId xmlns:a16="http://schemas.microsoft.com/office/drawing/2014/main" id="{BD538D6B-D2E2-C5B8-FCA0-D60958D101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088" y="1557118"/>
            <a:ext cx="8797787" cy="43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3F1404-7F5B-1DB2-2FD5-0E992E7EE6F2}"/>
              </a:ext>
            </a:extLst>
          </p:cNvPr>
          <p:cNvSpPr txBox="1"/>
          <p:nvPr/>
        </p:nvSpPr>
        <p:spPr>
          <a:xfrm>
            <a:off x="1207008" y="3055680"/>
            <a:ext cx="2505789" cy="910377"/>
          </a:xfrm>
          <a:prstGeom prst="rect">
            <a:avLst/>
          </a:prstGeom>
          <a:noFill/>
        </p:spPr>
        <p:txBody>
          <a:bodyPr wrap="square" rtlCol="0">
            <a:spAutoFit/>
          </a:bodyPr>
          <a:lstStyle/>
          <a:p>
            <a:pPr algn="ctr" rtl="0">
              <a:lnSpc>
                <a:spcPct val="8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Produtores e </a:t>
            </a:r>
            <a:r>
              <a:rPr lang="en-US" altLang="en-US" sz="1600" dirty="0" err="1">
                <a:solidFill>
                  <a:srgbClr val="000000"/>
                </a:solidFill>
                <a:latin typeface="Arial" panose="020B0604020202020204" pitchFamily="34" charset="0"/>
                <a:cs typeface="Arial" panose="020B0604020202020204" pitchFamily="34" charset="0"/>
              </a:rPr>
              <a:t>Exportadores</a:t>
            </a:r>
            <a:r>
              <a:rPr lang="en-US" altLang="en-US" sz="1600" dirty="0">
                <a:solidFill>
                  <a:srgbClr val="000000"/>
                </a:solidFill>
                <a:latin typeface="Arial" panose="020B0604020202020204" pitchFamily="34" charset="0"/>
                <a:cs typeface="Arial" panose="020B0604020202020204" pitchFamily="34" charset="0"/>
              </a:rPr>
              <a:t> de </a:t>
            </a:r>
            <a:r>
              <a:rPr lang="en-US" altLang="en-US" sz="1600" dirty="0" err="1">
                <a:solidFill>
                  <a:srgbClr val="000000"/>
                </a:solidFill>
                <a:latin typeface="Arial" panose="020B0604020202020204" pitchFamily="34" charset="0"/>
                <a:cs typeface="Arial" panose="020B0604020202020204" pitchFamily="34" charset="0"/>
              </a:rPr>
              <a:t>produtos</a:t>
            </a:r>
            <a:r>
              <a:rPr lang="en-US" altLang="en-US" sz="1600" dirty="0">
                <a:solidFill>
                  <a:srgbClr val="000000"/>
                </a:solidFill>
                <a:latin typeface="Arial" panose="020B0604020202020204" pitchFamily="34" charset="0"/>
                <a:cs typeface="Arial" panose="020B0604020202020204" pitchFamily="34" charset="0"/>
              </a:rPr>
              <a:t> </a:t>
            </a:r>
            <a:r>
              <a:rPr lang="en-US" altLang="en-US" sz="1600" dirty="0" err="1">
                <a:solidFill>
                  <a:srgbClr val="000000"/>
                </a:solidFill>
                <a:latin typeface="Arial" panose="020B0604020202020204" pitchFamily="34" charset="0"/>
                <a:cs typeface="Arial" panose="020B0604020202020204" pitchFamily="34" charset="0"/>
              </a:rPr>
              <a:t>agrícolas</a:t>
            </a:r>
            <a:endParaRPr lang="en-US" altLang="en-US" sz="1600" dirty="0">
              <a:solidFill>
                <a:srgbClr val="000000"/>
              </a:solidFill>
              <a:latin typeface="Arial" panose="020B0604020202020204" pitchFamily="34" charset="0"/>
              <a:cs typeface="Arial" panose="020B0604020202020204" pitchFamily="34" charset="0"/>
            </a:endParaRPr>
          </a:p>
          <a:p>
            <a:pPr algn="l" rtl="0">
              <a:lnSpc>
                <a:spcPct val="80000"/>
              </a:lnSpc>
            </a:pPr>
            <a:endParaRPr lang="en-IE" dirty="0">
              <a:solidFill>
                <a:srgbClr val="000000"/>
              </a:solidFill>
            </a:endParaRPr>
          </a:p>
        </p:txBody>
      </p:sp>
      <p:sp>
        <p:nvSpPr>
          <p:cNvPr id="6" name="TextBox 5">
            <a:extLst>
              <a:ext uri="{FF2B5EF4-FFF2-40B4-BE49-F238E27FC236}">
                <a16:creationId xmlns:a16="http://schemas.microsoft.com/office/drawing/2014/main" id="{A390FEF4-E3A6-20E4-C400-3E2E327A328A}"/>
              </a:ext>
            </a:extLst>
          </p:cNvPr>
          <p:cNvSpPr txBox="1"/>
          <p:nvPr/>
        </p:nvSpPr>
        <p:spPr>
          <a:xfrm>
            <a:off x="2226297" y="5416016"/>
            <a:ext cx="1591745" cy="646331"/>
          </a:xfrm>
          <a:prstGeom prst="rect">
            <a:avLst/>
          </a:prstGeom>
          <a:noFill/>
        </p:spPr>
        <p:txBody>
          <a:bodyPr wrap="square" rtlCol="0">
            <a:spAutoFit/>
          </a:bodyPr>
          <a:lstStyle/>
          <a:p>
            <a:pPr algn="l" rtl="0"/>
            <a:r>
              <a:rPr lang="en-US" altLang="en-US" sz="1800" dirty="0">
                <a:solidFill>
                  <a:srgbClr val="000000"/>
                </a:solidFill>
                <a:latin typeface="Arial" panose="020B0604020202020204" pitchFamily="34" charset="0"/>
              </a:rPr>
              <a:t>Importações</a:t>
            </a:r>
            <a:endParaRPr lang="en-US" altLang="en-US" sz="2800" dirty="0">
              <a:solidFill>
                <a:srgbClr val="000000"/>
              </a:solidFill>
              <a:latin typeface="Arial" panose="020B0604020202020204" pitchFamily="34" charset="0"/>
            </a:endParaRPr>
          </a:p>
          <a:p>
            <a:pPr algn="l" rtl="0"/>
            <a:endParaRPr lang="en-IE" dirty="0">
              <a:solidFill>
                <a:srgbClr val="000000"/>
              </a:solidFill>
            </a:endParaRPr>
          </a:p>
        </p:txBody>
      </p:sp>
      <p:sp>
        <p:nvSpPr>
          <p:cNvPr id="7" name="TextBox 6">
            <a:extLst>
              <a:ext uri="{FF2B5EF4-FFF2-40B4-BE49-F238E27FC236}">
                <a16:creationId xmlns:a16="http://schemas.microsoft.com/office/drawing/2014/main" id="{504A796B-123B-0328-5C12-82C0D2DAB7D8}"/>
              </a:ext>
            </a:extLst>
          </p:cNvPr>
          <p:cNvSpPr txBox="1"/>
          <p:nvPr/>
        </p:nvSpPr>
        <p:spPr>
          <a:xfrm>
            <a:off x="2195071" y="2255443"/>
            <a:ext cx="1591745" cy="369332"/>
          </a:xfrm>
          <a:prstGeom prst="rect">
            <a:avLst/>
          </a:prstGeom>
          <a:noFill/>
        </p:spPr>
        <p:txBody>
          <a:bodyPr wrap="square" rtlCol="0">
            <a:spAutoFit/>
          </a:bodyPr>
          <a:lstStyle/>
          <a:p>
            <a:pPr algn="l" rtl="0"/>
            <a:r>
              <a:rPr lang="en-US" altLang="en-US" sz="1800" dirty="0">
                <a:solidFill>
                  <a:srgbClr val="000000"/>
                </a:solidFill>
                <a:latin typeface="Arial" panose="020B0604020202020204" pitchFamily="34" charset="0"/>
              </a:rPr>
              <a:t>Exportações</a:t>
            </a:r>
            <a:endParaRPr lang="en-IE" dirty="0">
              <a:solidFill>
                <a:srgbClr val="000000"/>
              </a:solidFill>
            </a:endParaRPr>
          </a:p>
        </p:txBody>
      </p:sp>
      <p:sp>
        <p:nvSpPr>
          <p:cNvPr id="8" name="TextBox 7">
            <a:extLst>
              <a:ext uri="{FF2B5EF4-FFF2-40B4-BE49-F238E27FC236}">
                <a16:creationId xmlns:a16="http://schemas.microsoft.com/office/drawing/2014/main" id="{4275C86D-F93A-ECF2-23D6-56A5C769696B}"/>
              </a:ext>
            </a:extLst>
          </p:cNvPr>
          <p:cNvSpPr txBox="1"/>
          <p:nvPr/>
        </p:nvSpPr>
        <p:spPr>
          <a:xfrm>
            <a:off x="4621388" y="2365402"/>
            <a:ext cx="1966813" cy="954107"/>
          </a:xfrm>
          <a:prstGeom prst="rect">
            <a:avLst/>
          </a:prstGeom>
          <a:noFill/>
        </p:spPr>
        <p:txBody>
          <a:bodyPr wrap="square" rtlCol="0">
            <a:spAutoFit/>
          </a:bodyPr>
          <a:lstStyle/>
          <a:p>
            <a:pPr algn="l" rtl="0"/>
            <a:r>
              <a:rPr lang="en-US" altLang="en-US" sz="1400" dirty="0" err="1">
                <a:solidFill>
                  <a:srgbClr val="000000"/>
                </a:solidFill>
                <a:latin typeface="Arial" panose="020B0604020202020204" pitchFamily="34" charset="0"/>
              </a:rPr>
              <a:t>Grossistas</a:t>
            </a:r>
            <a:r>
              <a:rPr lang="en-US" altLang="en-US" sz="1400" dirty="0">
                <a:solidFill>
                  <a:srgbClr val="000000"/>
                </a:solidFill>
                <a:latin typeface="Arial" panose="020B0604020202020204" pitchFamily="34" charset="0"/>
              </a:rPr>
              <a:t> de mercearia de linha geral</a:t>
            </a:r>
          </a:p>
          <a:p>
            <a:pPr algn="l" rtl="0"/>
            <a:endParaRPr lang="en-IE" sz="1400" dirty="0">
              <a:solidFill>
                <a:srgbClr val="000000"/>
              </a:solidFill>
            </a:endParaRPr>
          </a:p>
        </p:txBody>
      </p:sp>
      <p:sp>
        <p:nvSpPr>
          <p:cNvPr id="9" name="TextBox 8">
            <a:extLst>
              <a:ext uri="{FF2B5EF4-FFF2-40B4-BE49-F238E27FC236}">
                <a16:creationId xmlns:a16="http://schemas.microsoft.com/office/drawing/2014/main" id="{389D7B60-C412-039B-4A97-A88FF2F1D038}"/>
              </a:ext>
            </a:extLst>
          </p:cNvPr>
          <p:cNvSpPr txBox="1"/>
          <p:nvPr/>
        </p:nvSpPr>
        <p:spPr>
          <a:xfrm>
            <a:off x="7756458" y="1791982"/>
            <a:ext cx="1849485" cy="307777"/>
          </a:xfrm>
          <a:prstGeom prst="rect">
            <a:avLst/>
          </a:prstGeom>
          <a:noFill/>
        </p:spPr>
        <p:txBody>
          <a:bodyPr wrap="square" rtlCol="0">
            <a:spAutoFit/>
          </a:bodyPr>
          <a:lstStyle/>
          <a:p>
            <a:pPr algn="l" rtl="0"/>
            <a:r>
              <a:rPr lang="en-US" sz="1400" b="1" dirty="0">
                <a:solidFill>
                  <a:srgbClr val="000000"/>
                </a:solidFill>
                <a:latin typeface="Arial" panose="020B0604020202020204" pitchFamily="34" charset="0"/>
                <a:cs typeface="Arial" panose="020B0604020202020204" pitchFamily="34" charset="0"/>
              </a:rPr>
              <a:t>Mercados Diretos</a:t>
            </a:r>
            <a:endParaRPr lang="en-IE" sz="14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794EAA-9016-6A20-9B4C-11DF94AC016E}"/>
              </a:ext>
            </a:extLst>
          </p:cNvPr>
          <p:cNvSpPr txBox="1"/>
          <p:nvPr/>
        </p:nvSpPr>
        <p:spPr>
          <a:xfrm>
            <a:off x="7689487" y="2950177"/>
            <a:ext cx="2146575" cy="523220"/>
          </a:xfrm>
          <a:prstGeom prst="rect">
            <a:avLst/>
          </a:prstGeom>
          <a:noFill/>
        </p:spPr>
        <p:txBody>
          <a:bodyPr wrap="square" rtlCol="0">
            <a:spAutoFit/>
          </a:bodyPr>
          <a:lstStyle/>
          <a:p>
            <a:pPr algn="l" rtl="0"/>
            <a:r>
              <a:rPr lang="en-US" sz="1400" b="1" dirty="0" err="1">
                <a:solidFill>
                  <a:srgbClr val="000000"/>
                </a:solidFill>
                <a:latin typeface="Arial" panose="020B0604020202020204" pitchFamily="34" charset="0"/>
                <a:cs typeface="Arial" panose="020B0604020202020204" pitchFamily="34" charset="0"/>
              </a:rPr>
              <a:t>Retalhistas</a:t>
            </a:r>
            <a:r>
              <a:rPr lang="en-US" sz="1400" b="1" dirty="0">
                <a:solidFill>
                  <a:srgbClr val="000000"/>
                </a:solidFill>
                <a:latin typeface="Arial" panose="020B0604020202020204" pitchFamily="34" charset="0"/>
                <a:cs typeface="Arial" panose="020B0604020202020204" pitchFamily="34" charset="0"/>
              </a:rPr>
              <a:t> / </a:t>
            </a:r>
            <a:r>
              <a:rPr lang="en-US" sz="1400" b="1" dirty="0" err="1">
                <a:solidFill>
                  <a:srgbClr val="000000"/>
                </a:solidFill>
                <a:latin typeface="Arial" panose="020B0604020202020204" pitchFamily="34" charset="0"/>
                <a:cs typeface="Arial" panose="020B0604020202020204" pitchFamily="34" charset="0"/>
              </a:rPr>
              <a:t>Pontos</a:t>
            </a:r>
            <a:r>
              <a:rPr lang="en-US" sz="1400" b="1" dirty="0">
                <a:solidFill>
                  <a:srgbClr val="000000"/>
                </a:solidFill>
                <a:latin typeface="Arial" panose="020B0604020202020204" pitchFamily="34" charset="0"/>
                <a:cs typeface="Arial" panose="020B0604020202020204" pitchFamily="34" charset="0"/>
              </a:rPr>
              <a:t> de venda de alimentos</a:t>
            </a:r>
            <a:endParaRPr lang="en-IE" sz="1400" b="1"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9DB53E5-C109-6D3D-70A1-8829B81F5B82}"/>
              </a:ext>
            </a:extLst>
          </p:cNvPr>
          <p:cNvSpPr txBox="1"/>
          <p:nvPr/>
        </p:nvSpPr>
        <p:spPr>
          <a:xfrm>
            <a:off x="4660835" y="3408438"/>
            <a:ext cx="2199446" cy="800219"/>
          </a:xfrm>
          <a:prstGeom prst="rect">
            <a:avLst/>
          </a:prstGeom>
          <a:noFill/>
        </p:spPr>
        <p:txBody>
          <a:bodyPr wrap="square" rtlCol="0">
            <a:spAutoFit/>
          </a:bodyPr>
          <a:lstStyle/>
          <a:p>
            <a:pPr algn="l" rtl="0"/>
            <a:r>
              <a:rPr lang="en-US" altLang="en-US" sz="1400" dirty="0" err="1">
                <a:solidFill>
                  <a:srgbClr val="000000"/>
                </a:solidFill>
                <a:latin typeface="Arial" panose="020B0604020202020204" pitchFamily="34" charset="0"/>
              </a:rPr>
              <a:t>Grossistas</a:t>
            </a:r>
            <a:r>
              <a:rPr lang="en-US" altLang="en-US" sz="1400" dirty="0">
                <a:solidFill>
                  <a:srgbClr val="000000"/>
                </a:solidFill>
                <a:latin typeface="Arial" panose="020B0604020202020204" pitchFamily="34" charset="0"/>
              </a:rPr>
              <a:t> de produtos especiais</a:t>
            </a:r>
          </a:p>
          <a:p>
            <a:pPr algn="l" rtl="0"/>
            <a:endParaRPr lang="en-IE" dirty="0">
              <a:solidFill>
                <a:srgbClr val="000000"/>
              </a:solidFill>
            </a:endParaRPr>
          </a:p>
        </p:txBody>
      </p:sp>
      <p:sp>
        <p:nvSpPr>
          <p:cNvPr id="12" name="TextBox 11">
            <a:extLst>
              <a:ext uri="{FF2B5EF4-FFF2-40B4-BE49-F238E27FC236}">
                <a16:creationId xmlns:a16="http://schemas.microsoft.com/office/drawing/2014/main" id="{7E400953-5540-1699-A0C0-FBE4CB6C6A75}"/>
              </a:ext>
            </a:extLst>
          </p:cNvPr>
          <p:cNvSpPr txBox="1"/>
          <p:nvPr/>
        </p:nvSpPr>
        <p:spPr>
          <a:xfrm>
            <a:off x="4639325" y="4419942"/>
            <a:ext cx="2112457" cy="738664"/>
          </a:xfrm>
          <a:prstGeom prst="rect">
            <a:avLst/>
          </a:prstGeom>
          <a:noFill/>
        </p:spPr>
        <p:txBody>
          <a:bodyPr wrap="square" rtlCol="0">
            <a:spAutoFit/>
          </a:bodyPr>
          <a:lstStyle/>
          <a:p>
            <a:pPr algn="l" rtl="0"/>
            <a:r>
              <a:rPr lang="en-US" altLang="en-US" sz="1400" dirty="0" err="1">
                <a:solidFill>
                  <a:srgbClr val="000000"/>
                </a:solidFill>
                <a:latin typeface="Arial" panose="020B0604020202020204" pitchFamily="34" charset="0"/>
              </a:rPr>
              <a:t>Grossistas</a:t>
            </a:r>
            <a:r>
              <a:rPr lang="en-US" altLang="en-US" sz="1400" dirty="0">
                <a:solidFill>
                  <a:srgbClr val="000000"/>
                </a:solidFill>
                <a:latin typeface="Arial" panose="020B0604020202020204" pitchFamily="34" charset="0"/>
              </a:rPr>
              <a:t> de mercearia de linha geral</a:t>
            </a:r>
            <a:endParaRPr lang="en-US" altLang="en-US" sz="1900" dirty="0">
              <a:solidFill>
                <a:srgbClr val="000000"/>
              </a:solidFill>
              <a:latin typeface="Arial" panose="020B0604020202020204" pitchFamily="34" charset="0"/>
            </a:endParaRPr>
          </a:p>
          <a:p>
            <a:pPr algn="l" rtl="0"/>
            <a:endParaRPr lang="en-IE" sz="1400" dirty="0">
              <a:solidFill>
                <a:srgbClr val="000000"/>
              </a:solidFill>
            </a:endParaRPr>
          </a:p>
        </p:txBody>
      </p:sp>
      <p:sp>
        <p:nvSpPr>
          <p:cNvPr id="13" name="TextBox 12">
            <a:extLst>
              <a:ext uri="{FF2B5EF4-FFF2-40B4-BE49-F238E27FC236}">
                <a16:creationId xmlns:a16="http://schemas.microsoft.com/office/drawing/2014/main" id="{30596064-AB2E-50D0-C42F-608E4B5D674F}"/>
              </a:ext>
            </a:extLst>
          </p:cNvPr>
          <p:cNvSpPr txBox="1"/>
          <p:nvPr/>
        </p:nvSpPr>
        <p:spPr>
          <a:xfrm>
            <a:off x="7459370" y="4073488"/>
            <a:ext cx="2146574" cy="461665"/>
          </a:xfrm>
          <a:prstGeom prst="rect">
            <a:avLst/>
          </a:prstGeom>
          <a:noFill/>
        </p:spPr>
        <p:txBody>
          <a:bodyPr wrap="square" rtlCol="0">
            <a:spAutoFit/>
          </a:bodyPr>
          <a:lstStyle/>
          <a:p>
            <a:pPr algn="ctr" rtl="0"/>
            <a:r>
              <a:rPr lang="en-US" sz="1200" b="1" dirty="0">
                <a:solidFill>
                  <a:srgbClr val="000000"/>
                </a:solidFill>
                <a:latin typeface="Arial" panose="020B0604020202020204" pitchFamily="34" charset="0"/>
                <a:cs typeface="Arial" panose="020B0604020202020204" pitchFamily="34" charset="0"/>
              </a:rPr>
              <a:t>Estabelecimentos de restauração</a:t>
            </a:r>
            <a:endParaRPr lang="en-IE" sz="1200" b="1"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F848C4-3036-30B2-B09A-B97A16B95C30}"/>
              </a:ext>
            </a:extLst>
          </p:cNvPr>
          <p:cNvSpPr txBox="1"/>
          <p:nvPr/>
        </p:nvSpPr>
        <p:spPr>
          <a:xfrm>
            <a:off x="6445251" y="5323313"/>
            <a:ext cx="1311208" cy="523220"/>
          </a:xfrm>
          <a:prstGeom prst="rect">
            <a:avLst/>
          </a:prstGeom>
          <a:noFill/>
        </p:spPr>
        <p:txBody>
          <a:bodyPr wrap="square" rtlCol="0">
            <a:spAutoFit/>
          </a:bodyPr>
          <a:lstStyle/>
          <a:p>
            <a:pPr algn="l" rtl="0"/>
            <a:r>
              <a:rPr lang="en-US" sz="1400" dirty="0">
                <a:solidFill>
                  <a:srgbClr val="000000"/>
                </a:solidFill>
                <a:latin typeface="Arial" panose="020B0604020202020204" pitchFamily="34" charset="0"/>
                <a:cs typeface="Arial" panose="020B0604020202020204" pitchFamily="34" charset="0"/>
              </a:rPr>
              <a:t>Agentes / Corretores</a:t>
            </a:r>
            <a:endParaRPr lang="en-IE"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459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ar with solid fill">
            <a:extLst>
              <a:ext uri="{FF2B5EF4-FFF2-40B4-BE49-F238E27FC236}">
                <a16:creationId xmlns:a16="http://schemas.microsoft.com/office/drawing/2014/main" id="{86245A9A-C9A2-79E1-8B42-4ACC73D63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1415" y="2643809"/>
            <a:ext cx="1381996" cy="1381996"/>
          </a:xfrm>
          <a:prstGeom prst="rect">
            <a:avLst/>
          </a:prstGeom>
        </p:spPr>
      </p:pic>
      <p:pic>
        <p:nvPicPr>
          <p:cNvPr id="5" name="Graphic 4" descr="Clipboard Partially Checked with solid fill">
            <a:extLst>
              <a:ext uri="{FF2B5EF4-FFF2-40B4-BE49-F238E27FC236}">
                <a16:creationId xmlns:a16="http://schemas.microsoft.com/office/drawing/2014/main" id="{EB6F5BD1-A9D9-C100-31A2-B3EBA22F1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041" y="2658313"/>
            <a:ext cx="1381996" cy="1381996"/>
          </a:xfrm>
          <a:prstGeom prst="rect">
            <a:avLst/>
          </a:prstGeom>
        </p:spPr>
      </p:pic>
      <p:pic>
        <p:nvPicPr>
          <p:cNvPr id="7" name="Graphic 6" descr="Sound Medium with solid fill">
            <a:extLst>
              <a:ext uri="{FF2B5EF4-FFF2-40B4-BE49-F238E27FC236}">
                <a16:creationId xmlns:a16="http://schemas.microsoft.com/office/drawing/2014/main" id="{BF66F4B4-F613-6E5A-8250-EF1F3822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7890" y="2643809"/>
            <a:ext cx="1381996" cy="1381996"/>
          </a:xfrm>
          <a:prstGeom prst="rect">
            <a:avLst/>
          </a:prstGeom>
        </p:spPr>
      </p:pic>
      <p:pic>
        <p:nvPicPr>
          <p:cNvPr id="9" name="Graphic 8" descr="Blueprint with solid fill">
            <a:extLst>
              <a:ext uri="{FF2B5EF4-FFF2-40B4-BE49-F238E27FC236}">
                <a16:creationId xmlns:a16="http://schemas.microsoft.com/office/drawing/2014/main" id="{802FE0CF-8563-0C09-AA22-0E6EE0C972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69" y="2643809"/>
            <a:ext cx="1381996" cy="1381996"/>
          </a:xfrm>
          <a:prstGeom prst="rect">
            <a:avLst/>
          </a:prstGeom>
        </p:spPr>
      </p:pic>
      <p:pic>
        <p:nvPicPr>
          <p:cNvPr id="11" name="Graphic 10" descr="Bullseye with solid fill">
            <a:extLst>
              <a:ext uri="{FF2B5EF4-FFF2-40B4-BE49-F238E27FC236}">
                <a16:creationId xmlns:a16="http://schemas.microsoft.com/office/drawing/2014/main" id="{500E863D-C443-2632-EECB-0516A6F0A1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92739" y="2658313"/>
            <a:ext cx="1381996" cy="1381996"/>
          </a:xfrm>
          <a:prstGeom prst="rect">
            <a:avLst/>
          </a:prstGeom>
        </p:spPr>
      </p:pic>
      <p:pic>
        <p:nvPicPr>
          <p:cNvPr id="13" name="Graphic 12" descr="User with solid fill">
            <a:extLst>
              <a:ext uri="{FF2B5EF4-FFF2-40B4-BE49-F238E27FC236}">
                <a16:creationId xmlns:a16="http://schemas.microsoft.com/office/drawing/2014/main" id="{E6C2A458-3C7B-429E-F3A1-DF021E2E9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5112" y="2621191"/>
            <a:ext cx="1381996" cy="1381996"/>
          </a:xfrm>
          <a:prstGeom prst="rect">
            <a:avLst/>
          </a:prstGeom>
        </p:spPr>
      </p:pic>
      <p:pic>
        <p:nvPicPr>
          <p:cNvPr id="15" name="Graphic 14" descr="Tools with solid fill">
            <a:extLst>
              <a:ext uri="{FF2B5EF4-FFF2-40B4-BE49-F238E27FC236}">
                <a16:creationId xmlns:a16="http://schemas.microsoft.com/office/drawing/2014/main" id="{1E4DFE40-C311-3A73-85A6-44F58ABF5F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4140" y="2665858"/>
            <a:ext cx="1381996" cy="1381996"/>
          </a:xfrm>
          <a:prstGeom prst="rect">
            <a:avLst/>
          </a:prstGeom>
        </p:spPr>
      </p:pic>
      <p:sp>
        <p:nvSpPr>
          <p:cNvPr id="20" name="Freeform 13">
            <a:extLst>
              <a:ext uri="{FF2B5EF4-FFF2-40B4-BE49-F238E27FC236}">
                <a16:creationId xmlns:a16="http://schemas.microsoft.com/office/drawing/2014/main" id="{3E07DB32-B329-FFAD-AEFD-2FCC0CDE170A}"/>
              </a:ext>
            </a:extLst>
          </p:cNvPr>
          <p:cNvSpPr/>
          <p:nvPr/>
        </p:nvSpPr>
        <p:spPr>
          <a:xfrm>
            <a:off x="-81330" y="449315"/>
            <a:ext cx="10286989" cy="1352578"/>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lgn="l" rtl="0"/>
            <a:r>
              <a:rPr lang="de-DE" sz="1800" b="1" dirty="0">
                <a:solidFill>
                  <a:srgbClr val="000000"/>
                </a:solidFill>
                <a:highlight>
                  <a:srgbClr val="F79037"/>
                </a:highlight>
              </a:rPr>
              <a:t> </a:t>
            </a:r>
            <a:endParaRPr lang="en-US" b="0" i="0" dirty="0">
              <a:latin typeface="Calibri" panose="020F0502020204030204" pitchFamily="34" charset="0"/>
            </a:endParaRPr>
          </a:p>
        </p:txBody>
      </p:sp>
      <p:sp>
        <p:nvSpPr>
          <p:cNvPr id="17" name="TextBox 16">
            <a:extLst>
              <a:ext uri="{FF2B5EF4-FFF2-40B4-BE49-F238E27FC236}">
                <a16:creationId xmlns:a16="http://schemas.microsoft.com/office/drawing/2014/main" id="{5BAD29D2-5116-AF5C-0954-6F73169B2B54}"/>
              </a:ext>
            </a:extLst>
          </p:cNvPr>
          <p:cNvSpPr txBox="1"/>
          <p:nvPr/>
        </p:nvSpPr>
        <p:spPr>
          <a:xfrm>
            <a:off x="1" y="902272"/>
            <a:ext cx="10107168" cy="646331"/>
          </a:xfrm>
          <a:prstGeom prst="rect">
            <a:avLst/>
          </a:prstGeom>
          <a:solidFill>
            <a:srgbClr val="F79037"/>
          </a:solidFill>
        </p:spPr>
        <p:txBody>
          <a:bodyPr wrap="square">
            <a:spAutoFit/>
          </a:bodyPr>
          <a:lstStyle/>
          <a:p>
            <a:pPr algn="ctr" rtl="0"/>
            <a:r>
              <a:rPr lang="en-GB" sz="3600" b="1" dirty="0">
                <a:solidFill>
                  <a:schemeClr val="bg1"/>
                </a:solidFill>
              </a:rPr>
              <a:t>7 </a:t>
            </a:r>
            <a:r>
              <a:rPr lang="en-GB" sz="3600" b="1" dirty="0" err="1">
                <a:solidFill>
                  <a:schemeClr val="bg1"/>
                </a:solidFill>
              </a:rPr>
              <a:t>Etapas</a:t>
            </a:r>
            <a:r>
              <a:rPr lang="en-GB" sz="3600" b="1" dirty="0">
                <a:solidFill>
                  <a:schemeClr val="bg1"/>
                </a:solidFill>
              </a:rPr>
              <a:t> de um processo de estratégia de marketing</a:t>
            </a:r>
          </a:p>
        </p:txBody>
      </p:sp>
      <p:pic>
        <p:nvPicPr>
          <p:cNvPr id="21" name="Picture 20">
            <a:extLst>
              <a:ext uri="{FF2B5EF4-FFF2-40B4-BE49-F238E27FC236}">
                <a16:creationId xmlns:a16="http://schemas.microsoft.com/office/drawing/2014/main" id="{5E17CEBB-779B-476F-7E51-42F0AAAA9E29}"/>
              </a:ext>
            </a:extLst>
          </p:cNvPr>
          <p:cNvPicPr>
            <a:picLocks noChangeAspect="1"/>
          </p:cNvPicPr>
          <p:nvPr/>
        </p:nvPicPr>
        <p:blipFill>
          <a:blip r:embed="rId16"/>
          <a:stretch>
            <a:fillRect/>
          </a:stretch>
        </p:blipFill>
        <p:spPr>
          <a:xfrm>
            <a:off x="10407116" y="151326"/>
            <a:ext cx="1603055" cy="1552325"/>
          </a:xfrm>
          <a:prstGeom prst="rect">
            <a:avLst/>
          </a:prstGeom>
        </p:spPr>
      </p:pic>
      <p:sp>
        <p:nvSpPr>
          <p:cNvPr id="23" name="TextBox 22">
            <a:extLst>
              <a:ext uri="{FF2B5EF4-FFF2-40B4-BE49-F238E27FC236}">
                <a16:creationId xmlns:a16="http://schemas.microsoft.com/office/drawing/2014/main" id="{36C77EEB-C010-085E-ADCC-93A01F25EA9D}"/>
              </a:ext>
            </a:extLst>
          </p:cNvPr>
          <p:cNvSpPr txBox="1"/>
          <p:nvPr/>
        </p:nvSpPr>
        <p:spPr>
          <a:xfrm>
            <a:off x="423920" y="4386067"/>
            <a:ext cx="1539418" cy="923330"/>
          </a:xfrm>
          <a:prstGeom prst="rect">
            <a:avLst/>
          </a:prstGeom>
          <a:noFill/>
        </p:spPr>
        <p:txBody>
          <a:bodyPr wrap="square" rtlCol="0">
            <a:spAutoFit/>
          </a:bodyPr>
          <a:lstStyle/>
          <a:p>
            <a:pPr algn="ctr" rtl="0"/>
            <a:r>
              <a:rPr lang="en-IE" b="1" dirty="0">
                <a:solidFill>
                  <a:srgbClr val="000000"/>
                </a:solidFill>
              </a:rPr>
              <a:t>1. </a:t>
            </a:r>
            <a:r>
              <a:rPr lang="pt-PT" b="1" dirty="0">
                <a:solidFill>
                  <a:srgbClr val="000000"/>
                </a:solidFill>
              </a:rPr>
              <a:t>Construir</a:t>
            </a:r>
            <a:r>
              <a:rPr lang="en-IE" b="1" dirty="0">
                <a:solidFill>
                  <a:srgbClr val="000000"/>
                </a:solidFill>
              </a:rPr>
              <a:t> um Plano de Marketing</a:t>
            </a:r>
          </a:p>
        </p:txBody>
      </p:sp>
      <p:sp>
        <p:nvSpPr>
          <p:cNvPr id="24" name="TextBox 23">
            <a:extLst>
              <a:ext uri="{FF2B5EF4-FFF2-40B4-BE49-F238E27FC236}">
                <a16:creationId xmlns:a16="http://schemas.microsoft.com/office/drawing/2014/main" id="{2590905F-2917-14C8-444C-1B886E9EEF01}"/>
              </a:ext>
            </a:extLst>
          </p:cNvPr>
          <p:cNvSpPr txBox="1"/>
          <p:nvPr/>
        </p:nvSpPr>
        <p:spPr>
          <a:xfrm>
            <a:off x="2067410" y="4353796"/>
            <a:ext cx="1539418" cy="923330"/>
          </a:xfrm>
          <a:prstGeom prst="rect">
            <a:avLst/>
          </a:prstGeom>
          <a:noFill/>
        </p:spPr>
        <p:txBody>
          <a:bodyPr wrap="square" rtlCol="0">
            <a:spAutoFit/>
          </a:bodyPr>
          <a:lstStyle/>
          <a:p>
            <a:pPr algn="ctr" rtl="0"/>
            <a:r>
              <a:rPr lang="en-IE" b="1" dirty="0">
                <a:solidFill>
                  <a:srgbClr val="000000"/>
                </a:solidFill>
              </a:rPr>
              <a:t>2. </a:t>
            </a:r>
            <a:r>
              <a:rPr lang="pt-PT" b="1" dirty="0">
                <a:solidFill>
                  <a:srgbClr val="000000"/>
                </a:solidFill>
              </a:rPr>
              <a:t>Criar</a:t>
            </a:r>
            <a:r>
              <a:rPr lang="en-IE" b="1" dirty="0">
                <a:solidFill>
                  <a:srgbClr val="000000"/>
                </a:solidFill>
              </a:rPr>
              <a:t> um Comprador Personas</a:t>
            </a:r>
          </a:p>
        </p:txBody>
      </p:sp>
      <p:sp>
        <p:nvSpPr>
          <p:cNvPr id="25" name="TextBox 24">
            <a:extLst>
              <a:ext uri="{FF2B5EF4-FFF2-40B4-BE49-F238E27FC236}">
                <a16:creationId xmlns:a16="http://schemas.microsoft.com/office/drawing/2014/main" id="{94B31138-A966-D344-0356-99B6299553C7}"/>
              </a:ext>
            </a:extLst>
          </p:cNvPr>
          <p:cNvSpPr txBox="1"/>
          <p:nvPr/>
        </p:nvSpPr>
        <p:spPr>
          <a:xfrm>
            <a:off x="3710900" y="4385610"/>
            <a:ext cx="1539418" cy="646331"/>
          </a:xfrm>
          <a:prstGeom prst="rect">
            <a:avLst/>
          </a:prstGeom>
          <a:noFill/>
        </p:spPr>
        <p:txBody>
          <a:bodyPr wrap="square" rtlCol="0">
            <a:spAutoFit/>
          </a:bodyPr>
          <a:lstStyle/>
          <a:p>
            <a:pPr algn="ctr" rtl="0"/>
            <a:r>
              <a:rPr lang="en-IE" b="1" dirty="0">
                <a:solidFill>
                  <a:srgbClr val="000000"/>
                </a:solidFill>
              </a:rPr>
              <a:t>3. </a:t>
            </a:r>
            <a:r>
              <a:rPr lang="pt-PT" b="1" dirty="0">
                <a:solidFill>
                  <a:srgbClr val="000000"/>
                </a:solidFill>
              </a:rPr>
              <a:t>Identificar</a:t>
            </a:r>
            <a:r>
              <a:rPr lang="en-IE" b="1" dirty="0">
                <a:solidFill>
                  <a:srgbClr val="000000"/>
                </a:solidFill>
              </a:rPr>
              <a:t> </a:t>
            </a:r>
            <a:r>
              <a:rPr lang="pt-PT" b="1" dirty="0">
                <a:solidFill>
                  <a:srgbClr val="000000"/>
                </a:solidFill>
              </a:rPr>
              <a:t>os</a:t>
            </a:r>
            <a:r>
              <a:rPr lang="en-IE" b="1" dirty="0">
                <a:solidFill>
                  <a:srgbClr val="000000"/>
                </a:solidFill>
              </a:rPr>
              <a:t> </a:t>
            </a:r>
            <a:r>
              <a:rPr lang="en-IE" b="1" dirty="0" err="1">
                <a:solidFill>
                  <a:srgbClr val="000000"/>
                </a:solidFill>
              </a:rPr>
              <a:t>objetivos</a:t>
            </a:r>
            <a:endParaRPr lang="en-IE" b="1" dirty="0">
              <a:solidFill>
                <a:srgbClr val="000000"/>
              </a:solidFill>
            </a:endParaRPr>
          </a:p>
        </p:txBody>
      </p:sp>
      <p:sp>
        <p:nvSpPr>
          <p:cNvPr id="26" name="TextBox 25">
            <a:extLst>
              <a:ext uri="{FF2B5EF4-FFF2-40B4-BE49-F238E27FC236}">
                <a16:creationId xmlns:a16="http://schemas.microsoft.com/office/drawing/2014/main" id="{528DAC1E-789F-B57F-5E58-2A4B0E7ECA4D}"/>
              </a:ext>
            </a:extLst>
          </p:cNvPr>
          <p:cNvSpPr txBox="1"/>
          <p:nvPr/>
        </p:nvSpPr>
        <p:spPr>
          <a:xfrm>
            <a:off x="5415518" y="4385610"/>
            <a:ext cx="1539418" cy="1200329"/>
          </a:xfrm>
          <a:prstGeom prst="rect">
            <a:avLst/>
          </a:prstGeom>
          <a:noFill/>
        </p:spPr>
        <p:txBody>
          <a:bodyPr wrap="square" rtlCol="0">
            <a:spAutoFit/>
          </a:bodyPr>
          <a:lstStyle/>
          <a:p>
            <a:pPr algn="ctr" rtl="0"/>
            <a:r>
              <a:rPr lang="en-IE" b="1" dirty="0">
                <a:solidFill>
                  <a:srgbClr val="000000"/>
                </a:solidFill>
              </a:rPr>
              <a:t>4. </a:t>
            </a:r>
            <a:r>
              <a:rPr lang="pt-PT" b="1" dirty="0">
                <a:solidFill>
                  <a:srgbClr val="000000"/>
                </a:solidFill>
              </a:rPr>
              <a:t>Selecionar</a:t>
            </a:r>
            <a:r>
              <a:rPr lang="en-IE" b="1" dirty="0">
                <a:solidFill>
                  <a:srgbClr val="000000"/>
                </a:solidFill>
              </a:rPr>
              <a:t> as ferramentas apropriadas</a:t>
            </a:r>
          </a:p>
        </p:txBody>
      </p:sp>
      <p:sp>
        <p:nvSpPr>
          <p:cNvPr id="27" name="TextBox 26">
            <a:extLst>
              <a:ext uri="{FF2B5EF4-FFF2-40B4-BE49-F238E27FC236}">
                <a16:creationId xmlns:a16="http://schemas.microsoft.com/office/drawing/2014/main" id="{784E8D72-DCCE-89D1-8F59-359252A4BEE6}"/>
              </a:ext>
            </a:extLst>
          </p:cNvPr>
          <p:cNvSpPr txBox="1"/>
          <p:nvPr/>
        </p:nvSpPr>
        <p:spPr>
          <a:xfrm>
            <a:off x="7135653" y="4385610"/>
            <a:ext cx="1539418" cy="923330"/>
          </a:xfrm>
          <a:prstGeom prst="rect">
            <a:avLst/>
          </a:prstGeom>
          <a:noFill/>
        </p:spPr>
        <p:txBody>
          <a:bodyPr wrap="square" rtlCol="0">
            <a:spAutoFit/>
          </a:bodyPr>
          <a:lstStyle/>
          <a:p>
            <a:pPr algn="ctr" rtl="0"/>
            <a:r>
              <a:rPr lang="en-IE" b="1" dirty="0">
                <a:solidFill>
                  <a:srgbClr val="000000"/>
                </a:solidFill>
              </a:rPr>
              <a:t>5</a:t>
            </a:r>
            <a:r>
              <a:rPr lang="pt-PT" b="1" dirty="0">
                <a:solidFill>
                  <a:srgbClr val="000000"/>
                </a:solidFill>
              </a:rPr>
              <a:t>. Rever os meios de comunicação</a:t>
            </a:r>
          </a:p>
        </p:txBody>
      </p:sp>
      <p:sp>
        <p:nvSpPr>
          <p:cNvPr id="28" name="TextBox 27">
            <a:extLst>
              <a:ext uri="{FF2B5EF4-FFF2-40B4-BE49-F238E27FC236}">
                <a16:creationId xmlns:a16="http://schemas.microsoft.com/office/drawing/2014/main" id="{5AF4E2E4-83B7-E5C3-C025-D24229FC6F51}"/>
              </a:ext>
            </a:extLst>
          </p:cNvPr>
          <p:cNvSpPr txBox="1"/>
          <p:nvPr/>
        </p:nvSpPr>
        <p:spPr>
          <a:xfrm>
            <a:off x="8832870" y="4385610"/>
            <a:ext cx="1539418" cy="1477328"/>
          </a:xfrm>
          <a:prstGeom prst="rect">
            <a:avLst/>
          </a:prstGeom>
          <a:noFill/>
        </p:spPr>
        <p:txBody>
          <a:bodyPr wrap="square" rtlCol="0">
            <a:spAutoFit/>
          </a:bodyPr>
          <a:lstStyle/>
          <a:p>
            <a:pPr algn="ctr" rtl="0"/>
            <a:r>
              <a:rPr lang="en-IE" b="1" dirty="0">
                <a:solidFill>
                  <a:srgbClr val="000000"/>
                </a:solidFill>
              </a:rPr>
              <a:t>6. </a:t>
            </a:r>
            <a:r>
              <a:rPr lang="pt-PT" b="1" dirty="0">
                <a:solidFill>
                  <a:srgbClr val="000000"/>
                </a:solidFill>
              </a:rPr>
              <a:t>Auditar e planear campanhas nos meios de comunicação</a:t>
            </a:r>
          </a:p>
        </p:txBody>
      </p:sp>
      <p:sp>
        <p:nvSpPr>
          <p:cNvPr id="29" name="TextBox 28">
            <a:extLst>
              <a:ext uri="{FF2B5EF4-FFF2-40B4-BE49-F238E27FC236}">
                <a16:creationId xmlns:a16="http://schemas.microsoft.com/office/drawing/2014/main" id="{5962D636-4238-470A-6A20-0A4A9E748EE2}"/>
              </a:ext>
            </a:extLst>
          </p:cNvPr>
          <p:cNvSpPr txBox="1"/>
          <p:nvPr/>
        </p:nvSpPr>
        <p:spPr>
          <a:xfrm>
            <a:off x="10407116" y="4353796"/>
            <a:ext cx="1539418" cy="369332"/>
          </a:xfrm>
          <a:prstGeom prst="rect">
            <a:avLst/>
          </a:prstGeom>
          <a:noFill/>
        </p:spPr>
        <p:txBody>
          <a:bodyPr wrap="square" rtlCol="0">
            <a:spAutoFit/>
          </a:bodyPr>
          <a:lstStyle/>
          <a:p>
            <a:pPr algn="ctr" rtl="0"/>
            <a:r>
              <a:rPr lang="en-IE" b="1" dirty="0">
                <a:solidFill>
                  <a:srgbClr val="000000"/>
                </a:solidFill>
              </a:rPr>
              <a:t>7. </a:t>
            </a:r>
            <a:r>
              <a:rPr lang="pt-PT" b="1" dirty="0">
                <a:solidFill>
                  <a:srgbClr val="000000"/>
                </a:solidFill>
              </a:rPr>
              <a:t>Concretizar</a:t>
            </a:r>
          </a:p>
        </p:txBody>
      </p:sp>
    </p:spTree>
    <p:extLst>
      <p:ext uri="{BB962C8B-B14F-4D97-AF65-F5344CB8AC3E}">
        <p14:creationId xmlns:p14="http://schemas.microsoft.com/office/powerpoint/2010/main" val="3419295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6496D-7DF0-05BE-3369-75C8FB92689B}"/>
              </a:ext>
            </a:extLst>
          </p:cNvPr>
          <p:cNvSpPr>
            <a:spLocks noGrp="1"/>
          </p:cNvSpPr>
          <p:nvPr>
            <p:ph type="body" sz="quarter" idx="18"/>
          </p:nvPr>
        </p:nvSpPr>
        <p:spPr>
          <a:xfrm>
            <a:off x="898358" y="1452563"/>
            <a:ext cx="5432869" cy="4558194"/>
          </a:xfrm>
        </p:spPr>
        <p:txBody>
          <a:bodyPr/>
          <a:lstStyle/>
          <a:p>
            <a:pPr marL="0" indent="0" algn="just">
              <a:spcBef>
                <a:spcPts val="0"/>
              </a:spcBef>
            </a:pPr>
            <a:r>
              <a:rPr lang="pt-PT" dirty="0"/>
              <a:t>Existem inúmeras formas de ajudar uma empresa a crescer, mas uma das ferramentas mais poderosas que se pode utilizar é </a:t>
            </a:r>
            <a:r>
              <a:rPr lang="pt-PT" b="1" dirty="0"/>
              <a:t>uma estratégia de marketing eficaz</a:t>
            </a:r>
            <a:r>
              <a:rPr lang="pt-PT" dirty="0"/>
              <a:t>. </a:t>
            </a:r>
          </a:p>
          <a:p>
            <a:pPr marL="0" indent="0" algn="just">
              <a:spcBef>
                <a:spcPts val="0"/>
              </a:spcBef>
            </a:pPr>
            <a:r>
              <a:rPr lang="pt-PT" dirty="0"/>
              <a:t>As etapas anteriormente referidas podem ajudar a começar a criar uma estratégia que realce o melhor da empresa. </a:t>
            </a:r>
            <a:r>
              <a:rPr lang="pt-PT" b="0" i="0" dirty="0">
                <a:solidFill>
                  <a:srgbClr val="000000"/>
                </a:solidFill>
                <a:effectLst/>
              </a:rPr>
              <a:t>Ao</a:t>
            </a:r>
            <a:r>
              <a:rPr lang="en-US" b="0" i="0" dirty="0">
                <a:solidFill>
                  <a:srgbClr val="000000"/>
                </a:solidFill>
                <a:effectLst/>
              </a:rPr>
              <a:t> seguir o processo passo a passo, </a:t>
            </a:r>
            <a:r>
              <a:rPr lang="pt-PT" b="0" i="0" dirty="0">
                <a:solidFill>
                  <a:srgbClr val="000000"/>
                </a:solidFill>
                <a:effectLst/>
              </a:rPr>
              <a:t>pode-se</a:t>
            </a:r>
            <a:r>
              <a:rPr lang="en-US" b="0" i="0" dirty="0">
                <a:solidFill>
                  <a:srgbClr val="000000"/>
                </a:solidFill>
                <a:effectLst/>
              </a:rPr>
              <a:t> </a:t>
            </a:r>
            <a:r>
              <a:rPr lang="en-US" b="1" i="0" dirty="0" err="1">
                <a:effectLst/>
              </a:rPr>
              <a:t>expandir</a:t>
            </a:r>
            <a:r>
              <a:rPr lang="en-US" b="1" i="0" dirty="0">
                <a:effectLst/>
              </a:rPr>
              <a:t> a base de </a:t>
            </a:r>
            <a:r>
              <a:rPr lang="pt-PT" b="1" i="0" dirty="0">
                <a:effectLst/>
              </a:rPr>
              <a:t>clientes, aumentar </a:t>
            </a:r>
            <a:r>
              <a:rPr lang="en-US" b="1" i="0" dirty="0">
                <a:effectLst/>
              </a:rPr>
              <a:t>as </a:t>
            </a:r>
            <a:r>
              <a:rPr lang="pt-PT" b="1" i="0" dirty="0">
                <a:effectLst/>
              </a:rPr>
              <a:t>receitas e direcionar a empresa </a:t>
            </a:r>
            <a:r>
              <a:rPr lang="en-US" b="1" i="0" dirty="0">
                <a:effectLst/>
              </a:rPr>
              <a:t>para </a:t>
            </a:r>
            <a:r>
              <a:rPr lang="en-US" b="1" dirty="0"/>
              <a:t>um</a:t>
            </a:r>
            <a:r>
              <a:rPr lang="en-US" b="1" i="0" dirty="0">
                <a:effectLst/>
              </a:rPr>
              <a:t> </a:t>
            </a:r>
            <a:r>
              <a:rPr lang="pt-PT" b="1" i="0" dirty="0">
                <a:effectLst/>
              </a:rPr>
              <a:t>sucesso</a:t>
            </a:r>
            <a:r>
              <a:rPr lang="en-US" b="1" i="0" dirty="0">
                <a:effectLst/>
              </a:rPr>
              <a:t> </a:t>
            </a:r>
            <a:r>
              <a:rPr lang="pt-PT" b="1" i="0" dirty="0">
                <a:effectLst/>
              </a:rPr>
              <a:t>duradouro… </a:t>
            </a:r>
            <a:r>
              <a:rPr lang="pt-PT" i="0" dirty="0">
                <a:effectLst/>
              </a:rPr>
              <a:t>ver</a:t>
            </a:r>
            <a:r>
              <a:rPr lang="pt-PT" dirty="0"/>
              <a:t> isso</a:t>
            </a:r>
            <a:r>
              <a:rPr lang="pt-PT" i="0" dirty="0">
                <a:effectLst/>
              </a:rPr>
              <a:t> como</a:t>
            </a:r>
            <a:r>
              <a:rPr lang="en-US" i="0" dirty="0">
                <a:effectLst/>
              </a:rPr>
              <a:t> a peça que faltava no puzzle!!!</a:t>
            </a:r>
            <a:endParaRPr lang="en-IE" b="1" dirty="0"/>
          </a:p>
          <a:p>
            <a:pPr marL="0" algn="just" rtl="0">
              <a:spcBef>
                <a:spcPts val="0"/>
              </a:spcBef>
            </a:pPr>
            <a:endParaRPr lang="en-IE" dirty="0"/>
          </a:p>
        </p:txBody>
      </p:sp>
      <p:sp>
        <p:nvSpPr>
          <p:cNvPr id="3" name="Text Placeholder 2">
            <a:extLst>
              <a:ext uri="{FF2B5EF4-FFF2-40B4-BE49-F238E27FC236}">
                <a16:creationId xmlns:a16="http://schemas.microsoft.com/office/drawing/2014/main" id="{2BA8C5D2-67A0-295D-BC6E-5134C98B3C14}"/>
              </a:ext>
            </a:extLst>
          </p:cNvPr>
          <p:cNvSpPr>
            <a:spLocks noGrp="1"/>
          </p:cNvSpPr>
          <p:nvPr>
            <p:ph type="body" sz="quarter" idx="16"/>
          </p:nvPr>
        </p:nvSpPr>
        <p:spPr>
          <a:xfrm>
            <a:off x="898358" y="749300"/>
            <a:ext cx="4990998" cy="992652"/>
          </a:xfrm>
        </p:spPr>
        <p:txBody>
          <a:bodyPr/>
          <a:lstStyle/>
          <a:p>
            <a:pPr algn="l" rtl="0"/>
            <a:r>
              <a:rPr lang="en-IE" b="1" dirty="0"/>
              <a:t>Agora é a Sua vez…</a:t>
            </a:r>
          </a:p>
        </p:txBody>
      </p:sp>
      <p:pic>
        <p:nvPicPr>
          <p:cNvPr id="6" name="Picture Placeholder 5" descr="Hand holding piece of white puzzle on blue background">
            <a:extLst>
              <a:ext uri="{FF2B5EF4-FFF2-40B4-BE49-F238E27FC236}">
                <a16:creationId xmlns:a16="http://schemas.microsoft.com/office/drawing/2014/main" id="{A938EAE9-1D1E-ED09-1CE0-2572AD7509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5371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n-IE" sz="2000" dirty="0" err="1"/>
              <a:t>Listar</a:t>
            </a:r>
            <a:r>
              <a:rPr lang="en-IE" sz="2000" dirty="0"/>
              <a:t> o que </a:t>
            </a:r>
            <a:r>
              <a:rPr lang="en-IE" sz="2000" dirty="0" err="1"/>
              <a:t>já</a:t>
            </a:r>
            <a:r>
              <a:rPr lang="en-IE" sz="2000" dirty="0"/>
              <a:t> </a:t>
            </a:r>
            <a:r>
              <a:rPr lang="en-IE" sz="2000" dirty="0" err="1"/>
              <a:t>está</a:t>
            </a:r>
            <a:r>
              <a:rPr lang="en-IE" sz="2000" dirty="0"/>
              <a:t> a </a:t>
            </a:r>
            <a:r>
              <a:rPr lang="en-IE" sz="2000" dirty="0" err="1"/>
              <a:t>fazer</a:t>
            </a:r>
            <a:r>
              <a:rPr lang="en-IE" sz="2000" dirty="0"/>
              <a:t>?</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n-IE" sz="2000" dirty="0"/>
              <a:t>O que poderia fazer para melhorar?</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146587" y="1675651"/>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82045" y="872137"/>
            <a:ext cx="8196870"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sz="3600" dirty="0">
                <a:solidFill>
                  <a:srgbClr val="000000"/>
                </a:solidFill>
              </a:rPr>
              <a:t>UM EXERCÍCIO RÁPIDO -</a:t>
            </a:r>
          </a:p>
          <a:p>
            <a:pPr algn="l" rtl="0"/>
            <a:r>
              <a:rPr lang="en-IE" sz="3600" dirty="0" err="1">
                <a:solidFill>
                  <a:srgbClr val="000000"/>
                </a:solidFill>
              </a:rPr>
              <a:t>Em</a:t>
            </a:r>
            <a:r>
              <a:rPr lang="en-IE" sz="3600" dirty="0">
                <a:solidFill>
                  <a:srgbClr val="000000"/>
                </a:solidFill>
              </a:rPr>
              <a:t> </a:t>
            </a:r>
            <a:r>
              <a:rPr lang="pt-PT" sz="3600" dirty="0">
                <a:solidFill>
                  <a:srgbClr val="000000"/>
                </a:solidFill>
              </a:rPr>
              <a:t>termos</a:t>
            </a:r>
            <a:r>
              <a:rPr lang="en-IE" sz="3600" dirty="0">
                <a:solidFill>
                  <a:srgbClr val="000000"/>
                </a:solidFill>
              </a:rPr>
              <a:t> da sua estratégia de marketing…</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059247" y="563374"/>
            <a:ext cx="1603055" cy="1552325"/>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829057" y="2203858"/>
            <a:ext cx="10741152" cy="2566017"/>
          </a:xfrm>
        </p:spPr>
        <p:txBody>
          <a:bodyPr>
            <a:noAutofit/>
          </a:bodyPr>
          <a:lstStyle/>
          <a:p>
            <a:pPr algn="just">
              <a:lnSpc>
                <a:spcPct val="100000"/>
              </a:lnSpc>
            </a:pPr>
            <a:r>
              <a:rPr lang="pt-PT" sz="3200" dirty="0"/>
              <a:t>Concluiu</a:t>
            </a:r>
            <a:r>
              <a:rPr lang="en-US" sz="3200" dirty="0"/>
              <a:t> agora o Módulo 4</a:t>
            </a:r>
            <a:r>
              <a:rPr lang="en-US" dirty="0"/>
              <a:t>… </a:t>
            </a:r>
            <a:r>
              <a:rPr lang="pt-PT" dirty="0"/>
              <a:t>Está a reunir dicas e ferramentas nesta jornada de </a:t>
            </a:r>
            <a:r>
              <a:rPr lang="pt-PT" b="1" dirty="0"/>
              <a:t>Empreendedorismo de Alimentos Éticos</a:t>
            </a:r>
            <a:r>
              <a:rPr lang="pt-PT" dirty="0"/>
              <a:t>, pois o nosso objetivo é apoiá-lo e equipá-lo para a sua aventura empresarial…</a:t>
            </a:r>
            <a:r>
              <a:rPr lang="en-US" dirty="0"/>
              <a:t> O </a:t>
            </a:r>
            <a:r>
              <a:rPr lang="pt-PT" dirty="0"/>
              <a:t>próximo</a:t>
            </a:r>
            <a:r>
              <a:rPr lang="en-US" dirty="0"/>
              <a:t> </a:t>
            </a:r>
            <a:r>
              <a:rPr lang="pt-PT" dirty="0"/>
              <a:t>módulo</a:t>
            </a:r>
            <a:r>
              <a:rPr lang="en-US" dirty="0"/>
              <a:t> </a:t>
            </a:r>
            <a:r>
              <a:rPr lang="pt-PT" dirty="0"/>
              <a:t>aborda</a:t>
            </a:r>
            <a:r>
              <a:rPr lang="en-US" dirty="0"/>
              <a:t> a importância da comunicação nos negócios e </a:t>
            </a:r>
            <a:r>
              <a:rPr lang="pt-PT" dirty="0"/>
              <a:t>como</a:t>
            </a:r>
            <a:r>
              <a:rPr lang="en-US" dirty="0"/>
              <a:t> </a:t>
            </a:r>
            <a:r>
              <a:rPr lang="pt-PT" dirty="0"/>
              <a:t>trabalhar eticamente </a:t>
            </a:r>
            <a:r>
              <a:rPr lang="en-US" dirty="0"/>
              <a:t>com PESSOAS... por favor, continue!</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38531-8975-02DD-FD04-AF23E4FBF174}"/>
              </a:ext>
            </a:extLst>
          </p:cNvPr>
          <p:cNvSpPr>
            <a:spLocks noGrp="1"/>
          </p:cNvSpPr>
          <p:nvPr>
            <p:ph type="body" sz="quarter" idx="18"/>
          </p:nvPr>
        </p:nvSpPr>
        <p:spPr>
          <a:xfrm>
            <a:off x="977042" y="1452563"/>
            <a:ext cx="6080941" cy="4361793"/>
          </a:xfrm>
        </p:spPr>
        <p:txBody>
          <a:bodyPr/>
          <a:lstStyle/>
          <a:p>
            <a:pPr algn="just" rtl="0">
              <a:spcBef>
                <a:spcPts val="600"/>
              </a:spcBef>
            </a:pPr>
            <a:r>
              <a:rPr lang="en-US" sz="2300" i="0" dirty="0">
                <a:effectLst/>
              </a:rPr>
              <a:t>A</a:t>
            </a:r>
            <a:r>
              <a:rPr lang="en-US" sz="2300" b="1" i="0" dirty="0">
                <a:effectLst/>
              </a:rPr>
              <a:t> </a:t>
            </a:r>
            <a:r>
              <a:rPr lang="en-US" sz="2300" b="1" i="0" dirty="0" err="1">
                <a:effectLst/>
              </a:rPr>
              <a:t>pegada</a:t>
            </a:r>
            <a:r>
              <a:rPr lang="en-US" sz="2300" b="1" i="0" dirty="0">
                <a:effectLst/>
              </a:rPr>
              <a:t> de carbono dos alimentos</a:t>
            </a:r>
            <a:r>
              <a:rPr lang="en-US" sz="2300" b="0" i="0" dirty="0">
                <a:effectLst/>
              </a:rPr>
              <a:t>, é a </a:t>
            </a:r>
            <a:r>
              <a:rPr lang="en-US" sz="2300" b="1" i="0" dirty="0" err="1">
                <a:effectLst/>
              </a:rPr>
              <a:t>emissão</a:t>
            </a:r>
            <a:r>
              <a:rPr lang="en-US" sz="2300" b="1" i="0" dirty="0">
                <a:effectLst/>
              </a:rPr>
              <a:t> </a:t>
            </a:r>
            <a:r>
              <a:rPr lang="en-US" sz="2300" b="0" i="0" dirty="0">
                <a:effectLst/>
              </a:rPr>
              <a:t>de gases de </a:t>
            </a:r>
            <a:r>
              <a:rPr lang="en-US" sz="2300" b="0" i="0" dirty="0" err="1">
                <a:effectLst/>
              </a:rPr>
              <a:t>efeito</a:t>
            </a:r>
            <a:r>
              <a:rPr lang="en-US" sz="2300" b="0" i="0" dirty="0">
                <a:effectLst/>
              </a:rPr>
              <a:t> estufa </a:t>
            </a:r>
            <a:r>
              <a:rPr lang="en-US" sz="2300" b="0" i="0" dirty="0" err="1">
                <a:effectLst/>
              </a:rPr>
              <a:t>produzidos</a:t>
            </a:r>
            <a:r>
              <a:rPr lang="en-US" sz="2300" b="0" i="0" dirty="0">
                <a:effectLst/>
              </a:rPr>
              <a:t> pelo cultivo, criação, </a:t>
            </a:r>
            <a:r>
              <a:rPr lang="en-US" sz="2300" b="0" i="0" dirty="0" err="1">
                <a:effectLst/>
              </a:rPr>
              <a:t>agricultura</a:t>
            </a:r>
            <a:r>
              <a:rPr lang="en-US" sz="2300" b="0" i="0" dirty="0">
                <a:effectLst/>
              </a:rPr>
              <a:t>, </a:t>
            </a:r>
            <a:r>
              <a:rPr lang="en-US" sz="2300" b="0" i="0" dirty="0" err="1">
                <a:effectLst/>
              </a:rPr>
              <a:t>transformação</a:t>
            </a:r>
            <a:r>
              <a:rPr lang="en-US" sz="2300" b="0" i="0" dirty="0">
                <a:effectLst/>
              </a:rPr>
              <a:t>, transporte, armazenamento, </a:t>
            </a:r>
            <a:r>
              <a:rPr lang="en-US" sz="2300" b="0" i="0" dirty="0" err="1">
                <a:effectLst/>
              </a:rPr>
              <a:t>confeção</a:t>
            </a:r>
            <a:r>
              <a:rPr lang="en-US" sz="2300" b="0" i="0" dirty="0">
                <a:effectLst/>
              </a:rPr>
              <a:t> e </a:t>
            </a:r>
            <a:r>
              <a:rPr lang="en-US" sz="2300" b="0" i="0" dirty="0" err="1">
                <a:effectLst/>
              </a:rPr>
              <a:t>descarte</a:t>
            </a:r>
            <a:r>
              <a:rPr lang="en-US" sz="2300" b="0" i="0" dirty="0">
                <a:effectLst/>
              </a:rPr>
              <a:t> de </a:t>
            </a:r>
            <a:r>
              <a:rPr lang="en-US" sz="2300" b="1" i="0" dirty="0" err="1">
                <a:effectLst/>
              </a:rPr>
              <a:t>alimentos</a:t>
            </a:r>
            <a:r>
              <a:rPr lang="en-US" sz="2300" b="1" i="0" dirty="0">
                <a:effectLst/>
              </a:rPr>
              <a:t> </a:t>
            </a:r>
            <a:r>
              <a:rPr lang="en-US" sz="2300" dirty="0"/>
              <a:t>para consumo</a:t>
            </a:r>
            <a:r>
              <a:rPr lang="en-US" sz="2300" b="0" i="0" dirty="0">
                <a:effectLst/>
              </a:rPr>
              <a:t>.</a:t>
            </a:r>
            <a:endParaRPr lang="en-US" sz="2300" dirty="0"/>
          </a:p>
          <a:p>
            <a:pPr algn="just" rtl="0">
              <a:spcBef>
                <a:spcPts val="600"/>
              </a:spcBef>
            </a:pPr>
            <a:r>
              <a:rPr lang="en-US" sz="2300" b="0" i="0" dirty="0" err="1">
                <a:effectLst/>
              </a:rPr>
              <a:t>Existem</a:t>
            </a:r>
            <a:r>
              <a:rPr lang="en-US" sz="2300" b="0" i="0" dirty="0">
                <a:effectLst/>
              </a:rPr>
              <a:t> </a:t>
            </a:r>
            <a:r>
              <a:rPr lang="en-US" sz="2300" b="0" i="0" dirty="0" err="1">
                <a:effectLst/>
              </a:rPr>
              <a:t>excelentes</a:t>
            </a:r>
            <a:r>
              <a:rPr lang="en-US" sz="2300" b="0" i="0" dirty="0">
                <a:effectLst/>
              </a:rPr>
              <a:t> </a:t>
            </a:r>
            <a:r>
              <a:rPr lang="en-US" sz="2300" b="0" i="0" dirty="0" err="1">
                <a:effectLst/>
              </a:rPr>
              <a:t>aplicativos</a:t>
            </a:r>
            <a:r>
              <a:rPr lang="en-US" sz="2300" b="0" i="0" dirty="0">
                <a:effectLst/>
              </a:rPr>
              <a:t> </a:t>
            </a:r>
            <a:r>
              <a:rPr lang="en-US" sz="2300" dirty="0" err="1"/>
              <a:t>disponíveis</a:t>
            </a:r>
            <a:r>
              <a:rPr lang="en-US" sz="2300" dirty="0"/>
              <a:t> para </a:t>
            </a:r>
            <a:r>
              <a:rPr lang="en-US" sz="2300" b="0" i="0" dirty="0" err="1">
                <a:effectLst/>
              </a:rPr>
              <a:t>ajudar</a:t>
            </a:r>
            <a:r>
              <a:rPr lang="en-US" sz="2300" b="0" i="0" dirty="0">
                <a:effectLst/>
              </a:rPr>
              <a:t> os consumidores a </a:t>
            </a:r>
            <a:r>
              <a:rPr lang="en-US" sz="2300" b="0" i="0" dirty="0" err="1">
                <a:effectLst/>
              </a:rPr>
              <a:t>calcular</a:t>
            </a:r>
            <a:r>
              <a:rPr lang="en-US" sz="2300" b="0" i="0" dirty="0">
                <a:effectLst/>
              </a:rPr>
              <a:t> a sua pegada de carbono.</a:t>
            </a:r>
          </a:p>
          <a:p>
            <a:pPr algn="just" rtl="0">
              <a:spcBef>
                <a:spcPts val="600"/>
              </a:spcBef>
            </a:pPr>
            <a:r>
              <a:rPr lang="en-US" sz="2300" b="1" dirty="0">
                <a:hlinkClick r:id="rId2"/>
              </a:rPr>
              <a:t>– </a:t>
            </a:r>
            <a:r>
              <a:rPr lang="en-US" sz="2300" b="1" dirty="0" err="1">
                <a:hlinkClick r:id="rId2"/>
              </a:rPr>
              <a:t>Aplicativos</a:t>
            </a:r>
            <a:r>
              <a:rPr lang="en-US" sz="2300" b="1" dirty="0">
                <a:hlinkClick r:id="rId2"/>
              </a:rPr>
              <a:t> Android no Google Play</a:t>
            </a:r>
            <a:endParaRPr lang="en-US" sz="2300" b="1" dirty="0"/>
          </a:p>
          <a:p>
            <a:pPr marL="0" marR="0" lvl="0" indent="0" algn="just" defTabSz="914400" rtl="0" eaLnBrk="1" fontAlgn="auto" latinLnBrk="0" hangingPunct="1">
              <a:lnSpc>
                <a:spcPct val="90000"/>
              </a:lnSpc>
              <a:spcBef>
                <a:spcPts val="600"/>
              </a:spcBef>
              <a:spcAft>
                <a:spcPts val="0"/>
              </a:spcAft>
              <a:buClrTx/>
              <a:buSzTx/>
              <a:buFont typeface="Arial"/>
              <a:buNone/>
              <a:tabLst/>
              <a:defRPr/>
            </a:pPr>
            <a:r>
              <a:rPr kumimoji="0" lang="en-IE" sz="2300" b="0" i="0" u="none" strike="noStrike" kern="1200" cap="none" spc="0" normalizeH="0" baseline="0" noProof="0" dirty="0">
                <a:ln>
                  <a:noFill/>
                </a:ln>
                <a:effectLst/>
                <a:uLnTx/>
                <a:uFillTx/>
                <a:latin typeface="Calibri" panose="020F0502020204030204"/>
              </a:rPr>
              <a:t>Um desses aplicativos, Evocco, publicou um guia gratuito para </a:t>
            </a:r>
            <a:r>
              <a:rPr kumimoji="0" lang="en-IE" sz="2300" b="0" i="0" u="none" strike="noStrike" kern="1200" cap="none" spc="0" normalizeH="0" baseline="0" noProof="0" dirty="0" err="1">
                <a:ln>
                  <a:noFill/>
                </a:ln>
                <a:effectLst/>
                <a:uLnTx/>
                <a:uFillTx/>
                <a:latin typeface="Calibri" panose="020F0502020204030204"/>
              </a:rPr>
              <a:t>empresas</a:t>
            </a:r>
            <a:r>
              <a:rPr kumimoji="0" lang="en-IE" sz="2300" b="0" i="0" u="none" strike="noStrike" kern="1200" cap="none" spc="0" normalizeH="0" baseline="0" noProof="0" dirty="0">
                <a:ln>
                  <a:noFill/>
                </a:ln>
                <a:effectLst/>
                <a:uLnTx/>
                <a:uFillTx/>
                <a:latin typeface="Calibri" panose="020F0502020204030204"/>
              </a:rPr>
              <a:t> do </a:t>
            </a:r>
            <a:r>
              <a:rPr kumimoji="0" lang="en-IE" sz="2300" b="0" i="0" u="none" strike="noStrike" kern="1200" cap="none" spc="0" normalizeH="0" baseline="0" noProof="0" dirty="0" err="1">
                <a:ln>
                  <a:noFill/>
                </a:ln>
                <a:effectLst/>
                <a:uLnTx/>
                <a:uFillTx/>
                <a:latin typeface="Calibri" panose="020F0502020204030204"/>
              </a:rPr>
              <a:t>setor</a:t>
            </a:r>
            <a:r>
              <a:rPr kumimoji="0" lang="en-IE" sz="2300" b="0" i="0" u="none" strike="noStrike" kern="1200" cap="none" spc="0" normalizeH="0" baseline="0" noProof="0" dirty="0">
                <a:ln>
                  <a:noFill/>
                </a:ln>
                <a:effectLst/>
                <a:uLnTx/>
                <a:uFillTx/>
                <a:latin typeface="Calibri" panose="020F0502020204030204"/>
              </a:rPr>
              <a:t> </a:t>
            </a:r>
            <a:r>
              <a:rPr kumimoji="0" lang="en-IE" sz="2300" b="0" i="0" u="none" strike="noStrike" kern="1200" cap="none" spc="0" normalizeH="0" baseline="0" noProof="0" dirty="0" err="1">
                <a:ln>
                  <a:noFill/>
                </a:ln>
                <a:effectLst/>
                <a:uLnTx/>
                <a:uFillTx/>
                <a:latin typeface="Calibri" panose="020F0502020204030204"/>
              </a:rPr>
              <a:t>alimentar</a:t>
            </a:r>
            <a:r>
              <a:rPr kumimoji="0" lang="en-IE" sz="2300" b="0" i="0" u="none" strike="noStrike" kern="1200" cap="none" spc="0" normalizeH="0" baseline="0" noProof="0" dirty="0">
                <a:ln>
                  <a:noFill/>
                </a:ln>
                <a:effectLst/>
                <a:uLnTx/>
                <a:uFillTx/>
                <a:latin typeface="Calibri" panose="020F0502020204030204"/>
              </a:rPr>
              <a:t> sobre como tomar decisões mais informadas</a:t>
            </a:r>
          </a:p>
          <a:p>
            <a:pPr marL="0" marR="0" lvl="0" indent="0" algn="just" defTabSz="914400" rtl="0" eaLnBrk="1" fontAlgn="auto" latinLnBrk="0" hangingPunct="1">
              <a:lnSpc>
                <a:spcPct val="90000"/>
              </a:lnSpc>
              <a:spcBef>
                <a:spcPts val="600"/>
              </a:spcBef>
              <a:spcAft>
                <a:spcPts val="0"/>
              </a:spcAft>
              <a:buClrTx/>
              <a:buSzTx/>
              <a:buFont typeface="Arial"/>
              <a:buNone/>
              <a:tabLst/>
              <a:defRPr/>
            </a:pPr>
            <a:r>
              <a:rPr kumimoji="0" lang="en-US" sz="1800" b="1" i="0" u="none" strike="noStrike" kern="1200" cap="none" spc="0" normalizeH="0" baseline="0" noProof="0" dirty="0">
                <a:ln>
                  <a:noFill/>
                </a:ln>
                <a:solidFill>
                  <a:srgbClr val="406F70"/>
                </a:solidFill>
                <a:effectLst/>
                <a:uLnTx/>
                <a:uFillTx/>
                <a:latin typeface="Calibri" panose="020F0502020204030204"/>
                <a:ea typeface="+mn-ea"/>
                <a:cs typeface="+mn-cs"/>
                <a:hlinkClick r:id="rId3"/>
              </a:rPr>
              <a:t>https://evocco.hubspotpagebuilder.com/food-businesses</a:t>
            </a:r>
            <a:endParaRPr kumimoji="0" lang="en-US" sz="1800" b="1" i="0" u="none" strike="noStrike" kern="1200" cap="none" spc="0" normalizeH="0" baseline="0" noProof="0" dirty="0">
              <a:ln>
                <a:noFill/>
              </a:ln>
              <a:solidFill>
                <a:srgbClr val="406F70"/>
              </a:solidFill>
              <a:effectLst/>
              <a:uLnTx/>
              <a:uFillTx/>
              <a:latin typeface="Calibri" panose="020F0502020204030204"/>
              <a:ea typeface="+mn-ea"/>
              <a:cs typeface="+mn-cs"/>
            </a:endParaRPr>
          </a:p>
          <a:p>
            <a:pPr algn="just" rtl="0">
              <a:spcBef>
                <a:spcPts val="600"/>
              </a:spcBef>
            </a:pPr>
            <a:endParaRPr lang="en-IE" dirty="0"/>
          </a:p>
        </p:txBody>
      </p:sp>
      <p:sp>
        <p:nvSpPr>
          <p:cNvPr id="3" name="Text Placeholder 2">
            <a:extLst>
              <a:ext uri="{FF2B5EF4-FFF2-40B4-BE49-F238E27FC236}">
                <a16:creationId xmlns:a16="http://schemas.microsoft.com/office/drawing/2014/main" id="{F6835738-F3EE-D3E6-4C20-83F3971E0082}"/>
              </a:ext>
            </a:extLst>
          </p:cNvPr>
          <p:cNvSpPr>
            <a:spLocks noGrp="1"/>
          </p:cNvSpPr>
          <p:nvPr>
            <p:ph type="body" sz="quarter" idx="16"/>
          </p:nvPr>
        </p:nvSpPr>
        <p:spPr>
          <a:xfrm>
            <a:off x="481760" y="710654"/>
            <a:ext cx="6704697" cy="992652"/>
          </a:xfrm>
        </p:spPr>
        <p:txBody>
          <a:bodyPr/>
          <a:lstStyle/>
          <a:p>
            <a:pPr algn="l" rtl="0"/>
            <a:r>
              <a:rPr lang="en-US" b="1" dirty="0"/>
              <a:t>O </a:t>
            </a:r>
            <a:r>
              <a:rPr lang="en-US" b="1" dirty="0" err="1"/>
              <a:t>custo</a:t>
            </a:r>
            <a:r>
              <a:rPr lang="en-US" b="1" dirty="0"/>
              <a:t> do </a:t>
            </a:r>
            <a:r>
              <a:rPr lang="en-US" b="1" dirty="0" err="1"/>
              <a:t>carbono</a:t>
            </a:r>
            <a:r>
              <a:rPr lang="en-US" b="1" dirty="0"/>
              <a:t> dos </a:t>
            </a:r>
            <a:r>
              <a:rPr lang="en-US" b="1" dirty="0" err="1"/>
              <a:t>alimentos</a:t>
            </a:r>
            <a:endParaRPr lang="en-IE" b="1" dirty="0"/>
          </a:p>
        </p:txBody>
      </p:sp>
      <p:pic>
        <p:nvPicPr>
          <p:cNvPr id="5" name="Picture Placeholder 5">
            <a:hlinkClick r:id="rId3"/>
            <a:extLst>
              <a:ext uri="{FF2B5EF4-FFF2-40B4-BE49-F238E27FC236}">
                <a16:creationId xmlns:a16="http://schemas.microsoft.com/office/drawing/2014/main" id="{3FE19915-34AE-5582-78C4-ECF38E208BB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277100" y="1452563"/>
            <a:ext cx="4914900" cy="4656137"/>
          </a:xfrm>
        </p:spPr>
      </p:pic>
      <p:grpSp>
        <p:nvGrpSpPr>
          <p:cNvPr id="4" name="Graphic 4">
            <a:extLst>
              <a:ext uri="{FF2B5EF4-FFF2-40B4-BE49-F238E27FC236}">
                <a16:creationId xmlns:a16="http://schemas.microsoft.com/office/drawing/2014/main" id="{4007279F-6729-BA8D-10C2-EF754A9405DD}"/>
              </a:ext>
            </a:extLst>
          </p:cNvPr>
          <p:cNvGrpSpPr/>
          <p:nvPr/>
        </p:nvGrpSpPr>
        <p:grpSpPr>
          <a:xfrm>
            <a:off x="7137179" y="3687419"/>
            <a:ext cx="665054" cy="1105942"/>
            <a:chOff x="9129274" y="2719113"/>
            <a:chExt cx="717139" cy="1386497"/>
          </a:xfrm>
          <a:solidFill>
            <a:srgbClr val="F79037"/>
          </a:solidFill>
        </p:grpSpPr>
        <p:grpSp>
          <p:nvGrpSpPr>
            <p:cNvPr id="6" name="Graphic 4">
              <a:extLst>
                <a:ext uri="{FF2B5EF4-FFF2-40B4-BE49-F238E27FC236}">
                  <a16:creationId xmlns:a16="http://schemas.microsoft.com/office/drawing/2014/main" id="{65B035E1-760F-6F63-AD88-E2C5C89CEEC0}"/>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7B110D95-0543-25CF-BFD4-916574F598C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4BDD9B93-BD08-76EE-1527-40F387F8D64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06E60821-072C-8E1E-2ADB-643764CA6D4D}"/>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EDC49CFD-6C93-5500-122F-A296E1834C9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51B80FA2-A487-D0A3-CC58-CCF731C42CE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96B4173C-B2A9-17B4-5E10-B1EBA14F14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646EBC51-78A2-A774-DB44-7E9A2F56EF6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33DFBB02-2ABA-0D95-0578-C6CE36A574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D9D929BD-8C24-2136-EEE8-6D5B358E7D3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699B9CD5-DAEC-825B-4DAF-E2063980FA8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34006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597B-61BC-0CCE-17A6-DBDEACDBF99C}"/>
              </a:ext>
            </a:extLst>
          </p:cNvPr>
          <p:cNvSpPr>
            <a:spLocks noGrp="1"/>
          </p:cNvSpPr>
          <p:nvPr>
            <p:ph type="body" idx="1"/>
          </p:nvPr>
        </p:nvSpPr>
        <p:spPr>
          <a:xfrm>
            <a:off x="-199577" y="232129"/>
            <a:ext cx="10549362" cy="854185"/>
          </a:xfrm>
        </p:spPr>
        <p:txBody>
          <a:bodyPr>
            <a:normAutofit fontScale="85000" lnSpcReduction="10000"/>
          </a:bodyPr>
          <a:lstStyle/>
          <a:p>
            <a:r>
              <a:rPr lang="en-US" b="1" dirty="0" err="1">
                <a:solidFill>
                  <a:srgbClr val="000000"/>
                </a:solidFill>
              </a:rPr>
              <a:t>Benefícios</a:t>
            </a:r>
            <a:r>
              <a:rPr lang="en-US" b="1" dirty="0">
                <a:solidFill>
                  <a:srgbClr val="000000"/>
                </a:solidFill>
              </a:rPr>
              <a:t> das </a:t>
            </a:r>
            <a:r>
              <a:rPr lang="en-US" b="1" dirty="0" err="1">
                <a:solidFill>
                  <a:srgbClr val="000000"/>
                </a:solidFill>
              </a:rPr>
              <a:t>cadeias</a:t>
            </a:r>
            <a:r>
              <a:rPr lang="en-US" b="1" dirty="0">
                <a:solidFill>
                  <a:srgbClr val="000000"/>
                </a:solidFill>
              </a:rPr>
              <a:t> de </a:t>
            </a:r>
            <a:r>
              <a:rPr lang="en-US" b="1" dirty="0" err="1">
                <a:solidFill>
                  <a:srgbClr val="000000"/>
                </a:solidFill>
              </a:rPr>
              <a:t>abastecimento</a:t>
            </a:r>
            <a:r>
              <a:rPr lang="en-US" b="1" dirty="0">
                <a:solidFill>
                  <a:srgbClr val="000000"/>
                </a:solidFill>
              </a:rPr>
              <a:t> </a:t>
            </a:r>
            <a:r>
              <a:rPr lang="en-US" b="1" dirty="0" err="1">
                <a:solidFill>
                  <a:srgbClr val="000000"/>
                </a:solidFill>
              </a:rPr>
              <a:t>curtas</a:t>
            </a:r>
            <a:r>
              <a:rPr lang="en-US" b="1" dirty="0">
                <a:solidFill>
                  <a:srgbClr val="000000"/>
                </a:solidFill>
              </a:rPr>
              <a:t> de </a:t>
            </a:r>
            <a:r>
              <a:rPr lang="en-US" b="1" dirty="0" err="1">
                <a:solidFill>
                  <a:srgbClr val="000000"/>
                </a:solidFill>
              </a:rPr>
              <a:t>alimentos</a:t>
            </a:r>
            <a:r>
              <a:rPr lang="en-US" b="1" dirty="0">
                <a:solidFill>
                  <a:srgbClr val="000000"/>
                </a:solidFill>
              </a:rPr>
              <a:t>:</a:t>
            </a:r>
          </a:p>
          <a:p>
            <a:pPr algn="l" rtl="0"/>
            <a:endParaRPr lang="en-IE" dirty="0">
              <a:solidFill>
                <a:srgbClr val="000000"/>
              </a:solidFill>
            </a:endParaRPr>
          </a:p>
        </p:txBody>
      </p:sp>
      <p:sp>
        <p:nvSpPr>
          <p:cNvPr id="3" name="Text Placeholder 2">
            <a:extLst>
              <a:ext uri="{FF2B5EF4-FFF2-40B4-BE49-F238E27FC236}">
                <a16:creationId xmlns:a16="http://schemas.microsoft.com/office/drawing/2014/main" id="{6C794F51-C51F-8F92-B767-27190DFAD7B6}"/>
              </a:ext>
            </a:extLst>
          </p:cNvPr>
          <p:cNvSpPr>
            <a:spLocks noGrp="1"/>
          </p:cNvSpPr>
          <p:nvPr>
            <p:ph type="body" idx="2"/>
          </p:nvPr>
        </p:nvSpPr>
        <p:spPr>
          <a:xfrm>
            <a:off x="1844104" y="3537208"/>
            <a:ext cx="2692652" cy="1202080"/>
          </a:xfrm>
        </p:spPr>
        <p:txBody>
          <a:bodyPr/>
          <a:lstStyle/>
          <a:p>
            <a:pPr marL="180000" indent="-180000" algn="l" rtl="0">
              <a:buFont typeface="Arial" panose="020B0604020202020204" pitchFamily="34" charset="0"/>
              <a:buChar char="•"/>
            </a:pPr>
            <a:r>
              <a:rPr lang="en-US" sz="1600" dirty="0" err="1">
                <a:solidFill>
                  <a:srgbClr val="000000"/>
                </a:solidFill>
                <a:latin typeface="+mn-lt"/>
              </a:rPr>
              <a:t>Recebe</a:t>
            </a:r>
            <a:r>
              <a:rPr lang="en-US" sz="1600" dirty="0">
                <a:solidFill>
                  <a:srgbClr val="000000"/>
                </a:solidFill>
                <a:latin typeface="+mn-lt"/>
              </a:rPr>
              <a:t> </a:t>
            </a:r>
            <a:r>
              <a:rPr lang="en-US" sz="1600" dirty="0" err="1">
                <a:solidFill>
                  <a:srgbClr val="000000"/>
                </a:solidFill>
                <a:latin typeface="+mn-lt"/>
              </a:rPr>
              <a:t>preços</a:t>
            </a:r>
            <a:r>
              <a:rPr lang="en-US" sz="1600" dirty="0">
                <a:solidFill>
                  <a:srgbClr val="000000"/>
                </a:solidFill>
                <a:latin typeface="+mn-lt"/>
              </a:rPr>
              <a:t> </a:t>
            </a:r>
            <a:r>
              <a:rPr lang="en-US" sz="1600" dirty="0" err="1">
                <a:solidFill>
                  <a:srgbClr val="000000"/>
                </a:solidFill>
                <a:latin typeface="+mn-lt"/>
              </a:rPr>
              <a:t>mais</a:t>
            </a:r>
            <a:r>
              <a:rPr lang="en-US" sz="1600" dirty="0">
                <a:solidFill>
                  <a:srgbClr val="000000"/>
                </a:solidFill>
                <a:latin typeface="+mn-lt"/>
              </a:rPr>
              <a:t> </a:t>
            </a:r>
            <a:r>
              <a:rPr lang="en-US" sz="1600" dirty="0" err="1">
                <a:solidFill>
                  <a:srgbClr val="000000"/>
                </a:solidFill>
                <a:latin typeface="+mn-lt"/>
              </a:rPr>
              <a:t>justos</a:t>
            </a:r>
            <a:endParaRPr lang="en-US" sz="1600" dirty="0">
              <a:solidFill>
                <a:srgbClr val="000000"/>
              </a:solidFill>
              <a:latin typeface="+mn-lt"/>
            </a:endParaRPr>
          </a:p>
          <a:p>
            <a:pPr marL="180000" indent="-180000" algn="l" rtl="0">
              <a:buFont typeface="Arial" panose="020B0604020202020204" pitchFamily="34" charset="0"/>
              <a:buChar char="•"/>
            </a:pPr>
            <a:r>
              <a:rPr lang="en-US" sz="1600" dirty="0" err="1">
                <a:solidFill>
                  <a:srgbClr val="000000"/>
                </a:solidFill>
                <a:latin typeface="+mn-lt"/>
              </a:rPr>
              <a:t>Menores</a:t>
            </a:r>
            <a:r>
              <a:rPr lang="en-US" sz="1600" dirty="0">
                <a:solidFill>
                  <a:srgbClr val="000000"/>
                </a:solidFill>
                <a:latin typeface="+mn-lt"/>
              </a:rPr>
              <a:t> custos de </a:t>
            </a:r>
            <a:r>
              <a:rPr lang="en-US" sz="1600" dirty="0" err="1">
                <a:solidFill>
                  <a:srgbClr val="000000"/>
                </a:solidFill>
                <a:latin typeface="+mn-lt"/>
              </a:rPr>
              <a:t>energia</a:t>
            </a:r>
            <a:endParaRPr lang="en-US" sz="1600" dirty="0">
              <a:solidFill>
                <a:srgbClr val="000000"/>
              </a:solidFill>
              <a:latin typeface="+mn-lt"/>
            </a:endParaRPr>
          </a:p>
          <a:p>
            <a:pPr marL="180000" indent="-180000" algn="l" rtl="0">
              <a:buFont typeface="Arial" panose="020B0604020202020204" pitchFamily="34" charset="0"/>
              <a:buChar char="•"/>
            </a:pPr>
            <a:r>
              <a:rPr lang="en-US" sz="1600" dirty="0" err="1">
                <a:solidFill>
                  <a:srgbClr val="000000"/>
                </a:solidFill>
                <a:latin typeface="+mn-lt"/>
              </a:rPr>
              <a:t>Menores</a:t>
            </a:r>
            <a:r>
              <a:rPr lang="en-US" sz="1600" dirty="0">
                <a:solidFill>
                  <a:srgbClr val="000000"/>
                </a:solidFill>
                <a:latin typeface="+mn-lt"/>
              </a:rPr>
              <a:t> custos de </a:t>
            </a:r>
            <a:r>
              <a:rPr lang="en-US" sz="1600" dirty="0" err="1">
                <a:solidFill>
                  <a:srgbClr val="000000"/>
                </a:solidFill>
                <a:latin typeface="+mn-lt"/>
              </a:rPr>
              <a:t>transporte</a:t>
            </a:r>
            <a:endParaRPr lang="en-US" sz="1600" dirty="0">
              <a:solidFill>
                <a:srgbClr val="000000"/>
              </a:solidFill>
              <a:latin typeface="+mn-lt"/>
            </a:endParaRPr>
          </a:p>
          <a:p>
            <a:pPr marL="180000" indent="-180000" algn="l" rtl="0">
              <a:buFont typeface="Arial" panose="020B0604020202020204" pitchFamily="34" charset="0"/>
              <a:buChar char="•"/>
            </a:pPr>
            <a:endParaRPr lang="en-IE" sz="1600" dirty="0">
              <a:solidFill>
                <a:srgbClr val="000000"/>
              </a:solidFill>
              <a:latin typeface="+mn-lt"/>
            </a:endParaRPr>
          </a:p>
        </p:txBody>
      </p:sp>
      <p:grpSp>
        <p:nvGrpSpPr>
          <p:cNvPr id="9" name="Graphic 3">
            <a:extLst>
              <a:ext uri="{FF2B5EF4-FFF2-40B4-BE49-F238E27FC236}">
                <a16:creationId xmlns:a16="http://schemas.microsoft.com/office/drawing/2014/main" id="{27C86C0D-A793-CC0D-7A39-A9DB00120010}"/>
              </a:ext>
            </a:extLst>
          </p:cNvPr>
          <p:cNvGrpSpPr/>
          <p:nvPr/>
        </p:nvGrpSpPr>
        <p:grpSpPr>
          <a:xfrm>
            <a:off x="7986368" y="2093293"/>
            <a:ext cx="861740" cy="800886"/>
            <a:chOff x="8408232" y="3880051"/>
            <a:chExt cx="1097482" cy="800886"/>
          </a:xfrm>
        </p:grpSpPr>
        <p:sp>
          <p:nvSpPr>
            <p:cNvPr id="10" name="Freeform 1501">
              <a:extLst>
                <a:ext uri="{FF2B5EF4-FFF2-40B4-BE49-F238E27FC236}">
                  <a16:creationId xmlns:a16="http://schemas.microsoft.com/office/drawing/2014/main" id="{45992487-38D4-1118-6956-0763C4B604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nvGrpSpPr>
            <p:cNvPr id="11" name="Graphic 3">
              <a:extLst>
                <a:ext uri="{FF2B5EF4-FFF2-40B4-BE49-F238E27FC236}">
                  <a16:creationId xmlns:a16="http://schemas.microsoft.com/office/drawing/2014/main" id="{8214A68E-E57C-C67F-D863-067382D02955}"/>
                </a:ext>
              </a:extLst>
            </p:cNvPr>
            <p:cNvGrpSpPr/>
            <p:nvPr/>
          </p:nvGrpSpPr>
          <p:grpSpPr>
            <a:xfrm>
              <a:off x="8408232" y="3880051"/>
              <a:ext cx="1097482" cy="800886"/>
              <a:chOff x="8408232" y="3880051"/>
              <a:chExt cx="1097482" cy="800886"/>
            </a:xfrm>
          </p:grpSpPr>
          <p:sp>
            <p:nvSpPr>
              <p:cNvPr id="12" name="Freeform 1503">
                <a:extLst>
                  <a:ext uri="{FF2B5EF4-FFF2-40B4-BE49-F238E27FC236}">
                    <a16:creationId xmlns:a16="http://schemas.microsoft.com/office/drawing/2014/main" id="{A63B2DBB-8F1E-4E19-F800-FDD479004EAC}"/>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504">
                <a:extLst>
                  <a:ext uri="{FF2B5EF4-FFF2-40B4-BE49-F238E27FC236}">
                    <a16:creationId xmlns:a16="http://schemas.microsoft.com/office/drawing/2014/main" id="{72F2503A-FB0F-8FA0-B1C3-A020C24581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505">
                <a:extLst>
                  <a:ext uri="{FF2B5EF4-FFF2-40B4-BE49-F238E27FC236}">
                    <a16:creationId xmlns:a16="http://schemas.microsoft.com/office/drawing/2014/main" id="{30EA6E21-210C-C7C6-0DF6-FA43A06AF8B3}"/>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506">
                <a:extLst>
                  <a:ext uri="{FF2B5EF4-FFF2-40B4-BE49-F238E27FC236}">
                    <a16:creationId xmlns:a16="http://schemas.microsoft.com/office/drawing/2014/main" id="{B6168256-BD28-9AE1-18E9-B95404012F6B}"/>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507">
                <a:extLst>
                  <a:ext uri="{FF2B5EF4-FFF2-40B4-BE49-F238E27FC236}">
                    <a16:creationId xmlns:a16="http://schemas.microsoft.com/office/drawing/2014/main" id="{DCF21C07-F649-752C-5AC9-463F880E89D8}"/>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508">
                <a:extLst>
                  <a:ext uri="{FF2B5EF4-FFF2-40B4-BE49-F238E27FC236}">
                    <a16:creationId xmlns:a16="http://schemas.microsoft.com/office/drawing/2014/main" id="{57843C29-837A-54DC-3354-EC4D719395B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pPr algn="l" rtl="0"/>
                <a:endParaRPr lang="en-US"/>
              </a:p>
            </p:txBody>
          </p:sp>
          <p:sp>
            <p:nvSpPr>
              <p:cNvPr id="18" name="Freeform 1509">
                <a:extLst>
                  <a:ext uri="{FF2B5EF4-FFF2-40B4-BE49-F238E27FC236}">
                    <a16:creationId xmlns:a16="http://schemas.microsoft.com/office/drawing/2014/main" id="{6521118D-AD68-D5B6-E6B4-EAB18D559C78}"/>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pPr algn="l" rtl="0"/>
                <a:endParaRPr lang="en-US"/>
              </a:p>
            </p:txBody>
          </p:sp>
          <p:sp>
            <p:nvSpPr>
              <p:cNvPr id="19" name="Freeform 1510">
                <a:extLst>
                  <a:ext uri="{FF2B5EF4-FFF2-40B4-BE49-F238E27FC236}">
                    <a16:creationId xmlns:a16="http://schemas.microsoft.com/office/drawing/2014/main" id="{C27BE8DE-13B6-F708-147B-8684643A9121}"/>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algn="l" rtl="0"/>
                <a:endParaRPr lang="en-US"/>
              </a:p>
            </p:txBody>
          </p:sp>
        </p:grpSp>
      </p:grpSp>
      <p:grpSp>
        <p:nvGrpSpPr>
          <p:cNvPr id="20" name="Graphic 3">
            <a:extLst>
              <a:ext uri="{FF2B5EF4-FFF2-40B4-BE49-F238E27FC236}">
                <a16:creationId xmlns:a16="http://schemas.microsoft.com/office/drawing/2014/main" id="{794603F4-E1DE-E8AA-7C51-6887339F3660}"/>
              </a:ext>
            </a:extLst>
          </p:cNvPr>
          <p:cNvGrpSpPr/>
          <p:nvPr/>
        </p:nvGrpSpPr>
        <p:grpSpPr>
          <a:xfrm>
            <a:off x="2132240" y="1998496"/>
            <a:ext cx="951740" cy="990483"/>
            <a:chOff x="4420248" y="5325487"/>
            <a:chExt cx="1091621" cy="1108076"/>
          </a:xfrm>
        </p:grpSpPr>
        <p:grpSp>
          <p:nvGrpSpPr>
            <p:cNvPr id="21" name="Graphic 3">
              <a:extLst>
                <a:ext uri="{FF2B5EF4-FFF2-40B4-BE49-F238E27FC236}">
                  <a16:creationId xmlns:a16="http://schemas.microsoft.com/office/drawing/2014/main" id="{F5F61BE6-9675-6B2C-7160-E045236F109B}"/>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1345AF8E-62A5-6E30-B8E0-1C365427DEB5}"/>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302">
                <a:extLst>
                  <a:ext uri="{FF2B5EF4-FFF2-40B4-BE49-F238E27FC236}">
                    <a16:creationId xmlns:a16="http://schemas.microsoft.com/office/drawing/2014/main" id="{CD726786-BF6F-FA4B-4A56-B7BB040E519D}"/>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303">
                <a:extLst>
                  <a:ext uri="{FF2B5EF4-FFF2-40B4-BE49-F238E27FC236}">
                    <a16:creationId xmlns:a16="http://schemas.microsoft.com/office/drawing/2014/main" id="{4AA3A42A-9FA8-9B86-C75E-8185FE085EC5}"/>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304">
                <a:extLst>
                  <a:ext uri="{FF2B5EF4-FFF2-40B4-BE49-F238E27FC236}">
                    <a16:creationId xmlns:a16="http://schemas.microsoft.com/office/drawing/2014/main" id="{C18C3E29-5BAE-5591-B3DB-1813CDF6DD23}"/>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305">
                <a:extLst>
                  <a:ext uri="{FF2B5EF4-FFF2-40B4-BE49-F238E27FC236}">
                    <a16:creationId xmlns:a16="http://schemas.microsoft.com/office/drawing/2014/main" id="{2C34D2A1-39A1-865C-227E-2EBCAC1192B8}"/>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306">
                <a:extLst>
                  <a:ext uri="{FF2B5EF4-FFF2-40B4-BE49-F238E27FC236}">
                    <a16:creationId xmlns:a16="http://schemas.microsoft.com/office/drawing/2014/main" id="{793D106D-E111-634B-1E01-6EF06CB17C13}"/>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307">
                <a:extLst>
                  <a:ext uri="{FF2B5EF4-FFF2-40B4-BE49-F238E27FC236}">
                    <a16:creationId xmlns:a16="http://schemas.microsoft.com/office/drawing/2014/main" id="{2AD111F0-3B17-9651-7D73-CB4692769795}"/>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308">
                <a:extLst>
                  <a:ext uri="{FF2B5EF4-FFF2-40B4-BE49-F238E27FC236}">
                    <a16:creationId xmlns:a16="http://schemas.microsoft.com/office/drawing/2014/main" id="{DE4FE430-9ECC-760B-4D28-CE26D1A22500}"/>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algn="l" rtl="0"/>
                <a:endParaRPr lang="en-US"/>
              </a:p>
            </p:txBody>
          </p:sp>
        </p:grpSp>
        <p:sp>
          <p:nvSpPr>
            <p:cNvPr id="22" name="Freeform 1290">
              <a:extLst>
                <a:ext uri="{FF2B5EF4-FFF2-40B4-BE49-F238E27FC236}">
                  <a16:creationId xmlns:a16="http://schemas.microsoft.com/office/drawing/2014/main" id="{55B3002E-D32D-093F-07CF-0484B9CF22DF}"/>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algn="l" rtl="0"/>
              <a:endParaRPr lang="en-US"/>
            </a:p>
          </p:txBody>
        </p:sp>
        <p:sp>
          <p:nvSpPr>
            <p:cNvPr id="23" name="Freeform 1291">
              <a:extLst>
                <a:ext uri="{FF2B5EF4-FFF2-40B4-BE49-F238E27FC236}">
                  <a16:creationId xmlns:a16="http://schemas.microsoft.com/office/drawing/2014/main" id="{B69C614B-9997-7059-41BC-A4A95722499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algn="l" rtl="0"/>
              <a:endParaRPr lang="en-US"/>
            </a:p>
          </p:txBody>
        </p:sp>
        <p:sp>
          <p:nvSpPr>
            <p:cNvPr id="24" name="Freeform 1292">
              <a:extLst>
                <a:ext uri="{FF2B5EF4-FFF2-40B4-BE49-F238E27FC236}">
                  <a16:creationId xmlns:a16="http://schemas.microsoft.com/office/drawing/2014/main" id="{80C93071-616E-D603-A976-7BEEC401C69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algn="l" rtl="0"/>
              <a:endParaRPr lang="en-US"/>
            </a:p>
          </p:txBody>
        </p:sp>
        <p:sp>
          <p:nvSpPr>
            <p:cNvPr id="25" name="Freeform 1293">
              <a:extLst>
                <a:ext uri="{FF2B5EF4-FFF2-40B4-BE49-F238E27FC236}">
                  <a16:creationId xmlns:a16="http://schemas.microsoft.com/office/drawing/2014/main" id="{850D6A85-4A53-6883-24A0-13A656C297C3}"/>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algn="l" rtl="0"/>
              <a:endParaRPr lang="en-US"/>
            </a:p>
          </p:txBody>
        </p:sp>
        <p:sp>
          <p:nvSpPr>
            <p:cNvPr id="26" name="Freeform 1294">
              <a:extLst>
                <a:ext uri="{FF2B5EF4-FFF2-40B4-BE49-F238E27FC236}">
                  <a16:creationId xmlns:a16="http://schemas.microsoft.com/office/drawing/2014/main" id="{705CAEA1-A2C8-C71B-EFEB-DC0FB0B2CE3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algn="l" rtl="0"/>
              <a:endParaRPr lang="en-US"/>
            </a:p>
          </p:txBody>
        </p:sp>
        <p:sp>
          <p:nvSpPr>
            <p:cNvPr id="28" name="Freeform 1296">
              <a:extLst>
                <a:ext uri="{FF2B5EF4-FFF2-40B4-BE49-F238E27FC236}">
                  <a16:creationId xmlns:a16="http://schemas.microsoft.com/office/drawing/2014/main" id="{3368D653-DDC1-5084-0A75-865AD99D0E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298">
              <a:extLst>
                <a:ext uri="{FF2B5EF4-FFF2-40B4-BE49-F238E27FC236}">
                  <a16:creationId xmlns:a16="http://schemas.microsoft.com/office/drawing/2014/main" id="{DB2D9299-00B5-5D89-771F-FA00E9ED6CE2}"/>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299">
              <a:extLst>
                <a:ext uri="{FF2B5EF4-FFF2-40B4-BE49-F238E27FC236}">
                  <a16:creationId xmlns:a16="http://schemas.microsoft.com/office/drawing/2014/main" id="{A17F343F-9FAD-7801-B35E-F7904AA586BC}"/>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00BADE"/>
            </a:solidFill>
            <a:ln w="27426" cap="flat">
              <a:noFill/>
              <a:prstDash val="solid"/>
              <a:miter/>
            </a:ln>
          </p:spPr>
          <p:txBody>
            <a:bodyPr rtlCol="0" anchor="ctr"/>
            <a:lstStyle/>
            <a:p>
              <a:pPr algn="l" rtl="0"/>
              <a:endParaRPr lang="en-US"/>
            </a:p>
          </p:txBody>
        </p:sp>
        <p:sp>
          <p:nvSpPr>
            <p:cNvPr id="32" name="Freeform 1300">
              <a:extLst>
                <a:ext uri="{FF2B5EF4-FFF2-40B4-BE49-F238E27FC236}">
                  <a16:creationId xmlns:a16="http://schemas.microsoft.com/office/drawing/2014/main" id="{8B91B9A8-C8F5-E598-B396-1DC6FF185260}"/>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algn="l" rtl="0"/>
              <a:endParaRPr lang="en-US"/>
            </a:p>
          </p:txBody>
        </p:sp>
      </p:grpSp>
      <p:grpSp>
        <p:nvGrpSpPr>
          <p:cNvPr id="41" name="Graphic 3">
            <a:extLst>
              <a:ext uri="{FF2B5EF4-FFF2-40B4-BE49-F238E27FC236}">
                <a16:creationId xmlns:a16="http://schemas.microsoft.com/office/drawing/2014/main" id="{A6FBA707-389D-5A04-9994-967A58516B1A}"/>
              </a:ext>
            </a:extLst>
          </p:cNvPr>
          <p:cNvGrpSpPr/>
          <p:nvPr/>
        </p:nvGrpSpPr>
        <p:grpSpPr>
          <a:xfrm>
            <a:off x="5075104" y="2140614"/>
            <a:ext cx="861740" cy="892576"/>
            <a:chOff x="4621636" y="3685754"/>
            <a:chExt cx="1069679" cy="1069677"/>
          </a:xfrm>
        </p:grpSpPr>
        <p:sp>
          <p:nvSpPr>
            <p:cNvPr id="42" name="Freeform 1160">
              <a:extLst>
                <a:ext uri="{FF2B5EF4-FFF2-40B4-BE49-F238E27FC236}">
                  <a16:creationId xmlns:a16="http://schemas.microsoft.com/office/drawing/2014/main" id="{07C8AA99-8A8D-E1EF-6D4B-D88A7C553BC0}"/>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pPr algn="l" rtl="0"/>
              <a:endParaRPr lang="en-US"/>
            </a:p>
          </p:txBody>
        </p:sp>
        <p:grpSp>
          <p:nvGrpSpPr>
            <p:cNvPr id="43" name="Graphic 3">
              <a:extLst>
                <a:ext uri="{FF2B5EF4-FFF2-40B4-BE49-F238E27FC236}">
                  <a16:creationId xmlns:a16="http://schemas.microsoft.com/office/drawing/2014/main" id="{A4738C1B-0DEB-2204-251E-59BFFB62F924}"/>
                </a:ext>
              </a:extLst>
            </p:cNvPr>
            <p:cNvGrpSpPr/>
            <p:nvPr/>
          </p:nvGrpSpPr>
          <p:grpSpPr>
            <a:xfrm>
              <a:off x="4621636" y="3685754"/>
              <a:ext cx="1069679" cy="1069677"/>
              <a:chOff x="4621636" y="3685754"/>
              <a:chExt cx="1069679" cy="1069677"/>
            </a:xfrm>
          </p:grpSpPr>
          <p:grpSp>
            <p:nvGrpSpPr>
              <p:cNvPr id="44" name="Graphic 3">
                <a:extLst>
                  <a:ext uri="{FF2B5EF4-FFF2-40B4-BE49-F238E27FC236}">
                    <a16:creationId xmlns:a16="http://schemas.microsoft.com/office/drawing/2014/main" id="{3A6D7C58-0866-C882-0CB7-DBED2C5C2E2D}"/>
                  </a:ext>
                </a:extLst>
              </p:cNvPr>
              <p:cNvGrpSpPr/>
              <p:nvPr/>
            </p:nvGrpSpPr>
            <p:grpSpPr>
              <a:xfrm>
                <a:off x="4621636" y="3685754"/>
                <a:ext cx="1069679" cy="1069677"/>
                <a:chOff x="4621636" y="3685754"/>
                <a:chExt cx="1069679" cy="1069677"/>
              </a:xfrm>
              <a:solidFill>
                <a:srgbClr val="000000"/>
              </a:solidFill>
            </p:grpSpPr>
            <p:sp>
              <p:nvSpPr>
                <p:cNvPr id="46" name="Freeform 1164">
                  <a:extLst>
                    <a:ext uri="{FF2B5EF4-FFF2-40B4-BE49-F238E27FC236}">
                      <a16:creationId xmlns:a16="http://schemas.microsoft.com/office/drawing/2014/main" id="{C1F3C336-DC59-3CD2-8134-1E254738C797}"/>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pPr algn="l" rtl="0"/>
                  <a:endParaRPr lang="en-US"/>
                </a:p>
              </p:txBody>
            </p:sp>
            <p:sp>
              <p:nvSpPr>
                <p:cNvPr id="47" name="Freeform 1165">
                  <a:extLst>
                    <a:ext uri="{FF2B5EF4-FFF2-40B4-BE49-F238E27FC236}">
                      <a16:creationId xmlns:a16="http://schemas.microsoft.com/office/drawing/2014/main" id="{AAFC62D3-9C17-7E4C-A60C-C701A6C890DC}"/>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pPr algn="l" rtl="0"/>
                  <a:endParaRPr lang="en-US"/>
                </a:p>
              </p:txBody>
            </p:sp>
            <p:sp>
              <p:nvSpPr>
                <p:cNvPr id="48" name="Freeform 1166">
                  <a:extLst>
                    <a:ext uri="{FF2B5EF4-FFF2-40B4-BE49-F238E27FC236}">
                      <a16:creationId xmlns:a16="http://schemas.microsoft.com/office/drawing/2014/main" id="{6CD4BE92-EF81-8F75-42DC-144360F68EF9}"/>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pPr algn="l" rtl="0"/>
                  <a:endParaRPr lang="en-US"/>
                </a:p>
              </p:txBody>
            </p:sp>
            <p:sp>
              <p:nvSpPr>
                <p:cNvPr id="49" name="Freeform 1167">
                  <a:extLst>
                    <a:ext uri="{FF2B5EF4-FFF2-40B4-BE49-F238E27FC236}">
                      <a16:creationId xmlns:a16="http://schemas.microsoft.com/office/drawing/2014/main" id="{4AC10DE8-B36C-E8B4-0408-A543CAF99DCA}"/>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pPr algn="l" rtl="0"/>
                  <a:endParaRPr lang="en-US"/>
                </a:p>
              </p:txBody>
            </p:sp>
            <p:sp>
              <p:nvSpPr>
                <p:cNvPr id="50" name="Freeform 1168">
                  <a:extLst>
                    <a:ext uri="{FF2B5EF4-FFF2-40B4-BE49-F238E27FC236}">
                      <a16:creationId xmlns:a16="http://schemas.microsoft.com/office/drawing/2014/main" id="{9856B4AA-7206-04FE-D644-32CDDAFCDD4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pPr algn="l" rtl="0"/>
                  <a:endParaRPr lang="en-US"/>
                </a:p>
              </p:txBody>
            </p:sp>
            <p:sp>
              <p:nvSpPr>
                <p:cNvPr id="51" name="Freeform 1169">
                  <a:extLst>
                    <a:ext uri="{FF2B5EF4-FFF2-40B4-BE49-F238E27FC236}">
                      <a16:creationId xmlns:a16="http://schemas.microsoft.com/office/drawing/2014/main" id="{931977E6-8258-2EF1-3EC7-10AB8EA3C79E}"/>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pPr algn="l" rtl="0"/>
                  <a:endParaRPr lang="en-US"/>
                </a:p>
              </p:txBody>
            </p:sp>
            <p:sp>
              <p:nvSpPr>
                <p:cNvPr id="52" name="Freeform 1170">
                  <a:extLst>
                    <a:ext uri="{FF2B5EF4-FFF2-40B4-BE49-F238E27FC236}">
                      <a16:creationId xmlns:a16="http://schemas.microsoft.com/office/drawing/2014/main" id="{E35A1F0E-7B84-C6FA-1257-2B4E89F322BA}"/>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pPr algn="l" rtl="0"/>
                  <a:endParaRPr lang="en-US"/>
                </a:p>
              </p:txBody>
            </p:sp>
            <p:grpSp>
              <p:nvGrpSpPr>
                <p:cNvPr id="53" name="Graphic 3">
                  <a:extLst>
                    <a:ext uri="{FF2B5EF4-FFF2-40B4-BE49-F238E27FC236}">
                      <a16:creationId xmlns:a16="http://schemas.microsoft.com/office/drawing/2014/main" id="{3310AC90-3C7E-E008-5FAD-0A77E0E4EB24}"/>
                    </a:ext>
                  </a:extLst>
                </p:cNvPr>
                <p:cNvGrpSpPr/>
                <p:nvPr/>
              </p:nvGrpSpPr>
              <p:grpSpPr>
                <a:xfrm>
                  <a:off x="5021366" y="3862855"/>
                  <a:ext cx="233848" cy="56033"/>
                  <a:chOff x="5021366" y="3862855"/>
                  <a:chExt cx="233848" cy="56033"/>
                </a:xfrm>
                <a:solidFill>
                  <a:srgbClr val="000000"/>
                </a:solidFill>
              </p:grpSpPr>
              <p:sp>
                <p:nvSpPr>
                  <p:cNvPr id="55" name="Freeform 1173">
                    <a:extLst>
                      <a:ext uri="{FF2B5EF4-FFF2-40B4-BE49-F238E27FC236}">
                        <a16:creationId xmlns:a16="http://schemas.microsoft.com/office/drawing/2014/main" id="{47B8D28D-45F6-15CB-5B2E-3690209AA473}"/>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pPr algn="l" rtl="0"/>
                    <a:endParaRPr lang="en-US"/>
                  </a:p>
                </p:txBody>
              </p:sp>
              <p:sp>
                <p:nvSpPr>
                  <p:cNvPr id="56" name="Freeform 1174">
                    <a:extLst>
                      <a:ext uri="{FF2B5EF4-FFF2-40B4-BE49-F238E27FC236}">
                        <a16:creationId xmlns:a16="http://schemas.microsoft.com/office/drawing/2014/main" id="{ACCE2A2C-7E40-5ABA-CBF6-0022C4960E4A}"/>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pPr algn="l" rtl="0"/>
                    <a:endParaRPr lang="en-US"/>
                  </a:p>
                </p:txBody>
              </p:sp>
            </p:grpSp>
            <p:sp>
              <p:nvSpPr>
                <p:cNvPr id="54" name="Freeform 1172">
                  <a:extLst>
                    <a:ext uri="{FF2B5EF4-FFF2-40B4-BE49-F238E27FC236}">
                      <a16:creationId xmlns:a16="http://schemas.microsoft.com/office/drawing/2014/main" id="{2340D313-A56A-B95A-82A4-AF119A28C99D}"/>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pPr algn="l" rtl="0"/>
                  <a:endParaRPr lang="en-US"/>
                </a:p>
              </p:txBody>
            </p:sp>
          </p:grpSp>
          <p:sp>
            <p:nvSpPr>
              <p:cNvPr id="45" name="Freeform 1163">
                <a:extLst>
                  <a:ext uri="{FF2B5EF4-FFF2-40B4-BE49-F238E27FC236}">
                    <a16:creationId xmlns:a16="http://schemas.microsoft.com/office/drawing/2014/main" id="{D3973942-17F0-80E1-1039-4F27F83F220F}"/>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pPr algn="l" rtl="0"/>
                <a:endParaRPr lang="en-US"/>
              </a:p>
            </p:txBody>
          </p:sp>
        </p:grpSp>
      </p:grpSp>
      <p:sp>
        <p:nvSpPr>
          <p:cNvPr id="58" name="TextBox 57">
            <a:extLst>
              <a:ext uri="{FF2B5EF4-FFF2-40B4-BE49-F238E27FC236}">
                <a16:creationId xmlns:a16="http://schemas.microsoft.com/office/drawing/2014/main" id="{CB0D4DCF-7CAB-7E6E-C671-EEEB412CA356}"/>
              </a:ext>
            </a:extLst>
          </p:cNvPr>
          <p:cNvSpPr txBox="1"/>
          <p:nvPr/>
        </p:nvSpPr>
        <p:spPr>
          <a:xfrm>
            <a:off x="1640715" y="3037785"/>
            <a:ext cx="2769730" cy="461665"/>
          </a:xfrm>
          <a:prstGeom prst="rect">
            <a:avLst/>
          </a:prstGeom>
          <a:noFill/>
        </p:spPr>
        <p:txBody>
          <a:bodyPr wrap="square">
            <a:spAutoFit/>
          </a:bodyPr>
          <a:lstStyle/>
          <a:p>
            <a:pPr algn="l" rtl="0"/>
            <a:r>
              <a:rPr lang="en-US" sz="2400" b="1" dirty="0" err="1">
                <a:solidFill>
                  <a:srgbClr val="000000"/>
                </a:solidFill>
              </a:rPr>
              <a:t>Agricultor</a:t>
            </a:r>
            <a:r>
              <a:rPr lang="en-US" sz="2400" b="1" dirty="0">
                <a:solidFill>
                  <a:srgbClr val="000000"/>
                </a:solidFill>
              </a:rPr>
              <a:t>/</a:t>
            </a:r>
            <a:r>
              <a:rPr lang="en-US" sz="2400" b="1" dirty="0" err="1">
                <a:solidFill>
                  <a:srgbClr val="000000"/>
                </a:solidFill>
              </a:rPr>
              <a:t>Produtor</a:t>
            </a:r>
            <a:endParaRPr lang="en-US" sz="2400" b="1" dirty="0">
              <a:solidFill>
                <a:srgbClr val="000000"/>
              </a:solidFill>
            </a:endParaRPr>
          </a:p>
        </p:txBody>
      </p:sp>
      <p:sp>
        <p:nvSpPr>
          <p:cNvPr id="60" name="TextBox 59">
            <a:extLst>
              <a:ext uri="{FF2B5EF4-FFF2-40B4-BE49-F238E27FC236}">
                <a16:creationId xmlns:a16="http://schemas.microsoft.com/office/drawing/2014/main" id="{F635D22D-1380-8AFD-3F9E-864C9E1FC35A}"/>
              </a:ext>
            </a:extLst>
          </p:cNvPr>
          <p:cNvSpPr txBox="1"/>
          <p:nvPr/>
        </p:nvSpPr>
        <p:spPr>
          <a:xfrm>
            <a:off x="4829575" y="3058365"/>
            <a:ext cx="2093228" cy="461665"/>
          </a:xfrm>
          <a:prstGeom prst="rect">
            <a:avLst/>
          </a:prstGeom>
          <a:noFill/>
        </p:spPr>
        <p:txBody>
          <a:bodyPr wrap="square">
            <a:spAutoFit/>
          </a:bodyPr>
          <a:lstStyle/>
          <a:p>
            <a:pPr algn="l" rtl="0"/>
            <a:r>
              <a:rPr lang="en-US" sz="2400" b="1">
                <a:solidFill>
                  <a:srgbClr val="000000"/>
                </a:solidFill>
              </a:rPr>
              <a:t>O consumidor</a:t>
            </a:r>
          </a:p>
        </p:txBody>
      </p:sp>
      <p:sp>
        <p:nvSpPr>
          <p:cNvPr id="62" name="TextBox 61">
            <a:extLst>
              <a:ext uri="{FF2B5EF4-FFF2-40B4-BE49-F238E27FC236}">
                <a16:creationId xmlns:a16="http://schemas.microsoft.com/office/drawing/2014/main" id="{DA628F88-99E8-B30F-1434-C3D204DE5EE7}"/>
              </a:ext>
            </a:extLst>
          </p:cNvPr>
          <p:cNvSpPr txBox="1"/>
          <p:nvPr/>
        </p:nvSpPr>
        <p:spPr>
          <a:xfrm>
            <a:off x="7655245" y="3037786"/>
            <a:ext cx="2537518" cy="461665"/>
          </a:xfrm>
          <a:prstGeom prst="rect">
            <a:avLst/>
          </a:prstGeom>
          <a:noFill/>
        </p:spPr>
        <p:txBody>
          <a:bodyPr wrap="square">
            <a:spAutoFit/>
          </a:bodyPr>
          <a:lstStyle/>
          <a:p>
            <a:pPr algn="l" rtl="0"/>
            <a:r>
              <a:rPr lang="en-US" sz="2400" b="1">
                <a:solidFill>
                  <a:srgbClr val="000000"/>
                </a:solidFill>
              </a:rPr>
              <a:t>A comunidade</a:t>
            </a:r>
          </a:p>
        </p:txBody>
      </p:sp>
      <p:sp>
        <p:nvSpPr>
          <p:cNvPr id="63" name="Text Placeholder 2">
            <a:extLst>
              <a:ext uri="{FF2B5EF4-FFF2-40B4-BE49-F238E27FC236}">
                <a16:creationId xmlns:a16="http://schemas.microsoft.com/office/drawing/2014/main" id="{95445B7D-9A0E-BF47-F5BD-B92970A3FB0D}"/>
              </a:ext>
            </a:extLst>
          </p:cNvPr>
          <p:cNvSpPr txBox="1">
            <a:spLocks/>
          </p:cNvSpPr>
          <p:nvPr/>
        </p:nvSpPr>
        <p:spPr>
          <a:xfrm>
            <a:off x="4749674" y="3537208"/>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rtl="0">
              <a:buFont typeface="Arial" panose="020B0604020202020204" pitchFamily="34" charset="0"/>
              <a:buChar char="•"/>
            </a:pPr>
            <a:r>
              <a:rPr lang="en-US" sz="1600" dirty="0" err="1">
                <a:solidFill>
                  <a:srgbClr val="000000"/>
                </a:solidFill>
                <a:latin typeface="+mn-lt"/>
              </a:rPr>
              <a:t>Recebe</a:t>
            </a:r>
            <a:r>
              <a:rPr lang="en-US" sz="1600" dirty="0">
                <a:solidFill>
                  <a:srgbClr val="000000"/>
                </a:solidFill>
                <a:latin typeface="+mn-lt"/>
              </a:rPr>
              <a:t> </a:t>
            </a:r>
            <a:r>
              <a:rPr lang="en-US" sz="1600" dirty="0" err="1">
                <a:solidFill>
                  <a:srgbClr val="000000"/>
                </a:solidFill>
                <a:latin typeface="+mn-lt"/>
              </a:rPr>
              <a:t>produtos</a:t>
            </a:r>
            <a:r>
              <a:rPr lang="en-US" sz="1600" dirty="0">
                <a:solidFill>
                  <a:srgbClr val="000000"/>
                </a:solidFill>
                <a:latin typeface="+mn-lt"/>
              </a:rPr>
              <a:t> </a:t>
            </a:r>
            <a:r>
              <a:rPr lang="en-US" sz="1600" dirty="0" err="1">
                <a:solidFill>
                  <a:srgbClr val="000000"/>
                </a:solidFill>
                <a:latin typeface="+mn-lt"/>
              </a:rPr>
              <a:t>mais</a:t>
            </a:r>
            <a:r>
              <a:rPr lang="en-US" sz="1600" dirty="0">
                <a:solidFill>
                  <a:srgbClr val="000000"/>
                </a:solidFill>
                <a:latin typeface="+mn-lt"/>
              </a:rPr>
              <a:t> frescos</a:t>
            </a:r>
          </a:p>
          <a:p>
            <a:pPr marL="180000" indent="-180000" algn="l" rtl="0">
              <a:buFont typeface="Arial" panose="020B0604020202020204" pitchFamily="34" charset="0"/>
              <a:buChar char="•"/>
            </a:pPr>
            <a:r>
              <a:rPr lang="en-US" sz="1600" dirty="0" err="1">
                <a:solidFill>
                  <a:srgbClr val="000000"/>
                </a:solidFill>
                <a:latin typeface="+mn-lt"/>
              </a:rPr>
              <a:t>Maior</a:t>
            </a:r>
            <a:r>
              <a:rPr lang="en-US" sz="1600" dirty="0">
                <a:solidFill>
                  <a:srgbClr val="000000"/>
                </a:solidFill>
                <a:latin typeface="+mn-lt"/>
              </a:rPr>
              <a:t> </a:t>
            </a:r>
            <a:r>
              <a:rPr lang="en-US" sz="1600" dirty="0" err="1">
                <a:solidFill>
                  <a:srgbClr val="000000"/>
                </a:solidFill>
                <a:latin typeface="+mn-lt"/>
              </a:rPr>
              <a:t>transparência</a:t>
            </a:r>
            <a:endParaRPr lang="en-US" sz="1600" dirty="0">
              <a:solidFill>
                <a:srgbClr val="000000"/>
              </a:solidFill>
              <a:latin typeface="+mn-lt"/>
            </a:endParaRPr>
          </a:p>
          <a:p>
            <a:pPr marL="180000" indent="-180000" algn="l" rtl="0">
              <a:buFont typeface="Arial" panose="020B0604020202020204" pitchFamily="34" charset="0"/>
              <a:buChar char="•"/>
            </a:pPr>
            <a:r>
              <a:rPr lang="en-US" sz="1600" dirty="0" err="1">
                <a:solidFill>
                  <a:srgbClr val="000000"/>
                </a:solidFill>
                <a:latin typeface="+mn-lt"/>
              </a:rPr>
              <a:t>Comunicação</a:t>
            </a:r>
            <a:r>
              <a:rPr lang="en-US" sz="1600" dirty="0">
                <a:solidFill>
                  <a:srgbClr val="000000"/>
                </a:solidFill>
                <a:latin typeface="+mn-lt"/>
              </a:rPr>
              <a:t> com o </a:t>
            </a:r>
            <a:r>
              <a:rPr lang="en-US" sz="1600" dirty="0" err="1">
                <a:solidFill>
                  <a:srgbClr val="000000"/>
                </a:solidFill>
                <a:latin typeface="+mn-lt"/>
              </a:rPr>
              <a:t>produtor</a:t>
            </a:r>
            <a:endParaRPr lang="en-US" sz="1600" dirty="0">
              <a:solidFill>
                <a:srgbClr val="000000"/>
              </a:solidFill>
              <a:latin typeface="+mn-lt"/>
            </a:endParaRPr>
          </a:p>
          <a:p>
            <a:pPr marL="180000" indent="-180000" algn="l" rtl="0">
              <a:buFont typeface="Arial" panose="020B0604020202020204" pitchFamily="34" charset="0"/>
              <a:buChar char="•"/>
            </a:pPr>
            <a:endParaRPr lang="en-IE" sz="1600" dirty="0">
              <a:solidFill>
                <a:srgbClr val="000000"/>
              </a:solidFill>
              <a:latin typeface="+mn-lt"/>
            </a:endParaRPr>
          </a:p>
        </p:txBody>
      </p:sp>
      <p:sp>
        <p:nvSpPr>
          <p:cNvPr id="64" name="Text Placeholder 2">
            <a:extLst>
              <a:ext uri="{FF2B5EF4-FFF2-40B4-BE49-F238E27FC236}">
                <a16:creationId xmlns:a16="http://schemas.microsoft.com/office/drawing/2014/main" id="{75096B4E-0D4F-C769-3B79-830AF5CD0222}"/>
              </a:ext>
            </a:extLst>
          </p:cNvPr>
          <p:cNvSpPr txBox="1">
            <a:spLocks/>
          </p:cNvSpPr>
          <p:nvPr/>
        </p:nvSpPr>
        <p:spPr>
          <a:xfrm>
            <a:off x="7655244" y="3499450"/>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rtl="0">
              <a:buFont typeface="Arial" panose="020B0604020202020204" pitchFamily="34" charset="0"/>
              <a:buChar char="•"/>
            </a:pPr>
            <a:r>
              <a:rPr lang="en-US" sz="1600" dirty="0" err="1">
                <a:solidFill>
                  <a:srgbClr val="000000"/>
                </a:solidFill>
                <a:latin typeface="+mn-lt"/>
              </a:rPr>
              <a:t>Cria</a:t>
            </a:r>
            <a:r>
              <a:rPr lang="en-US" sz="1600" dirty="0">
                <a:solidFill>
                  <a:srgbClr val="000000"/>
                </a:solidFill>
                <a:latin typeface="+mn-lt"/>
              </a:rPr>
              <a:t> </a:t>
            </a:r>
            <a:r>
              <a:rPr lang="en-US" sz="1600" dirty="0" err="1">
                <a:solidFill>
                  <a:srgbClr val="000000"/>
                </a:solidFill>
                <a:latin typeface="+mn-lt"/>
              </a:rPr>
              <a:t>sustentabilidade</a:t>
            </a:r>
            <a:endParaRPr lang="en-US" sz="1600" dirty="0">
              <a:solidFill>
                <a:srgbClr val="000000"/>
              </a:solidFill>
              <a:latin typeface="+mn-lt"/>
            </a:endParaRPr>
          </a:p>
          <a:p>
            <a:pPr marL="180000" indent="-180000" algn="l" rtl="0">
              <a:buFont typeface="Arial" panose="020B0604020202020204" pitchFamily="34" charset="0"/>
              <a:buChar char="•"/>
            </a:pPr>
            <a:r>
              <a:rPr lang="en-US" sz="1600" dirty="0" err="1">
                <a:solidFill>
                  <a:srgbClr val="000000"/>
                </a:solidFill>
                <a:latin typeface="+mn-lt"/>
              </a:rPr>
              <a:t>Emprego</a:t>
            </a:r>
            <a:r>
              <a:rPr lang="en-US" sz="1600" dirty="0">
                <a:solidFill>
                  <a:srgbClr val="000000"/>
                </a:solidFill>
                <a:latin typeface="+mn-lt"/>
              </a:rPr>
              <a:t>/ </a:t>
            </a:r>
            <a:r>
              <a:rPr lang="en-US" sz="1600" dirty="0" err="1">
                <a:solidFill>
                  <a:srgbClr val="000000"/>
                </a:solidFill>
                <a:latin typeface="+mn-lt"/>
              </a:rPr>
              <a:t>economia</a:t>
            </a:r>
            <a:endParaRPr lang="en-US" sz="1600" dirty="0">
              <a:solidFill>
                <a:srgbClr val="000000"/>
              </a:solidFill>
              <a:latin typeface="+mn-lt"/>
            </a:endParaRPr>
          </a:p>
          <a:p>
            <a:pPr marL="180000" indent="-180000" algn="l" rtl="0">
              <a:buFont typeface="Arial" panose="020B0604020202020204" pitchFamily="34" charset="0"/>
              <a:buChar char="•"/>
            </a:pPr>
            <a:r>
              <a:rPr lang="en-US" sz="1600" dirty="0" err="1">
                <a:solidFill>
                  <a:srgbClr val="000000"/>
                </a:solidFill>
                <a:latin typeface="+mn-lt"/>
              </a:rPr>
              <a:t>Reduz</a:t>
            </a:r>
            <a:r>
              <a:rPr lang="en-US" sz="1600" dirty="0">
                <a:solidFill>
                  <a:srgbClr val="000000"/>
                </a:solidFill>
                <a:latin typeface="+mn-lt"/>
              </a:rPr>
              <a:t> as </a:t>
            </a:r>
            <a:r>
              <a:rPr lang="en-US" sz="1600" dirty="0" err="1">
                <a:solidFill>
                  <a:srgbClr val="000000"/>
                </a:solidFill>
                <a:latin typeface="+mn-lt"/>
              </a:rPr>
              <a:t>emissões</a:t>
            </a:r>
            <a:r>
              <a:rPr lang="en-US" sz="1600" dirty="0">
                <a:solidFill>
                  <a:srgbClr val="000000"/>
                </a:solidFill>
                <a:latin typeface="+mn-lt"/>
              </a:rPr>
              <a:t> de CO</a:t>
            </a:r>
            <a:r>
              <a:rPr lang="en-US" sz="1600" baseline="-25000" dirty="0">
                <a:solidFill>
                  <a:srgbClr val="000000"/>
                </a:solidFill>
                <a:latin typeface="+mn-lt"/>
              </a:rPr>
              <a:t>2</a:t>
            </a:r>
            <a:endParaRPr lang="en-US" sz="1600" dirty="0">
              <a:solidFill>
                <a:srgbClr val="000000"/>
              </a:solidFill>
              <a:latin typeface="+mn-lt"/>
            </a:endParaRPr>
          </a:p>
          <a:p>
            <a:pPr marL="0" indent="0" algn="l" rtl="0"/>
            <a:endParaRPr lang="en-IE" sz="1600" dirty="0">
              <a:solidFill>
                <a:srgbClr val="000000"/>
              </a:solidFill>
              <a:latin typeface="+mn-lt"/>
            </a:endParaRPr>
          </a:p>
        </p:txBody>
      </p:sp>
    </p:spTree>
    <p:extLst>
      <p:ext uri="{BB962C8B-B14F-4D97-AF65-F5344CB8AC3E}">
        <p14:creationId xmlns:p14="http://schemas.microsoft.com/office/powerpoint/2010/main" val="150015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CCAA7-EAA7-D6C9-EC7A-D5A26F546D7C}"/>
              </a:ext>
            </a:extLst>
          </p:cNvPr>
          <p:cNvSpPr>
            <a:spLocks noGrp="1"/>
          </p:cNvSpPr>
          <p:nvPr>
            <p:ph type="body" sz="quarter" idx="18"/>
          </p:nvPr>
        </p:nvSpPr>
        <p:spPr>
          <a:xfrm>
            <a:off x="865631" y="1527696"/>
            <a:ext cx="6411469" cy="3802608"/>
          </a:xfrm>
        </p:spPr>
        <p:txBody>
          <a:bodyPr/>
          <a:lstStyle/>
          <a:p>
            <a:pPr algn="just" rtl="0">
              <a:spcBef>
                <a:spcPts val="600"/>
              </a:spcBef>
            </a:pPr>
            <a:r>
              <a:rPr lang="en-US" dirty="0"/>
              <a:t>Uma </a:t>
            </a:r>
            <a:r>
              <a:rPr lang="en-US" dirty="0" err="1"/>
              <a:t>empresa</a:t>
            </a:r>
            <a:r>
              <a:rPr lang="en-US" dirty="0"/>
              <a:t> </a:t>
            </a:r>
            <a:r>
              <a:rPr lang="en-US" dirty="0" err="1"/>
              <a:t>alimentar</a:t>
            </a:r>
            <a:r>
              <a:rPr lang="en-US" dirty="0"/>
              <a:t> </a:t>
            </a:r>
            <a:r>
              <a:rPr lang="en-US" dirty="0" err="1"/>
              <a:t>pode</a:t>
            </a:r>
            <a:r>
              <a:rPr lang="en-US" dirty="0"/>
              <a:t> </a:t>
            </a:r>
            <a:r>
              <a:rPr lang="en-US" dirty="0" err="1"/>
              <a:t>encurtar</a:t>
            </a:r>
            <a:r>
              <a:rPr lang="en-US" dirty="0"/>
              <a:t> a </a:t>
            </a:r>
            <a:r>
              <a:rPr lang="en-US" dirty="0" err="1"/>
              <a:t>sua</a:t>
            </a:r>
            <a:r>
              <a:rPr lang="en-US" dirty="0"/>
              <a:t> </a:t>
            </a:r>
            <a:r>
              <a:rPr lang="en-US" dirty="0" err="1"/>
              <a:t>cadeia</a:t>
            </a:r>
            <a:r>
              <a:rPr lang="en-US" dirty="0"/>
              <a:t> de </a:t>
            </a:r>
            <a:r>
              <a:rPr lang="en-US" dirty="0" err="1"/>
              <a:t>abastecimento</a:t>
            </a:r>
            <a:r>
              <a:rPr lang="en-US" dirty="0"/>
              <a:t> </a:t>
            </a:r>
            <a:r>
              <a:rPr lang="en-US" dirty="0" err="1"/>
              <a:t>através</a:t>
            </a:r>
            <a:r>
              <a:rPr lang="en-US" dirty="0"/>
              <a:t> de:</a:t>
            </a:r>
          </a:p>
          <a:p>
            <a:pPr marL="342900" indent="-342900" algn="just">
              <a:spcBef>
                <a:spcPts val="600"/>
              </a:spcBef>
              <a:buFont typeface="Arial" panose="020B0604020202020204" pitchFamily="34" charset="0"/>
              <a:buChar char="•"/>
            </a:pPr>
            <a:r>
              <a:rPr lang="en-US" b="1" dirty="0" err="1"/>
              <a:t>Compras</a:t>
            </a:r>
            <a:r>
              <a:rPr lang="en-US" b="1" dirty="0"/>
              <a:t> </a:t>
            </a:r>
            <a:r>
              <a:rPr lang="en-US" b="1" dirty="0" err="1"/>
              <a:t>diretas</a:t>
            </a:r>
            <a:r>
              <a:rPr lang="en-US" b="1" dirty="0"/>
              <a:t> </a:t>
            </a:r>
            <a:r>
              <a:rPr lang="en-US" dirty="0"/>
              <a:t>a </a:t>
            </a:r>
            <a:r>
              <a:rPr lang="en-US" dirty="0" err="1"/>
              <a:t>agricultores</a:t>
            </a:r>
            <a:r>
              <a:rPr lang="en-US" dirty="0"/>
              <a:t>/</a:t>
            </a:r>
            <a:r>
              <a:rPr lang="en-US" dirty="0" err="1"/>
              <a:t>produtores</a:t>
            </a:r>
            <a:r>
              <a:rPr lang="en-US" dirty="0"/>
              <a:t> </a:t>
            </a:r>
            <a:r>
              <a:rPr lang="en-US" dirty="0" err="1"/>
              <a:t>locais</a:t>
            </a:r>
            <a:r>
              <a:rPr lang="en-US" dirty="0"/>
              <a:t>;</a:t>
            </a:r>
          </a:p>
          <a:p>
            <a:pPr marL="342900" indent="-342900" algn="just">
              <a:spcBef>
                <a:spcPts val="600"/>
              </a:spcBef>
              <a:buFont typeface="Arial" panose="020B0604020202020204" pitchFamily="34" charset="0"/>
              <a:buChar char="•"/>
            </a:pPr>
            <a:r>
              <a:rPr lang="en-US" b="1" dirty="0" err="1"/>
              <a:t>Vendas</a:t>
            </a:r>
            <a:r>
              <a:rPr lang="en-US" b="1" dirty="0"/>
              <a:t> </a:t>
            </a:r>
            <a:r>
              <a:rPr lang="en-US" b="1" dirty="0" err="1"/>
              <a:t>diretas</a:t>
            </a:r>
            <a:r>
              <a:rPr lang="en-US" b="1" dirty="0"/>
              <a:t> </a:t>
            </a:r>
            <a:r>
              <a:rPr lang="en-US" b="1" dirty="0" err="1"/>
              <a:t>coletivas</a:t>
            </a:r>
            <a:r>
              <a:rPr lang="en-US" b="1" dirty="0"/>
              <a:t> </a:t>
            </a:r>
            <a:r>
              <a:rPr lang="en-US" dirty="0" err="1"/>
              <a:t>através</a:t>
            </a:r>
            <a:r>
              <a:rPr lang="en-US" dirty="0"/>
              <a:t> de um </a:t>
            </a:r>
            <a:r>
              <a:rPr lang="en-US" dirty="0" err="1"/>
              <a:t>sistema</a:t>
            </a:r>
            <a:r>
              <a:rPr lang="en-US" dirty="0"/>
              <a:t> </a:t>
            </a:r>
            <a:r>
              <a:rPr lang="en-US" dirty="0" err="1"/>
              <a:t>alimentar</a:t>
            </a:r>
            <a:r>
              <a:rPr lang="en-US" dirty="0"/>
              <a:t> local, </a:t>
            </a:r>
            <a:r>
              <a:rPr lang="en-US" dirty="0" err="1"/>
              <a:t>uma</a:t>
            </a:r>
            <a:r>
              <a:rPr lang="en-US" dirty="0"/>
              <a:t> rede </a:t>
            </a:r>
            <a:r>
              <a:rPr lang="en-US" dirty="0" err="1"/>
              <a:t>colaborativa</a:t>
            </a:r>
            <a:r>
              <a:rPr lang="en-US" dirty="0"/>
              <a:t> que </a:t>
            </a:r>
            <a:r>
              <a:rPr lang="en-US" dirty="0" err="1"/>
              <a:t>integre</a:t>
            </a:r>
            <a:r>
              <a:rPr lang="en-US" dirty="0"/>
              <a:t> a  </a:t>
            </a:r>
            <a:r>
              <a:rPr lang="en-US" dirty="0" err="1"/>
              <a:t>produção</a:t>
            </a:r>
            <a:r>
              <a:rPr lang="en-US" dirty="0"/>
              <a:t>, a </a:t>
            </a:r>
            <a:r>
              <a:rPr lang="en-US" dirty="0" err="1"/>
              <a:t>transformação</a:t>
            </a:r>
            <a:r>
              <a:rPr lang="en-US" dirty="0"/>
              <a:t>, a </a:t>
            </a:r>
            <a:r>
              <a:rPr lang="en-US" dirty="0" err="1"/>
              <a:t>distribuição</a:t>
            </a:r>
            <a:r>
              <a:rPr lang="en-US" dirty="0"/>
              <a:t>, o </a:t>
            </a:r>
            <a:r>
              <a:rPr lang="en-US" dirty="0" err="1"/>
              <a:t>consumo</a:t>
            </a:r>
            <a:r>
              <a:rPr lang="en-US" dirty="0"/>
              <a:t> e a </a:t>
            </a:r>
            <a:r>
              <a:rPr lang="en-US" dirty="0" err="1"/>
              <a:t>gestão</a:t>
            </a:r>
            <a:r>
              <a:rPr lang="en-US" dirty="0"/>
              <a:t> de </a:t>
            </a:r>
            <a:r>
              <a:rPr lang="en-US" dirty="0" err="1"/>
              <a:t>resíduos</a:t>
            </a:r>
            <a:r>
              <a:rPr lang="en-US" dirty="0"/>
              <a:t> </a:t>
            </a:r>
            <a:r>
              <a:rPr lang="en-US" dirty="0" err="1"/>
              <a:t>alimentares</a:t>
            </a:r>
            <a:r>
              <a:rPr lang="en-US" dirty="0"/>
              <a:t> </a:t>
            </a:r>
            <a:r>
              <a:rPr lang="en-US" dirty="0" err="1"/>
              <a:t>sustentáveis</a:t>
            </a:r>
            <a:r>
              <a:rPr lang="en-US" dirty="0"/>
              <a:t>, a </a:t>
            </a:r>
            <a:r>
              <a:rPr lang="en-US" dirty="0" err="1"/>
              <a:t>fim</a:t>
            </a:r>
            <a:r>
              <a:rPr lang="en-US" dirty="0"/>
              <a:t> de </a:t>
            </a:r>
            <a:r>
              <a:rPr lang="en-US" dirty="0" err="1"/>
              <a:t>melhorar</a:t>
            </a:r>
            <a:r>
              <a:rPr lang="en-US" dirty="0"/>
              <a:t> a </a:t>
            </a:r>
            <a:r>
              <a:rPr lang="en-US" dirty="0" err="1"/>
              <a:t>saúde</a:t>
            </a:r>
            <a:r>
              <a:rPr lang="en-US" dirty="0"/>
              <a:t> </a:t>
            </a:r>
            <a:r>
              <a:rPr lang="en-US" dirty="0" err="1"/>
              <a:t>ambiental</a:t>
            </a:r>
            <a:r>
              <a:rPr lang="en-US" dirty="0"/>
              <a:t>, </a:t>
            </a:r>
            <a:r>
              <a:rPr lang="en-US" dirty="0" err="1"/>
              <a:t>económica</a:t>
            </a:r>
            <a:r>
              <a:rPr lang="en-US" dirty="0"/>
              <a:t> e social de </a:t>
            </a:r>
            <a:r>
              <a:rPr lang="en-US" dirty="0" err="1"/>
              <a:t>uma</a:t>
            </a:r>
            <a:r>
              <a:rPr lang="en-US" dirty="0"/>
              <a:t> </a:t>
            </a:r>
            <a:r>
              <a:rPr lang="en-US" dirty="0" err="1"/>
              <a:t>determinada</a:t>
            </a:r>
            <a:r>
              <a:rPr lang="en-US" dirty="0"/>
              <a:t> </a:t>
            </a:r>
            <a:r>
              <a:rPr lang="en-US" dirty="0" err="1"/>
              <a:t>área</a:t>
            </a:r>
            <a:r>
              <a:rPr lang="en-US" dirty="0"/>
              <a:t>;</a:t>
            </a:r>
          </a:p>
          <a:p>
            <a:pPr marL="342900" indent="-342900" algn="just">
              <a:spcBef>
                <a:spcPts val="600"/>
              </a:spcBef>
              <a:buFont typeface="Arial" panose="020B0604020202020204" pitchFamily="34" charset="0"/>
              <a:buChar char="•"/>
            </a:pPr>
            <a:r>
              <a:rPr lang="en-US" b="1" dirty="0" err="1"/>
              <a:t>Parcerias</a:t>
            </a:r>
            <a:r>
              <a:rPr lang="en-US" b="1" dirty="0"/>
              <a:t>.</a:t>
            </a:r>
          </a:p>
          <a:p>
            <a:pPr algn="just" rtl="0">
              <a:spcBef>
                <a:spcPts val="600"/>
              </a:spcBef>
            </a:pPr>
            <a:endParaRPr lang="en-IE" dirty="0"/>
          </a:p>
        </p:txBody>
      </p:sp>
      <p:sp>
        <p:nvSpPr>
          <p:cNvPr id="3" name="Text Placeholder 2">
            <a:extLst>
              <a:ext uri="{FF2B5EF4-FFF2-40B4-BE49-F238E27FC236}">
                <a16:creationId xmlns:a16="http://schemas.microsoft.com/office/drawing/2014/main" id="{985DC9E8-D600-FFF1-3873-C51A2EEE58EA}"/>
              </a:ext>
            </a:extLst>
          </p:cNvPr>
          <p:cNvSpPr>
            <a:spLocks noGrp="1"/>
          </p:cNvSpPr>
          <p:nvPr>
            <p:ph type="body" sz="quarter" idx="16"/>
          </p:nvPr>
        </p:nvSpPr>
        <p:spPr>
          <a:xfrm>
            <a:off x="484998" y="459911"/>
            <a:ext cx="6529056" cy="992652"/>
          </a:xfrm>
        </p:spPr>
        <p:txBody>
          <a:bodyPr/>
          <a:lstStyle/>
          <a:p>
            <a:pPr algn="l" rtl="0"/>
            <a:r>
              <a:rPr lang="en-US" sz="3600" b="1" dirty="0" err="1"/>
              <a:t>Cadeias</a:t>
            </a:r>
            <a:r>
              <a:rPr lang="en-US" sz="3600" b="1" dirty="0"/>
              <a:t> de </a:t>
            </a:r>
            <a:r>
              <a:rPr lang="en-US" sz="3600" b="1" dirty="0" err="1"/>
              <a:t>abastecimento</a:t>
            </a:r>
            <a:r>
              <a:rPr lang="en-US" sz="3600" b="1" dirty="0"/>
              <a:t> </a:t>
            </a:r>
            <a:r>
              <a:rPr lang="en-US" sz="3600" b="1" dirty="0" err="1"/>
              <a:t>curtas</a:t>
            </a:r>
            <a:r>
              <a:rPr lang="en-US" sz="3600" b="1" dirty="0"/>
              <a:t> &amp; </a:t>
            </a:r>
            <a:r>
              <a:rPr lang="en-US" sz="3600" b="1" dirty="0" err="1"/>
              <a:t>sistemas</a:t>
            </a:r>
            <a:r>
              <a:rPr lang="en-US" sz="3600" b="1" dirty="0"/>
              <a:t> </a:t>
            </a:r>
            <a:r>
              <a:rPr lang="en-US" sz="3600" b="1" dirty="0" err="1"/>
              <a:t>alimentares</a:t>
            </a:r>
            <a:r>
              <a:rPr lang="en-US" sz="3600" b="1" dirty="0"/>
              <a:t> </a:t>
            </a:r>
            <a:r>
              <a:rPr lang="en-US" sz="3600" b="1" dirty="0" err="1"/>
              <a:t>locais</a:t>
            </a:r>
            <a:endParaRPr lang="en-US" sz="3600" b="1" dirty="0"/>
          </a:p>
        </p:txBody>
      </p:sp>
      <p:pic>
        <p:nvPicPr>
          <p:cNvPr id="5" name="Picture Placeholder 5" descr="Person holding a handful of tomatoes">
            <a:extLst>
              <a:ext uri="{FF2B5EF4-FFF2-40B4-BE49-F238E27FC236}">
                <a16:creationId xmlns:a16="http://schemas.microsoft.com/office/drawing/2014/main" id="{50742C25-2274-9C29-A926-48EF6ED6702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100" y="1452563"/>
            <a:ext cx="4914900" cy="4656137"/>
          </a:xfrm>
        </p:spPr>
      </p:pic>
      <p:pic>
        <p:nvPicPr>
          <p:cNvPr id="4" name="Picture 3">
            <a:extLst>
              <a:ext uri="{FF2B5EF4-FFF2-40B4-BE49-F238E27FC236}">
                <a16:creationId xmlns:a16="http://schemas.microsoft.com/office/drawing/2014/main" id="{F0E386C5-71EF-A1F4-72D6-02447AF82766}"/>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38223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593A-0086-1628-CE54-1C4D31F9C1CD}"/>
              </a:ext>
            </a:extLst>
          </p:cNvPr>
          <p:cNvSpPr>
            <a:spLocks noGrp="1"/>
          </p:cNvSpPr>
          <p:nvPr>
            <p:ph type="body" sz="quarter" idx="18"/>
          </p:nvPr>
        </p:nvSpPr>
        <p:spPr>
          <a:xfrm>
            <a:off x="987552" y="1247613"/>
            <a:ext cx="6191014" cy="3483006"/>
          </a:xfrm>
        </p:spPr>
        <p:txBody>
          <a:bodyPr/>
          <a:lstStyle/>
          <a:p>
            <a:pPr algn="just" rtl="0"/>
            <a:r>
              <a:rPr lang="en-US" sz="2300" dirty="0"/>
              <a:t>A </a:t>
            </a:r>
            <a:r>
              <a:rPr lang="en-US" sz="2300" dirty="0" err="1"/>
              <a:t>compra</a:t>
            </a:r>
            <a:r>
              <a:rPr lang="en-US" sz="2300" dirty="0"/>
              <a:t> </a:t>
            </a:r>
            <a:r>
              <a:rPr lang="en-US" sz="2300" dirty="0" err="1"/>
              <a:t>direta</a:t>
            </a:r>
            <a:r>
              <a:rPr lang="en-US" sz="2300" dirty="0"/>
              <a:t> é a forma </a:t>
            </a:r>
            <a:r>
              <a:rPr lang="en-US" sz="2300" dirty="0" err="1"/>
              <a:t>mais</a:t>
            </a:r>
            <a:r>
              <a:rPr lang="en-US" sz="2300" dirty="0"/>
              <a:t> simples de </a:t>
            </a:r>
            <a:r>
              <a:rPr lang="en-US" sz="2300" dirty="0" err="1"/>
              <a:t>uma</a:t>
            </a:r>
            <a:r>
              <a:rPr lang="en-US" sz="2300" dirty="0"/>
              <a:t> </a:t>
            </a:r>
            <a:r>
              <a:rPr lang="en-US" sz="2300" dirty="0" err="1"/>
              <a:t>cadeia</a:t>
            </a:r>
            <a:r>
              <a:rPr lang="en-US" sz="2300" dirty="0"/>
              <a:t> de </a:t>
            </a:r>
            <a:r>
              <a:rPr lang="en-US" sz="2300" dirty="0" err="1"/>
              <a:t>abastecimento</a:t>
            </a:r>
            <a:r>
              <a:rPr lang="en-US" sz="2300" dirty="0"/>
              <a:t> </a:t>
            </a:r>
            <a:r>
              <a:rPr lang="en-US" sz="2300" dirty="0" err="1"/>
              <a:t>curta</a:t>
            </a:r>
            <a:r>
              <a:rPr lang="en-US" sz="2300" dirty="0"/>
              <a:t> e </a:t>
            </a:r>
            <a:r>
              <a:rPr lang="en-US" sz="2300" dirty="0" err="1"/>
              <a:t>envolve</a:t>
            </a:r>
            <a:r>
              <a:rPr lang="en-US" sz="2300" dirty="0"/>
              <a:t> </a:t>
            </a:r>
            <a:r>
              <a:rPr lang="en-US" sz="2300" dirty="0" err="1"/>
              <a:t>uma</a:t>
            </a:r>
            <a:r>
              <a:rPr lang="en-US" sz="2300" dirty="0"/>
              <a:t> </a:t>
            </a:r>
            <a:r>
              <a:rPr lang="en-US" sz="2300" dirty="0" err="1"/>
              <a:t>transação</a:t>
            </a:r>
            <a:r>
              <a:rPr lang="en-US" sz="2300" dirty="0"/>
              <a:t> </a:t>
            </a:r>
            <a:r>
              <a:rPr lang="en-US" sz="2300" dirty="0" err="1"/>
              <a:t>direta</a:t>
            </a:r>
            <a:r>
              <a:rPr lang="en-US" sz="2300" dirty="0"/>
              <a:t> entre </a:t>
            </a:r>
            <a:r>
              <a:rPr lang="en-US" sz="2300" dirty="0" err="1"/>
              <a:t>os</a:t>
            </a:r>
            <a:r>
              <a:rPr lang="en-US" sz="2300" dirty="0"/>
              <a:t> </a:t>
            </a:r>
            <a:r>
              <a:rPr lang="en-US" sz="2300" dirty="0" err="1"/>
              <a:t>agricultores</a:t>
            </a:r>
            <a:r>
              <a:rPr lang="en-US" sz="2300" dirty="0"/>
              <a:t> e a </a:t>
            </a:r>
            <a:r>
              <a:rPr lang="en-US" sz="2300" dirty="0" err="1"/>
              <a:t>empresa</a:t>
            </a:r>
            <a:r>
              <a:rPr lang="en-US" sz="2300" dirty="0"/>
              <a:t> </a:t>
            </a:r>
            <a:r>
              <a:rPr lang="en-US" sz="2300" dirty="0" err="1"/>
              <a:t>alimentar</a:t>
            </a:r>
            <a:r>
              <a:rPr lang="en-US" sz="2300" dirty="0"/>
              <a:t>.</a:t>
            </a:r>
          </a:p>
          <a:p>
            <a:pPr algn="just" rtl="0"/>
            <a:r>
              <a:rPr lang="en-US" sz="2300" dirty="0" err="1"/>
              <a:t>Podem</a:t>
            </a:r>
            <a:r>
              <a:rPr lang="en-US" sz="2300" dirty="0"/>
              <a:t> </a:t>
            </a:r>
            <a:r>
              <a:rPr lang="en-US" sz="2300" dirty="0" err="1"/>
              <a:t>ter</a:t>
            </a:r>
            <a:r>
              <a:rPr lang="en-US" sz="2300" dirty="0"/>
              <a:t> </a:t>
            </a:r>
            <a:r>
              <a:rPr lang="en-US" sz="2300" dirty="0" err="1"/>
              <a:t>lugar</a:t>
            </a:r>
            <a:r>
              <a:rPr lang="en-US" sz="2300" dirty="0"/>
              <a:t> </a:t>
            </a:r>
            <a:r>
              <a:rPr lang="en-US" sz="2300" dirty="0" err="1"/>
              <a:t>na</a:t>
            </a:r>
            <a:r>
              <a:rPr lang="en-US" sz="2300" dirty="0"/>
              <a:t> </a:t>
            </a:r>
            <a:r>
              <a:rPr lang="en-US" sz="2300" dirty="0" err="1"/>
              <a:t>exploração</a:t>
            </a:r>
            <a:r>
              <a:rPr lang="en-US" sz="2300" dirty="0"/>
              <a:t> </a:t>
            </a:r>
            <a:r>
              <a:rPr lang="en-US" sz="2300" dirty="0" err="1"/>
              <a:t>agrícola</a:t>
            </a:r>
            <a:r>
              <a:rPr lang="en-US" sz="2300" dirty="0"/>
              <a:t>, </a:t>
            </a:r>
            <a:r>
              <a:rPr lang="en-US" sz="2300" dirty="0" err="1"/>
              <a:t>através</a:t>
            </a:r>
            <a:r>
              <a:rPr lang="en-US" sz="2300" dirty="0"/>
              <a:t> de </a:t>
            </a:r>
            <a:r>
              <a:rPr lang="en-US" sz="2300" dirty="0" err="1"/>
              <a:t>encomendas</a:t>
            </a:r>
            <a:r>
              <a:rPr lang="en-US" sz="2300" dirty="0"/>
              <a:t> online </a:t>
            </a:r>
            <a:r>
              <a:rPr lang="en-US" sz="2300" dirty="0" err="1"/>
              <a:t>ou</a:t>
            </a:r>
            <a:r>
              <a:rPr lang="en-US" sz="2300" dirty="0"/>
              <a:t> </a:t>
            </a:r>
            <a:r>
              <a:rPr lang="en-US" sz="2300" dirty="0" err="1"/>
              <a:t>mesmo</a:t>
            </a:r>
            <a:r>
              <a:rPr lang="en-US" sz="2300" dirty="0"/>
              <a:t> num mercado de </a:t>
            </a:r>
            <a:r>
              <a:rPr lang="en-US" sz="2300" dirty="0" err="1"/>
              <a:t>agricultores</a:t>
            </a:r>
            <a:r>
              <a:rPr lang="en-US" sz="2300" dirty="0"/>
              <a:t>.</a:t>
            </a:r>
          </a:p>
          <a:p>
            <a:pPr rtl="0"/>
            <a:r>
              <a:rPr lang="en-US" sz="2300" dirty="0" err="1"/>
              <a:t>Os</a:t>
            </a:r>
            <a:r>
              <a:rPr lang="en-US" sz="2300" dirty="0"/>
              <a:t> </a:t>
            </a:r>
            <a:r>
              <a:rPr lang="en-US" sz="2300" dirty="0" err="1"/>
              <a:t>produtos</a:t>
            </a:r>
            <a:r>
              <a:rPr lang="en-US" sz="2300" dirty="0"/>
              <a:t> </a:t>
            </a:r>
            <a:r>
              <a:rPr lang="en-US" sz="2300" dirty="0" err="1"/>
              <a:t>alimentares</a:t>
            </a:r>
            <a:r>
              <a:rPr lang="en-US" sz="2300" dirty="0"/>
              <a:t> </a:t>
            </a:r>
            <a:r>
              <a:rPr lang="en-US" sz="2300" dirty="0" err="1"/>
              <a:t>também</a:t>
            </a:r>
            <a:r>
              <a:rPr lang="en-US" sz="2300" dirty="0"/>
              <a:t> </a:t>
            </a:r>
            <a:r>
              <a:rPr lang="en-US" sz="2300" dirty="0" err="1"/>
              <a:t>podem</a:t>
            </a:r>
            <a:r>
              <a:rPr lang="en-US" sz="2300" dirty="0"/>
              <a:t> ser </a:t>
            </a:r>
            <a:r>
              <a:rPr lang="en-US" sz="2300" dirty="0" err="1"/>
              <a:t>entregues</a:t>
            </a:r>
            <a:r>
              <a:rPr lang="en-US" sz="2300" dirty="0"/>
              <a:t> </a:t>
            </a:r>
            <a:r>
              <a:rPr lang="en-US" sz="2300" dirty="0" err="1"/>
              <a:t>às</a:t>
            </a:r>
            <a:r>
              <a:rPr lang="en-US" sz="2300" dirty="0"/>
              <a:t> </a:t>
            </a:r>
            <a:r>
              <a:rPr lang="en-US" sz="2300" dirty="0" err="1"/>
              <a:t>empresas</a:t>
            </a:r>
            <a:r>
              <a:rPr lang="en-US" sz="2300" dirty="0"/>
              <a:t> </a:t>
            </a:r>
            <a:r>
              <a:rPr lang="en-US" sz="2300" dirty="0" err="1"/>
              <a:t>alimentares</a:t>
            </a:r>
            <a:r>
              <a:rPr lang="en-US" sz="2300" dirty="0"/>
              <a:t> </a:t>
            </a:r>
            <a:r>
              <a:rPr lang="en-US" sz="2300" dirty="0" err="1"/>
              <a:t>através</a:t>
            </a:r>
            <a:r>
              <a:rPr lang="en-US" sz="2300" dirty="0"/>
              <a:t> de um </a:t>
            </a:r>
            <a:r>
              <a:rPr lang="en-US" sz="2300" dirty="0" err="1"/>
              <a:t>esquema</a:t>
            </a:r>
            <a:r>
              <a:rPr lang="en-US" sz="2300" dirty="0"/>
              <a:t> de </a:t>
            </a:r>
            <a:r>
              <a:rPr lang="en-US" sz="2300" dirty="0" err="1"/>
              <a:t>cesto</a:t>
            </a:r>
            <a:r>
              <a:rPr lang="en-US" sz="2300" dirty="0"/>
              <a:t> </a:t>
            </a:r>
            <a:r>
              <a:rPr lang="en-US" sz="2300" dirty="0" err="1"/>
              <a:t>ou</a:t>
            </a:r>
            <a:r>
              <a:rPr lang="en-US" sz="2300" dirty="0"/>
              <a:t> </a:t>
            </a:r>
            <a:r>
              <a:rPr lang="en-US" sz="2300" dirty="0" err="1"/>
              <a:t>caixa</a:t>
            </a:r>
            <a:r>
              <a:rPr lang="en-US" sz="2300" dirty="0"/>
              <a:t>.</a:t>
            </a:r>
          </a:p>
          <a:p>
            <a:pPr algn="just" rtl="0"/>
            <a:r>
              <a:rPr lang="en-US" sz="2300" dirty="0" err="1"/>
              <a:t>Os</a:t>
            </a:r>
            <a:r>
              <a:rPr lang="en-US" sz="2300" dirty="0"/>
              <a:t> </a:t>
            </a:r>
            <a:r>
              <a:rPr lang="en-US" sz="2300" dirty="0" err="1"/>
              <a:t>benefícios</a:t>
            </a:r>
            <a:r>
              <a:rPr lang="en-US" sz="2300" dirty="0"/>
              <a:t> </a:t>
            </a:r>
            <a:r>
              <a:rPr lang="en-US" sz="2300" dirty="0" err="1"/>
              <a:t>são</a:t>
            </a:r>
            <a:r>
              <a:rPr lang="en-US" sz="2300" dirty="0"/>
              <a:t> </a:t>
            </a:r>
            <a:r>
              <a:rPr lang="en-US" sz="2300" dirty="0" err="1"/>
              <a:t>múltiplos</a:t>
            </a:r>
            <a:r>
              <a:rPr lang="en-US" sz="2300" dirty="0"/>
              <a:t> - </a:t>
            </a:r>
            <a:r>
              <a:rPr lang="en-US" sz="2300" dirty="0" err="1"/>
              <a:t>os</a:t>
            </a:r>
            <a:r>
              <a:rPr lang="en-US" sz="2300" dirty="0"/>
              <a:t> </a:t>
            </a:r>
            <a:r>
              <a:rPr lang="en-US" sz="2300" dirty="0" err="1"/>
              <a:t>produtos</a:t>
            </a:r>
            <a:r>
              <a:rPr lang="en-US" sz="2300" dirty="0"/>
              <a:t> </a:t>
            </a:r>
            <a:r>
              <a:rPr lang="en-US" sz="2300" dirty="0" err="1"/>
              <a:t>são</a:t>
            </a:r>
            <a:r>
              <a:rPr lang="en-US" sz="2300" dirty="0"/>
              <a:t> </a:t>
            </a:r>
            <a:r>
              <a:rPr lang="en-US" sz="2300" dirty="0" err="1"/>
              <a:t>cultivados</a:t>
            </a:r>
            <a:r>
              <a:rPr lang="en-US" sz="2300" dirty="0"/>
              <a:t> </a:t>
            </a:r>
            <a:r>
              <a:rPr lang="en-US" sz="2300" dirty="0" err="1"/>
              <a:t>localmente</a:t>
            </a:r>
            <a:r>
              <a:rPr lang="en-US" sz="2300" dirty="0"/>
              <a:t>, </a:t>
            </a:r>
            <a:r>
              <a:rPr lang="en-US" sz="2300" dirty="0" err="1"/>
              <a:t>muito</a:t>
            </a:r>
            <a:r>
              <a:rPr lang="en-US" sz="2300" dirty="0"/>
              <a:t> frescos, </a:t>
            </a:r>
            <a:r>
              <a:rPr lang="en-US" sz="2300" dirty="0" err="1"/>
              <a:t>sem</a:t>
            </a:r>
            <a:r>
              <a:rPr lang="en-US" sz="2300" dirty="0"/>
              <a:t> </a:t>
            </a:r>
            <a:r>
              <a:rPr lang="en-US" sz="2300" dirty="0" err="1"/>
              <a:t>embalagem</a:t>
            </a:r>
            <a:r>
              <a:rPr lang="en-US" sz="2300" dirty="0"/>
              <a:t> e </a:t>
            </a:r>
            <a:r>
              <a:rPr lang="en-US" sz="2300" dirty="0" err="1"/>
              <a:t>vendidos</a:t>
            </a:r>
            <a:r>
              <a:rPr lang="en-US" sz="2300" dirty="0"/>
              <a:t> </a:t>
            </a:r>
            <a:r>
              <a:rPr lang="en-US" sz="2300" dirty="0" err="1"/>
              <a:t>diretamente</a:t>
            </a:r>
            <a:r>
              <a:rPr lang="en-US" sz="2300" dirty="0"/>
              <a:t> </a:t>
            </a:r>
            <a:r>
              <a:rPr lang="en-US" sz="2300" dirty="0" err="1"/>
              <a:t>pelo</a:t>
            </a:r>
            <a:r>
              <a:rPr lang="en-US" sz="2300" dirty="0"/>
              <a:t> </a:t>
            </a:r>
            <a:r>
              <a:rPr lang="en-US" sz="2300" dirty="0" err="1"/>
              <a:t>próprio</a:t>
            </a:r>
            <a:r>
              <a:rPr lang="en-US" sz="2300" dirty="0"/>
              <a:t> 	</a:t>
            </a:r>
            <a:r>
              <a:rPr lang="en-US" sz="2300" dirty="0" err="1"/>
              <a:t>produtor</a:t>
            </a:r>
            <a:r>
              <a:rPr lang="en-US" sz="2300" dirty="0"/>
              <a:t>.</a:t>
            </a:r>
          </a:p>
          <a:p>
            <a:pPr algn="just" rtl="0"/>
            <a:endParaRPr lang="en-IE" dirty="0"/>
          </a:p>
        </p:txBody>
      </p:sp>
      <p:sp>
        <p:nvSpPr>
          <p:cNvPr id="3" name="Text Placeholder 2">
            <a:extLst>
              <a:ext uri="{FF2B5EF4-FFF2-40B4-BE49-F238E27FC236}">
                <a16:creationId xmlns:a16="http://schemas.microsoft.com/office/drawing/2014/main" id="{A7D1531D-8A75-F91A-69B4-23117F61C424}"/>
              </a:ext>
            </a:extLst>
          </p:cNvPr>
          <p:cNvSpPr>
            <a:spLocks noGrp="1"/>
          </p:cNvSpPr>
          <p:nvPr>
            <p:ph type="body" sz="quarter" idx="16"/>
          </p:nvPr>
        </p:nvSpPr>
        <p:spPr>
          <a:xfrm>
            <a:off x="565345" y="583352"/>
            <a:ext cx="4990998" cy="992652"/>
          </a:xfrm>
        </p:spPr>
        <p:txBody>
          <a:bodyPr/>
          <a:lstStyle/>
          <a:p>
            <a:pPr algn="l" rtl="0"/>
            <a:r>
              <a:rPr lang="en-IE" b="1" dirty="0" err="1"/>
              <a:t>Compra</a:t>
            </a:r>
            <a:r>
              <a:rPr lang="en-IE" b="1" dirty="0"/>
              <a:t> </a:t>
            </a:r>
            <a:r>
              <a:rPr lang="en-IE" b="1" dirty="0" err="1"/>
              <a:t>Direta</a:t>
            </a:r>
            <a:endParaRPr lang="en-IE" b="1" dirty="0"/>
          </a:p>
        </p:txBody>
      </p:sp>
      <p:pic>
        <p:nvPicPr>
          <p:cNvPr id="5" name="Picture Placeholder 7" descr="Row and stack of eggs on a tray">
            <a:extLst>
              <a:ext uri="{FF2B5EF4-FFF2-40B4-BE49-F238E27FC236}">
                <a16:creationId xmlns:a16="http://schemas.microsoft.com/office/drawing/2014/main" id="{6C5807D7-CA4E-F7E0-3967-224226FDCB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flipH="1">
            <a:off x="7277100" y="1452563"/>
            <a:ext cx="4914900" cy="4656137"/>
          </a:xfrm>
        </p:spPr>
      </p:pic>
      <p:pic>
        <p:nvPicPr>
          <p:cNvPr id="4" name="Picture 3">
            <a:extLst>
              <a:ext uri="{FF2B5EF4-FFF2-40B4-BE49-F238E27FC236}">
                <a16:creationId xmlns:a16="http://schemas.microsoft.com/office/drawing/2014/main" id="{A55AF102-B9EC-06B3-77D5-52477CFBC0C4}"/>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182812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A7F6-E9A1-86B8-BBD3-065B9F3CAB17}"/>
              </a:ext>
            </a:extLst>
          </p:cNvPr>
          <p:cNvSpPr txBox="1"/>
          <p:nvPr/>
        </p:nvSpPr>
        <p:spPr>
          <a:xfrm>
            <a:off x="8911890" y="1232452"/>
            <a:ext cx="2444439" cy="4393096"/>
          </a:xfrm>
          <a:prstGeom prst="rect">
            <a:avLst/>
          </a:prstGeom>
          <a:solidFill>
            <a:srgbClr val="F9B100"/>
          </a:solidFill>
        </p:spPr>
        <p:txBody>
          <a:bodyPr wrap="square" rtlCol="0">
            <a:spAutoFit/>
          </a:bodyPr>
          <a:lstStyle/>
          <a:p>
            <a:pPr algn="l" rtl="0"/>
            <a:endParaRPr lang="en-IE" dirty="0"/>
          </a:p>
        </p:txBody>
      </p:sp>
      <p:sp>
        <p:nvSpPr>
          <p:cNvPr id="3" name="Text Placeholder 2">
            <a:extLst>
              <a:ext uri="{FF2B5EF4-FFF2-40B4-BE49-F238E27FC236}">
                <a16:creationId xmlns:a16="http://schemas.microsoft.com/office/drawing/2014/main" id="{3A10FB8B-CDDE-B3AB-C711-88F22A2FABF8}"/>
              </a:ext>
            </a:extLst>
          </p:cNvPr>
          <p:cNvSpPr>
            <a:spLocks noGrp="1"/>
          </p:cNvSpPr>
          <p:nvPr>
            <p:ph type="body" sz="quarter" idx="18"/>
          </p:nvPr>
        </p:nvSpPr>
        <p:spPr>
          <a:xfrm>
            <a:off x="835670" y="1632799"/>
            <a:ext cx="7898427" cy="3781587"/>
          </a:xfrm>
        </p:spPr>
        <p:txBody>
          <a:bodyPr/>
          <a:lstStyle/>
          <a:p>
            <a:pPr algn="just" rtl="0"/>
            <a:r>
              <a:rPr lang="en-GB" sz="2300" dirty="0"/>
              <a:t>Uma </a:t>
            </a:r>
            <a:r>
              <a:rPr lang="en-GB" sz="2300" dirty="0" err="1"/>
              <a:t>quinta</a:t>
            </a:r>
            <a:r>
              <a:rPr lang="en-GB" sz="2300" dirty="0"/>
              <a:t> </a:t>
            </a:r>
            <a:r>
              <a:rPr lang="en-GB" sz="2300" dirty="0" err="1"/>
              <a:t>urbana</a:t>
            </a:r>
            <a:r>
              <a:rPr lang="en-GB" sz="2300" dirty="0"/>
              <a:t>, Mad Yolk Farm, é um novo projeto em Galway com uma missão com dois objetivos simples:</a:t>
            </a:r>
          </a:p>
          <a:p>
            <a:pPr algn="just" rtl="0">
              <a:spcBef>
                <a:spcPts val="600"/>
              </a:spcBef>
            </a:pPr>
            <a:r>
              <a:rPr lang="en-GB" sz="2300" b="1" dirty="0"/>
              <a:t>1. Cultivar e </a:t>
            </a:r>
            <a:r>
              <a:rPr lang="en-GB" sz="2300" b="1" dirty="0" err="1"/>
              <a:t>apresentar</a:t>
            </a:r>
            <a:r>
              <a:rPr lang="en-GB" sz="2300" b="1" dirty="0"/>
              <a:t> os melhores </a:t>
            </a:r>
            <a:r>
              <a:rPr lang="en-GB" sz="2300" b="1" dirty="0" err="1"/>
              <a:t>produtos</a:t>
            </a:r>
            <a:r>
              <a:rPr lang="en-GB" sz="2300" b="1" dirty="0"/>
              <a:t> </a:t>
            </a:r>
            <a:r>
              <a:rPr lang="en-GB" sz="2300" b="1" dirty="0" err="1"/>
              <a:t>locais</a:t>
            </a:r>
            <a:r>
              <a:rPr lang="en-GB" sz="2300" b="1" dirty="0"/>
              <a:t> e </a:t>
            </a:r>
            <a:r>
              <a:rPr lang="en-GB" sz="2300" b="1" dirty="0" err="1"/>
              <a:t>sazonais</a:t>
            </a:r>
            <a:r>
              <a:rPr lang="en-GB" sz="2300" b="1" dirty="0"/>
              <a:t>.</a:t>
            </a:r>
          </a:p>
          <a:p>
            <a:pPr algn="just" rtl="0">
              <a:spcBef>
                <a:spcPts val="600"/>
              </a:spcBef>
            </a:pPr>
            <a:r>
              <a:rPr lang="en-GB" sz="2300" b="1" dirty="0"/>
              <a:t>2. </a:t>
            </a:r>
            <a:r>
              <a:rPr lang="en-GB" sz="2300" b="1" dirty="0" err="1"/>
              <a:t>Divertir</a:t>
            </a:r>
            <a:r>
              <a:rPr lang="en-GB" sz="2300" b="1" dirty="0"/>
              <a:t>-se </a:t>
            </a:r>
            <a:r>
              <a:rPr lang="en-GB" sz="2300" b="1" dirty="0" err="1"/>
              <a:t>ao</a:t>
            </a:r>
            <a:r>
              <a:rPr lang="en-GB" sz="2300" b="1" dirty="0"/>
              <a:t> </a:t>
            </a:r>
            <a:r>
              <a:rPr lang="en-GB" sz="2300" b="1" dirty="0" err="1"/>
              <a:t>fazê</a:t>
            </a:r>
            <a:r>
              <a:rPr lang="en-GB" sz="2300" b="1" dirty="0"/>
              <a:t>-lo.</a:t>
            </a:r>
          </a:p>
          <a:p>
            <a:pPr algn="just" rtl="0"/>
            <a:r>
              <a:rPr lang="en-GB" sz="2300" dirty="0"/>
              <a:t>Brian conheceu Joe </a:t>
            </a:r>
            <a:r>
              <a:rPr lang="en-GB" sz="2300" dirty="0" err="1"/>
              <a:t>numa</a:t>
            </a:r>
            <a:r>
              <a:rPr lang="en-GB" sz="2300" dirty="0"/>
              <a:t> </a:t>
            </a:r>
            <a:r>
              <a:rPr lang="en-GB" sz="2300" dirty="0" err="1"/>
              <a:t>quinta</a:t>
            </a:r>
            <a:r>
              <a:rPr lang="en-GB" sz="2300" dirty="0"/>
              <a:t> </a:t>
            </a:r>
            <a:r>
              <a:rPr lang="en-GB" sz="2300" dirty="0" err="1"/>
              <a:t>sueca</a:t>
            </a:r>
            <a:r>
              <a:rPr lang="en-GB" sz="2300" dirty="0"/>
              <a:t> </a:t>
            </a:r>
            <a:r>
              <a:rPr lang="en-GB" sz="2300" dirty="0" err="1"/>
              <a:t>remota</a:t>
            </a:r>
            <a:r>
              <a:rPr lang="en-GB" sz="2300" dirty="0"/>
              <a:t> </a:t>
            </a:r>
            <a:r>
              <a:rPr lang="en-GB" sz="2300" dirty="0" err="1"/>
              <a:t>enquanto</a:t>
            </a:r>
            <a:r>
              <a:rPr lang="en-GB" sz="2300" dirty="0"/>
              <a:t> estudava Agricultura Regenerativa no verão de 2019. Brian tinha </a:t>
            </a:r>
            <a:r>
              <a:rPr lang="en-GB" sz="2300" dirty="0" err="1"/>
              <a:t>uma</a:t>
            </a:r>
            <a:r>
              <a:rPr lang="en-GB" sz="2300" dirty="0"/>
              <a:t> </a:t>
            </a:r>
            <a:r>
              <a:rPr lang="en-GB" sz="2300" dirty="0" err="1"/>
              <a:t>quinta</a:t>
            </a:r>
            <a:r>
              <a:rPr lang="en-GB" sz="2300" dirty="0"/>
              <a:t> na Irlanda e </a:t>
            </a:r>
            <a:r>
              <a:rPr lang="en-GB" sz="2300" dirty="0" err="1"/>
              <a:t>estava</a:t>
            </a:r>
            <a:r>
              <a:rPr lang="en-GB" sz="2300" dirty="0"/>
              <a:t> à </a:t>
            </a:r>
            <a:r>
              <a:rPr lang="en-GB" sz="2300" dirty="0" err="1"/>
              <a:t>procura</a:t>
            </a:r>
            <a:r>
              <a:rPr lang="en-GB" sz="2300" dirty="0"/>
              <a:t> de um novo começo. Joe </a:t>
            </a:r>
            <a:r>
              <a:rPr lang="en-GB" sz="2300" dirty="0" err="1"/>
              <a:t>tinha</a:t>
            </a:r>
            <a:r>
              <a:rPr lang="en-GB" sz="2300" dirty="0"/>
              <a:t> </a:t>
            </a:r>
            <a:r>
              <a:rPr lang="en-GB" sz="2300" dirty="0" err="1"/>
              <a:t>jeito</a:t>
            </a:r>
            <a:r>
              <a:rPr lang="en-GB" sz="2300" dirty="0"/>
              <a:t> com a </a:t>
            </a:r>
            <a:r>
              <a:rPr lang="en-GB" sz="2300" dirty="0" err="1"/>
              <a:t>enxada</a:t>
            </a:r>
            <a:r>
              <a:rPr lang="en-GB" sz="2300" dirty="0"/>
              <a:t>. </a:t>
            </a:r>
            <a:r>
              <a:rPr lang="en-GB" sz="2300" dirty="0" err="1"/>
              <a:t>Numa</a:t>
            </a:r>
            <a:r>
              <a:rPr lang="en-GB" sz="2300" dirty="0"/>
              <a:t> </a:t>
            </a:r>
            <a:r>
              <a:rPr lang="en-GB" sz="2300" i="1" dirty="0"/>
              <a:t>yurt</a:t>
            </a:r>
            <a:r>
              <a:rPr lang="en-GB" sz="2300" dirty="0"/>
              <a:t> na Suécia, eles 'traçaram' o </a:t>
            </a:r>
            <a:r>
              <a:rPr lang="en-GB" sz="2300" dirty="0" err="1"/>
              <a:t>plano</a:t>
            </a:r>
            <a:r>
              <a:rPr lang="en-GB" sz="2300" dirty="0"/>
              <a:t> da Mad Yolk Farm.</a:t>
            </a:r>
          </a:p>
          <a:p>
            <a:pPr algn="just" rtl="0"/>
            <a:r>
              <a:rPr lang="en-GB" sz="2300" dirty="0"/>
              <a:t>Agora Mad Yolk Farm </a:t>
            </a:r>
            <a:r>
              <a:rPr lang="en-GB" sz="2300" dirty="0" err="1"/>
              <a:t>oferece</a:t>
            </a:r>
            <a:r>
              <a:rPr lang="en-GB" sz="2300" dirty="0"/>
              <a:t> um </a:t>
            </a:r>
            <a:r>
              <a:rPr lang="en-GB" sz="2300" dirty="0" err="1"/>
              <a:t>serviço</a:t>
            </a:r>
            <a:r>
              <a:rPr lang="en-GB" sz="2300" dirty="0"/>
              <a:t> </a:t>
            </a:r>
            <a:r>
              <a:rPr lang="en-GB" sz="2300" dirty="0" err="1"/>
              <a:t>semanal</a:t>
            </a:r>
            <a:r>
              <a:rPr lang="en-GB" sz="2300" dirty="0"/>
              <a:t> de “</a:t>
            </a:r>
            <a:r>
              <a:rPr lang="en-GB" sz="2300" i="1" dirty="0"/>
              <a:t>Clique e </a:t>
            </a:r>
            <a:r>
              <a:rPr lang="en-GB" sz="2300" i="1" dirty="0" err="1"/>
              <a:t>Recolha</a:t>
            </a:r>
            <a:r>
              <a:rPr lang="en-GB" sz="2300" i="1" dirty="0"/>
              <a:t>” </a:t>
            </a:r>
            <a:r>
              <a:rPr lang="en-GB" sz="2300" dirty="0" err="1"/>
              <a:t>na</a:t>
            </a:r>
            <a:r>
              <a:rPr lang="en-GB" sz="2300" dirty="0"/>
              <a:t> </a:t>
            </a:r>
            <a:r>
              <a:rPr lang="en-GB" sz="2300" dirty="0" err="1"/>
              <a:t>sua</a:t>
            </a:r>
            <a:r>
              <a:rPr lang="en-GB" sz="2300" dirty="0"/>
              <a:t> </a:t>
            </a:r>
            <a:r>
              <a:rPr lang="en-GB" sz="2300" dirty="0" err="1"/>
              <a:t>pequena</a:t>
            </a:r>
            <a:r>
              <a:rPr lang="en-GB" sz="2300" dirty="0"/>
              <a:t> </a:t>
            </a:r>
            <a:r>
              <a:rPr lang="en-GB" sz="2300" dirty="0" err="1"/>
              <a:t>quinta</a:t>
            </a:r>
            <a:r>
              <a:rPr lang="en-GB" sz="2300" dirty="0"/>
              <a:t> local e </a:t>
            </a:r>
            <a:r>
              <a:rPr lang="en-GB" sz="2300" dirty="0" err="1"/>
              <a:t>nos</a:t>
            </a:r>
            <a:r>
              <a:rPr lang="en-GB" sz="2300" dirty="0"/>
              <a:t> mercados </a:t>
            </a:r>
            <a:r>
              <a:rPr lang="en-GB" sz="2300" dirty="0" err="1"/>
              <a:t>locais</a:t>
            </a:r>
            <a:r>
              <a:rPr lang="en-GB" sz="2300" dirty="0"/>
              <a:t>.</a:t>
            </a:r>
            <a:endParaRPr lang="en-IE" sz="2300" dirty="0"/>
          </a:p>
        </p:txBody>
      </p:sp>
      <p:sp>
        <p:nvSpPr>
          <p:cNvPr id="4" name="Text Placeholder 3">
            <a:extLst>
              <a:ext uri="{FF2B5EF4-FFF2-40B4-BE49-F238E27FC236}">
                <a16:creationId xmlns:a16="http://schemas.microsoft.com/office/drawing/2014/main" id="{A9004089-BC33-322D-0B48-7857780DA135}"/>
              </a:ext>
            </a:extLst>
          </p:cNvPr>
          <p:cNvSpPr>
            <a:spLocks noGrp="1"/>
          </p:cNvSpPr>
          <p:nvPr>
            <p:ph type="body" sz="quarter" idx="16"/>
          </p:nvPr>
        </p:nvSpPr>
        <p:spPr>
          <a:xfrm>
            <a:off x="835670" y="513419"/>
            <a:ext cx="6579737" cy="992652"/>
          </a:xfrm>
        </p:spPr>
        <p:txBody>
          <a:bodyPr/>
          <a:lstStyle/>
          <a:p>
            <a:pPr>
              <a:spcBef>
                <a:spcPts val="600"/>
              </a:spcBef>
            </a:pPr>
            <a:r>
              <a:rPr lang="en-IE" b="1" dirty="0">
                <a:highlight>
                  <a:srgbClr val="F79037"/>
                </a:highlight>
              </a:rPr>
              <a:t>Inspire-se – </a:t>
            </a:r>
            <a:r>
              <a:rPr lang="en-IE" b="1" dirty="0"/>
              <a:t>Um </a:t>
            </a:r>
            <a:r>
              <a:rPr lang="en-IE" b="1" dirty="0" err="1"/>
              <a:t>estudo</a:t>
            </a:r>
            <a:r>
              <a:rPr lang="en-IE" b="1" dirty="0"/>
              <a:t> de </a:t>
            </a:r>
            <a:r>
              <a:rPr lang="en-IE" b="1" dirty="0" err="1"/>
              <a:t>caso</a:t>
            </a:r>
            <a:endParaRPr lang="en-IE" b="1" dirty="0"/>
          </a:p>
          <a:p>
            <a:pPr algn="l" rtl="0">
              <a:spcBef>
                <a:spcPts val="600"/>
              </a:spcBef>
            </a:pPr>
            <a:r>
              <a:rPr lang="en-IE" b="1" dirty="0">
                <a:hlinkClick r:id="rId2">
                  <a:extLst>
                    <a:ext uri="{A12FA001-AC4F-418D-AE19-62706E023703}">
                      <ahyp:hlinkClr xmlns:ahyp="http://schemas.microsoft.com/office/drawing/2018/hyperlinkcolor" val="tx"/>
                    </a:ext>
                  </a:extLst>
                </a:hlinkClick>
              </a:rPr>
              <a:t>Mad Yolk Farm, </a:t>
            </a:r>
            <a:r>
              <a:rPr lang="en-IE" b="1" dirty="0" err="1">
                <a:hlinkClick r:id="rId2">
                  <a:extLst>
                    <a:ext uri="{A12FA001-AC4F-418D-AE19-62706E023703}">
                      <ahyp:hlinkClr xmlns:ahyp="http://schemas.microsoft.com/office/drawing/2018/hyperlinkcolor" val="tx"/>
                    </a:ext>
                  </a:extLst>
                </a:hlinkClick>
              </a:rPr>
              <a:t>Irlanda</a:t>
            </a:r>
            <a:endParaRPr lang="en-IE" b="1" dirty="0"/>
          </a:p>
        </p:txBody>
      </p:sp>
      <p:pic>
        <p:nvPicPr>
          <p:cNvPr id="7" name="Picture 2">
            <a:hlinkClick r:id="rId2"/>
            <a:extLst>
              <a:ext uri="{FF2B5EF4-FFF2-40B4-BE49-F238E27FC236}">
                <a16:creationId xmlns:a16="http://schemas.microsoft.com/office/drawing/2014/main" id="{7D60CDA8-6D27-E5E6-28F4-88330C61C3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11890" y="2063723"/>
            <a:ext cx="2444750" cy="26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4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81BE-1C62-3DF8-D8CF-9F2BB8F28DAA}"/>
              </a:ext>
            </a:extLst>
          </p:cNvPr>
          <p:cNvSpPr>
            <a:spLocks noGrp="1"/>
          </p:cNvSpPr>
          <p:nvPr>
            <p:ph type="body" sz="quarter" idx="18"/>
          </p:nvPr>
        </p:nvSpPr>
        <p:spPr>
          <a:xfrm>
            <a:off x="865632" y="1439635"/>
            <a:ext cx="5729622" cy="3501141"/>
          </a:xfrm>
        </p:spPr>
        <p:txBody>
          <a:bodyPr/>
          <a:lstStyle/>
          <a:p>
            <a:pPr algn="just" rtl="0">
              <a:spcBef>
                <a:spcPts val="600"/>
              </a:spcBef>
            </a:pPr>
            <a:r>
              <a:rPr lang="en-US" sz="2300" dirty="0"/>
              <a:t>Uma forma </a:t>
            </a:r>
            <a:r>
              <a:rPr lang="en-US" sz="2300" dirty="0" err="1"/>
              <a:t>eficiente</a:t>
            </a:r>
            <a:r>
              <a:rPr lang="en-US" sz="2300" dirty="0"/>
              <a:t> de </a:t>
            </a:r>
            <a:r>
              <a:rPr lang="en-US" sz="2300" dirty="0" err="1"/>
              <a:t>obter</a:t>
            </a:r>
            <a:r>
              <a:rPr lang="en-US" sz="2300" dirty="0"/>
              <a:t> </a:t>
            </a:r>
            <a:r>
              <a:rPr lang="en-US" sz="2300" dirty="0" err="1"/>
              <a:t>produtos</a:t>
            </a:r>
            <a:r>
              <a:rPr lang="en-US" sz="2300" dirty="0"/>
              <a:t> </a:t>
            </a:r>
            <a:r>
              <a:rPr lang="en-US" sz="2300" dirty="0" err="1"/>
              <a:t>pode</a:t>
            </a:r>
            <a:r>
              <a:rPr lang="en-US" sz="2300" dirty="0"/>
              <a:t> </a:t>
            </a:r>
            <a:r>
              <a:rPr lang="en-US" sz="2300" dirty="0" err="1"/>
              <a:t>ser</a:t>
            </a:r>
            <a:r>
              <a:rPr lang="en-US" sz="2300" dirty="0"/>
              <a:t> </a:t>
            </a:r>
            <a:r>
              <a:rPr lang="en-US" sz="2300" dirty="0" err="1"/>
              <a:t>quando</a:t>
            </a:r>
            <a:r>
              <a:rPr lang="en-US" sz="2300" dirty="0"/>
              <a:t> </a:t>
            </a:r>
            <a:r>
              <a:rPr lang="en-US" sz="2300" dirty="0" err="1"/>
              <a:t>os</a:t>
            </a:r>
            <a:r>
              <a:rPr lang="en-US" sz="2300" dirty="0"/>
              <a:t> </a:t>
            </a:r>
            <a:r>
              <a:rPr lang="en-US" sz="2300" dirty="0" err="1"/>
              <a:t>produtores</a:t>
            </a:r>
            <a:r>
              <a:rPr lang="en-US" sz="2300" dirty="0"/>
              <a:t> </a:t>
            </a:r>
            <a:r>
              <a:rPr lang="en-US" sz="2300" dirty="0" err="1"/>
              <a:t>cooperam</a:t>
            </a:r>
            <a:r>
              <a:rPr lang="en-US" sz="2300" dirty="0"/>
              <a:t> para vender </a:t>
            </a:r>
            <a:r>
              <a:rPr lang="en-US" sz="2300" dirty="0" err="1"/>
              <a:t>os</a:t>
            </a:r>
            <a:r>
              <a:rPr lang="en-US" sz="2300" dirty="0"/>
              <a:t> </a:t>
            </a:r>
            <a:r>
              <a:rPr lang="en-US" sz="2300" dirty="0" err="1"/>
              <a:t>seus</a:t>
            </a:r>
            <a:r>
              <a:rPr lang="en-US" sz="2300" dirty="0"/>
              <a:t> </a:t>
            </a:r>
            <a:r>
              <a:rPr lang="en-US" sz="2300" dirty="0" err="1"/>
              <a:t>produtos</a:t>
            </a:r>
            <a:r>
              <a:rPr lang="en-US" sz="2300" dirty="0"/>
              <a:t> </a:t>
            </a:r>
            <a:r>
              <a:rPr lang="en-US" sz="2300" b="1" dirty="0" err="1"/>
              <a:t>coletivamente</a:t>
            </a:r>
            <a:r>
              <a:rPr lang="en-US" sz="2300" dirty="0"/>
              <a:t>.</a:t>
            </a:r>
          </a:p>
          <a:p>
            <a:pPr algn="just" rtl="0">
              <a:spcBef>
                <a:spcPts val="600"/>
              </a:spcBef>
            </a:pPr>
            <a:r>
              <a:rPr lang="en-US" sz="2300" dirty="0"/>
              <a:t>As </a:t>
            </a:r>
            <a:r>
              <a:rPr lang="en-US" sz="2300" dirty="0" err="1"/>
              <a:t>vendas</a:t>
            </a:r>
            <a:r>
              <a:rPr lang="en-US" sz="2300" dirty="0"/>
              <a:t> </a:t>
            </a:r>
            <a:r>
              <a:rPr lang="en-US" sz="2300" dirty="0" err="1"/>
              <a:t>diretas</a:t>
            </a:r>
            <a:r>
              <a:rPr lang="en-US" sz="2300" dirty="0"/>
              <a:t> </a:t>
            </a:r>
            <a:r>
              <a:rPr lang="en-US" sz="2300" dirty="0" err="1"/>
              <a:t>por</a:t>
            </a:r>
            <a:r>
              <a:rPr lang="en-US" sz="2300" dirty="0"/>
              <a:t> </a:t>
            </a:r>
            <a:r>
              <a:rPr lang="en-US" sz="2300" dirty="0" err="1"/>
              <a:t>conta</a:t>
            </a:r>
            <a:r>
              <a:rPr lang="en-US" sz="2300" dirty="0"/>
              <a:t> </a:t>
            </a:r>
            <a:r>
              <a:rPr lang="en-US" sz="2300" dirty="0" err="1"/>
              <a:t>própria</a:t>
            </a:r>
            <a:r>
              <a:rPr lang="en-US" sz="2300" dirty="0"/>
              <a:t>, </a:t>
            </a:r>
            <a:r>
              <a:rPr lang="en-US" sz="2300" dirty="0" err="1"/>
              <a:t>como</a:t>
            </a:r>
            <a:r>
              <a:rPr lang="en-US" sz="2300" dirty="0"/>
              <a:t> </a:t>
            </a:r>
            <a:r>
              <a:rPr lang="en-US" sz="2300" dirty="0" err="1"/>
              <a:t>agricultor</a:t>
            </a:r>
            <a:r>
              <a:rPr lang="en-US" sz="2300" dirty="0"/>
              <a:t> </a:t>
            </a:r>
            <a:r>
              <a:rPr lang="en-US" sz="2300" dirty="0" err="1"/>
              <a:t>ou</a:t>
            </a:r>
            <a:r>
              <a:rPr lang="en-US" sz="2300" dirty="0"/>
              <a:t> </a:t>
            </a:r>
            <a:r>
              <a:rPr lang="en-US" sz="2300" dirty="0" err="1"/>
              <a:t>produtor</a:t>
            </a:r>
            <a:r>
              <a:rPr lang="en-US" sz="2300" dirty="0"/>
              <a:t>, </a:t>
            </a:r>
            <a:r>
              <a:rPr lang="en-US" sz="2300" dirty="0" err="1"/>
              <a:t>podem</a:t>
            </a:r>
            <a:r>
              <a:rPr lang="en-US" sz="2300" dirty="0"/>
              <a:t> </a:t>
            </a:r>
            <a:r>
              <a:rPr lang="en-US" sz="2300" dirty="0" err="1"/>
              <a:t>ser</a:t>
            </a:r>
            <a:r>
              <a:rPr lang="en-US" sz="2300" dirty="0"/>
              <a:t> </a:t>
            </a:r>
            <a:r>
              <a:rPr lang="en-US" sz="2300" dirty="0" err="1"/>
              <a:t>isoladas</a:t>
            </a:r>
            <a:r>
              <a:rPr lang="en-US" sz="2300" dirty="0"/>
              <a:t>, </a:t>
            </a:r>
            <a:r>
              <a:rPr lang="en-US" sz="2300" dirty="0" err="1"/>
              <a:t>lentas</a:t>
            </a:r>
            <a:r>
              <a:rPr lang="en-US" sz="2300" dirty="0"/>
              <a:t> e </a:t>
            </a:r>
            <a:r>
              <a:rPr lang="en-US" sz="2300" dirty="0" err="1"/>
              <a:t>difíceis</a:t>
            </a:r>
            <a:r>
              <a:rPr lang="en-US" sz="2300" dirty="0"/>
              <a:t>.</a:t>
            </a:r>
          </a:p>
          <a:p>
            <a:pPr algn="just" rtl="0">
              <a:spcBef>
                <a:spcPts val="600"/>
              </a:spcBef>
            </a:pPr>
            <a:r>
              <a:rPr lang="en-US" sz="2300" b="1" dirty="0" err="1"/>
              <a:t>Formar</a:t>
            </a:r>
            <a:r>
              <a:rPr lang="en-US" sz="2300" b="1" dirty="0"/>
              <a:t> </a:t>
            </a:r>
            <a:r>
              <a:rPr lang="en-US" sz="2300" b="1" dirty="0" err="1"/>
              <a:t>grupos</a:t>
            </a:r>
            <a:r>
              <a:rPr lang="en-US" sz="2300" b="1" dirty="0"/>
              <a:t>, redes </a:t>
            </a:r>
            <a:r>
              <a:rPr lang="en-US" sz="2300" b="1" dirty="0" err="1"/>
              <a:t>ou</a:t>
            </a:r>
            <a:r>
              <a:rPr lang="en-US" sz="2300" b="1" dirty="0"/>
              <a:t> </a:t>
            </a:r>
            <a:r>
              <a:rPr lang="en-US" sz="2300" b="1" dirty="0" err="1"/>
              <a:t>cooperativas</a:t>
            </a:r>
            <a:r>
              <a:rPr lang="en-US" sz="2300" b="1" dirty="0"/>
              <a:t> </a:t>
            </a:r>
            <a:r>
              <a:rPr lang="en-US" sz="2300" dirty="0" err="1"/>
              <a:t>permite</a:t>
            </a:r>
            <a:r>
              <a:rPr lang="en-US" sz="2300" dirty="0"/>
              <a:t> </a:t>
            </a:r>
            <a:r>
              <a:rPr lang="en-US" sz="2300" dirty="0" err="1"/>
              <a:t>aumentar</a:t>
            </a:r>
            <a:r>
              <a:rPr lang="en-US" sz="2300" dirty="0"/>
              <a:t> o </a:t>
            </a:r>
            <a:r>
              <a:rPr lang="en-US" sz="2300" dirty="0" err="1"/>
              <a:t>acesso</a:t>
            </a:r>
            <a:r>
              <a:rPr lang="en-US" sz="2300" dirty="0"/>
              <a:t> a </a:t>
            </a:r>
            <a:r>
              <a:rPr lang="en-US" sz="2300" dirty="0" err="1"/>
              <a:t>compradores</a:t>
            </a:r>
            <a:r>
              <a:rPr lang="en-US" sz="2300" dirty="0"/>
              <a:t>, </a:t>
            </a:r>
            <a:r>
              <a:rPr lang="en-US" sz="2300" dirty="0" err="1"/>
              <a:t>sejam</a:t>
            </a:r>
            <a:r>
              <a:rPr lang="en-US" sz="2300" dirty="0"/>
              <a:t> </a:t>
            </a:r>
            <a:r>
              <a:rPr lang="en-US" sz="2300" dirty="0" err="1"/>
              <a:t>eles</a:t>
            </a:r>
            <a:r>
              <a:rPr lang="en-US" sz="2300" dirty="0"/>
              <a:t> </a:t>
            </a:r>
            <a:r>
              <a:rPr lang="en-US" sz="2300" dirty="0" err="1"/>
              <a:t>domésticos</a:t>
            </a:r>
            <a:r>
              <a:rPr lang="en-US" sz="2300" dirty="0"/>
              <a:t> </a:t>
            </a:r>
            <a:r>
              <a:rPr lang="en-US" sz="2300" dirty="0" err="1"/>
              <a:t>ou</a:t>
            </a:r>
            <a:r>
              <a:rPr lang="en-US" sz="2300" dirty="0"/>
              <a:t> </a:t>
            </a:r>
            <a:r>
              <a:rPr lang="en-US" sz="2300" dirty="0" err="1"/>
              <a:t>empresariais</a:t>
            </a:r>
            <a:r>
              <a:rPr lang="en-US" sz="2300" dirty="0"/>
              <a:t>.</a:t>
            </a:r>
          </a:p>
          <a:p>
            <a:pPr algn="just" rtl="0">
              <a:spcBef>
                <a:spcPts val="600"/>
              </a:spcBef>
            </a:pPr>
            <a:r>
              <a:rPr lang="en-US" sz="2300" dirty="0"/>
              <a:t>As </a:t>
            </a:r>
            <a:r>
              <a:rPr lang="en-US" sz="2300" dirty="0" err="1"/>
              <a:t>vendas</a:t>
            </a:r>
            <a:r>
              <a:rPr lang="en-US" sz="2300" dirty="0"/>
              <a:t> </a:t>
            </a:r>
            <a:r>
              <a:rPr lang="en-US" sz="2300" dirty="0" err="1"/>
              <a:t>diretas</a:t>
            </a:r>
            <a:r>
              <a:rPr lang="en-US" sz="2300" dirty="0"/>
              <a:t> </a:t>
            </a:r>
            <a:r>
              <a:rPr lang="en-US" sz="2300" dirty="0" err="1"/>
              <a:t>coletivas</a:t>
            </a:r>
            <a:r>
              <a:rPr lang="en-US" sz="2300" dirty="0"/>
              <a:t> </a:t>
            </a:r>
            <a:r>
              <a:rPr lang="en-US" sz="2300" dirty="0" err="1"/>
              <a:t>também</a:t>
            </a:r>
            <a:r>
              <a:rPr lang="en-US" sz="2300" dirty="0"/>
              <a:t> </a:t>
            </a:r>
            <a:r>
              <a:rPr lang="en-US" sz="2300" dirty="0" err="1"/>
              <a:t>facilitam</a:t>
            </a:r>
            <a:r>
              <a:rPr lang="en-US" sz="2300" dirty="0"/>
              <a:t> a </a:t>
            </a:r>
            <a:r>
              <a:rPr lang="en-US" sz="2300" dirty="0" err="1"/>
              <a:t>tarefa</a:t>
            </a:r>
            <a:r>
              <a:rPr lang="en-US" sz="2300" dirty="0"/>
              <a:t> do comprador, pois </a:t>
            </a:r>
            <a:r>
              <a:rPr lang="en-US" sz="2300" dirty="0" err="1"/>
              <a:t>poupam</a:t>
            </a:r>
            <a:r>
              <a:rPr lang="en-US" sz="2300" dirty="0"/>
              <a:t> tempo, </a:t>
            </a:r>
            <a:r>
              <a:rPr lang="en-US" sz="2300" dirty="0" err="1"/>
              <a:t>deslocação</a:t>
            </a:r>
            <a:r>
              <a:rPr lang="en-US" sz="2300" dirty="0"/>
              <a:t> e </a:t>
            </a:r>
            <a:r>
              <a:rPr lang="en-US" sz="2300" dirty="0" err="1"/>
              <a:t>esforço</a:t>
            </a:r>
            <a:r>
              <a:rPr lang="en-US" sz="2300" dirty="0"/>
              <a:t> para </a:t>
            </a:r>
            <a:r>
              <a:rPr lang="en-US" sz="2300" dirty="0" err="1"/>
              <a:t>obter</a:t>
            </a:r>
            <a:r>
              <a:rPr lang="en-US" sz="2300" dirty="0"/>
              <a:t> </a:t>
            </a:r>
            <a:r>
              <a:rPr lang="en-US" sz="2300" dirty="0" err="1"/>
              <a:t>os</a:t>
            </a:r>
            <a:r>
              <a:rPr lang="en-US" sz="2300" dirty="0"/>
              <a:t> </a:t>
            </a:r>
            <a:r>
              <a:rPr lang="en-US" sz="2300" dirty="0" err="1"/>
              <a:t>produtos</a:t>
            </a:r>
            <a:r>
              <a:rPr lang="en-US" sz="2300" dirty="0"/>
              <a:t> 	de </a:t>
            </a:r>
            <a:r>
              <a:rPr lang="en-US" sz="2300" dirty="0" err="1"/>
              <a:t>qualidade</a:t>
            </a:r>
            <a:r>
              <a:rPr lang="en-US" sz="2300" dirty="0"/>
              <a:t> que </a:t>
            </a:r>
            <a:r>
              <a:rPr lang="en-US" sz="2300" dirty="0" err="1"/>
              <a:t>deseja</a:t>
            </a:r>
            <a:r>
              <a:rPr lang="en-US" sz="2300" dirty="0"/>
              <a:t>.</a:t>
            </a:r>
          </a:p>
          <a:p>
            <a:pPr algn="just" rtl="0">
              <a:spcBef>
                <a:spcPts val="600"/>
              </a:spcBef>
            </a:pPr>
            <a:endParaRPr lang="en-IE" dirty="0"/>
          </a:p>
        </p:txBody>
      </p:sp>
      <p:sp>
        <p:nvSpPr>
          <p:cNvPr id="3" name="Text Placeholder 2">
            <a:extLst>
              <a:ext uri="{FF2B5EF4-FFF2-40B4-BE49-F238E27FC236}">
                <a16:creationId xmlns:a16="http://schemas.microsoft.com/office/drawing/2014/main" id="{AC382769-5F3F-0959-58B9-59CAD203F144}"/>
              </a:ext>
            </a:extLst>
          </p:cNvPr>
          <p:cNvSpPr>
            <a:spLocks noGrp="1"/>
          </p:cNvSpPr>
          <p:nvPr>
            <p:ph type="body" sz="quarter" idx="16"/>
          </p:nvPr>
        </p:nvSpPr>
        <p:spPr>
          <a:xfrm>
            <a:off x="639513" y="446983"/>
            <a:ext cx="5915802" cy="992652"/>
          </a:xfrm>
        </p:spPr>
        <p:txBody>
          <a:bodyPr/>
          <a:lstStyle/>
          <a:p>
            <a:pPr algn="l" rtl="0"/>
            <a:r>
              <a:rPr lang="en-IE" b="1" dirty="0" err="1"/>
              <a:t>Vendas</a:t>
            </a:r>
            <a:r>
              <a:rPr lang="en-IE" b="1" dirty="0"/>
              <a:t> </a:t>
            </a:r>
            <a:r>
              <a:rPr lang="en-IE" b="1" dirty="0" err="1"/>
              <a:t>Diretas</a:t>
            </a:r>
            <a:r>
              <a:rPr lang="en-IE" b="1" dirty="0"/>
              <a:t> </a:t>
            </a:r>
            <a:r>
              <a:rPr lang="en-IE" b="1" dirty="0" err="1"/>
              <a:t>Coletivas</a:t>
            </a:r>
            <a:r>
              <a:rPr lang="en-IE" b="1" dirty="0"/>
              <a:t> </a:t>
            </a:r>
            <a:r>
              <a:rPr lang="en-IE" b="1" dirty="0" err="1"/>
              <a:t>ou</a:t>
            </a:r>
            <a:r>
              <a:rPr lang="en-IE" b="1" dirty="0"/>
              <a:t> </a:t>
            </a:r>
            <a:r>
              <a:rPr lang="en-IE" b="1" dirty="0" err="1"/>
              <a:t>Compras</a:t>
            </a:r>
            <a:r>
              <a:rPr lang="en-IE" b="1" dirty="0"/>
              <a:t> </a:t>
            </a:r>
            <a:r>
              <a:rPr lang="en-IE" b="1" dirty="0" err="1"/>
              <a:t>Coletivas</a:t>
            </a:r>
            <a:endParaRPr lang="en-IE" b="1" dirty="0"/>
          </a:p>
        </p:txBody>
      </p:sp>
      <p:sp>
        <p:nvSpPr>
          <p:cNvPr id="5" name="Text Placeholder 3">
            <a:extLst>
              <a:ext uri="{FF2B5EF4-FFF2-40B4-BE49-F238E27FC236}">
                <a16:creationId xmlns:a16="http://schemas.microsoft.com/office/drawing/2014/main" id="{DC597344-B5F7-28DA-BA36-62FFF3BF8458}"/>
              </a:ext>
            </a:extLst>
          </p:cNvPr>
          <p:cNvSpPr txBox="1">
            <a:spLocks/>
          </p:cNvSpPr>
          <p:nvPr/>
        </p:nvSpPr>
        <p:spPr>
          <a:xfrm>
            <a:off x="6675132" y="1380494"/>
            <a:ext cx="938563" cy="1159673"/>
          </a:xfrm>
          <a:prstGeom prst="rect">
            <a:avLst/>
          </a:prstGeom>
          <a:solidFill>
            <a:srgbClr val="B2DEDD"/>
          </a:solidFill>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a:solidFill>
                  <a:srgbClr val="000000"/>
                </a:solidFill>
              </a:rPr>
              <a:t>01</a:t>
            </a:r>
            <a:endParaRPr lang="en-IE" sz="3600">
              <a:solidFill>
                <a:srgbClr val="000000"/>
              </a:solidFill>
            </a:endParaRPr>
          </a:p>
        </p:txBody>
      </p:sp>
      <p:sp>
        <p:nvSpPr>
          <p:cNvPr id="6" name="Text Placeholder 4">
            <a:extLst>
              <a:ext uri="{FF2B5EF4-FFF2-40B4-BE49-F238E27FC236}">
                <a16:creationId xmlns:a16="http://schemas.microsoft.com/office/drawing/2014/main" id="{8020C516-2FF1-10B9-FB07-408869177908}"/>
              </a:ext>
            </a:extLst>
          </p:cNvPr>
          <p:cNvSpPr txBox="1">
            <a:spLocks/>
          </p:cNvSpPr>
          <p:nvPr/>
        </p:nvSpPr>
        <p:spPr>
          <a:xfrm>
            <a:off x="7693571" y="1373519"/>
            <a:ext cx="4498428" cy="1166649"/>
          </a:xfrm>
          <a:prstGeom prst="rect">
            <a:avLst/>
          </a:prstGeom>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GB" altLang="en-US" sz="2200" b="1" dirty="0">
                <a:solidFill>
                  <a:srgbClr val="000000"/>
                </a:solidFill>
                <a:cs typeface="Arial" panose="020B0604020202020204" pitchFamily="34" charset="0"/>
              </a:rPr>
              <a:t>A </a:t>
            </a:r>
            <a:r>
              <a:rPr lang="en-GB" altLang="en-US" sz="2200" b="1" dirty="0" err="1">
                <a:solidFill>
                  <a:srgbClr val="000000"/>
                </a:solidFill>
                <a:cs typeface="Arial" panose="020B0604020202020204" pitchFamily="34" charset="0"/>
              </a:rPr>
              <a:t>iniciativa</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cria</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uma</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cooperativa</a:t>
            </a:r>
            <a:r>
              <a:rPr lang="en-GB" altLang="en-US" sz="2200" b="1" dirty="0">
                <a:solidFill>
                  <a:srgbClr val="000000"/>
                </a:solidFill>
                <a:cs typeface="Arial" panose="020B0604020202020204" pitchFamily="34" charset="0"/>
              </a:rPr>
              <a:t> e rede de </a:t>
            </a:r>
            <a:r>
              <a:rPr lang="en-GB" altLang="en-US" sz="2200" b="1" dirty="0" err="1">
                <a:solidFill>
                  <a:srgbClr val="000000"/>
                </a:solidFill>
                <a:cs typeface="Arial" panose="020B0604020202020204" pitchFamily="34" charset="0"/>
              </a:rPr>
              <a:t>produtores</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artesanais</a:t>
            </a:r>
            <a:r>
              <a:rPr lang="en-GB" altLang="en-US" sz="2200" b="1" dirty="0">
                <a:solidFill>
                  <a:srgbClr val="000000"/>
                </a:solidFill>
                <a:cs typeface="Arial" panose="020B0604020202020204" pitchFamily="34" charset="0"/>
              </a:rPr>
              <a:t> de </a:t>
            </a:r>
            <a:r>
              <a:rPr lang="en-GB" altLang="en-US" sz="2200" b="1" dirty="0" err="1">
                <a:solidFill>
                  <a:srgbClr val="000000"/>
                </a:solidFill>
                <a:cs typeface="Arial" panose="020B0604020202020204" pitchFamily="34" charset="0"/>
              </a:rPr>
              <a:t>alimentos</a:t>
            </a:r>
            <a:endParaRPr lang="en-GB" altLang="en-US" sz="2200" b="1" dirty="0">
              <a:solidFill>
                <a:srgbClr val="000000"/>
              </a:solidFill>
              <a:cs typeface="Arial" panose="020B0604020202020204" pitchFamily="34" charset="0"/>
            </a:endParaRPr>
          </a:p>
        </p:txBody>
      </p:sp>
      <p:sp>
        <p:nvSpPr>
          <p:cNvPr id="7" name="Text Placeholder 5">
            <a:extLst>
              <a:ext uri="{FF2B5EF4-FFF2-40B4-BE49-F238E27FC236}">
                <a16:creationId xmlns:a16="http://schemas.microsoft.com/office/drawing/2014/main" id="{4FA366E1-C09F-A8BD-3190-7465E3093C53}"/>
              </a:ext>
            </a:extLst>
          </p:cNvPr>
          <p:cNvSpPr txBox="1">
            <a:spLocks/>
          </p:cNvSpPr>
          <p:nvPr/>
        </p:nvSpPr>
        <p:spPr>
          <a:xfrm>
            <a:off x="6675132" y="3007613"/>
            <a:ext cx="938563" cy="1159673"/>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02</a:t>
            </a:r>
            <a:endParaRPr lang="en-IE"/>
          </a:p>
        </p:txBody>
      </p:sp>
      <p:sp>
        <p:nvSpPr>
          <p:cNvPr id="8" name="Text Placeholder 6">
            <a:extLst>
              <a:ext uri="{FF2B5EF4-FFF2-40B4-BE49-F238E27FC236}">
                <a16:creationId xmlns:a16="http://schemas.microsoft.com/office/drawing/2014/main" id="{A4331887-33B3-FABD-67FD-E04B30D0C3D6}"/>
              </a:ext>
            </a:extLst>
          </p:cNvPr>
          <p:cNvSpPr txBox="1">
            <a:spLocks/>
          </p:cNvSpPr>
          <p:nvPr/>
        </p:nvSpPr>
        <p:spPr>
          <a:xfrm>
            <a:off x="7693571" y="3000638"/>
            <a:ext cx="4498428" cy="1166649"/>
          </a:xfrm>
          <a:prstGeom prst="rect">
            <a:avLst/>
          </a:prstGeom>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GB" altLang="en-US" sz="2200" b="1" dirty="0" err="1">
                <a:solidFill>
                  <a:srgbClr val="000000"/>
                </a:solidFill>
                <a:cs typeface="Arial" panose="020B0604020202020204" pitchFamily="34" charset="0"/>
              </a:rPr>
              <a:t>Os</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produtores</a:t>
            </a:r>
            <a:r>
              <a:rPr lang="en-GB" altLang="en-US" sz="2200" b="1" dirty="0">
                <a:solidFill>
                  <a:srgbClr val="000000"/>
                </a:solidFill>
                <a:cs typeface="Arial" panose="020B0604020202020204" pitchFamily="34" charset="0"/>
              </a:rPr>
              <a:t> de </a:t>
            </a:r>
            <a:r>
              <a:rPr lang="en-GB" altLang="en-US" sz="2200" b="1" dirty="0" err="1">
                <a:solidFill>
                  <a:srgbClr val="000000"/>
                </a:solidFill>
                <a:cs typeface="Arial" panose="020B0604020202020204" pitchFamily="34" charset="0"/>
              </a:rPr>
              <a:t>alimentos</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obtêm</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uma</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maior</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exposição</a:t>
            </a:r>
            <a:r>
              <a:rPr lang="en-GB" altLang="en-US" sz="2200" b="1" dirty="0">
                <a:solidFill>
                  <a:srgbClr val="000000"/>
                </a:solidFill>
                <a:cs typeface="Arial" panose="020B0604020202020204" pitchFamily="34" charset="0"/>
              </a:rPr>
              <a:t> e </a:t>
            </a:r>
            <a:r>
              <a:rPr lang="en-GB" altLang="en-US" sz="2200" b="1" dirty="0" err="1">
                <a:solidFill>
                  <a:srgbClr val="000000"/>
                </a:solidFill>
                <a:cs typeface="Arial" panose="020B0604020202020204" pitchFamily="34" charset="0"/>
              </a:rPr>
              <a:t>maiores</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vendas</a:t>
            </a:r>
            <a:endParaRPr lang="en-IE" sz="2200" b="1" dirty="0">
              <a:solidFill>
                <a:srgbClr val="000000"/>
              </a:solidFill>
            </a:endParaRPr>
          </a:p>
        </p:txBody>
      </p:sp>
      <p:sp>
        <p:nvSpPr>
          <p:cNvPr id="10" name="Text Placeholder 8">
            <a:extLst>
              <a:ext uri="{FF2B5EF4-FFF2-40B4-BE49-F238E27FC236}">
                <a16:creationId xmlns:a16="http://schemas.microsoft.com/office/drawing/2014/main" id="{036A4708-9D84-5914-F633-2D13D1119CD6}"/>
              </a:ext>
            </a:extLst>
          </p:cNvPr>
          <p:cNvSpPr txBox="1">
            <a:spLocks/>
          </p:cNvSpPr>
          <p:nvPr/>
        </p:nvSpPr>
        <p:spPr>
          <a:xfrm>
            <a:off x="7693571" y="4634733"/>
            <a:ext cx="4498429" cy="1423718"/>
          </a:xfrm>
          <a:prstGeom prst="rect">
            <a:avLst/>
          </a:prstGeom>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200" b="1" dirty="0">
                <a:solidFill>
                  <a:srgbClr val="000000"/>
                </a:solidFill>
                <a:cs typeface="Arial" panose="020B0604020202020204" pitchFamily="34" charset="0"/>
              </a:rPr>
              <a:t>O comprador tem </a:t>
            </a:r>
            <a:r>
              <a:rPr lang="en-GB" altLang="en-US" sz="2200" b="1" dirty="0" err="1">
                <a:solidFill>
                  <a:srgbClr val="000000"/>
                </a:solidFill>
                <a:cs typeface="Arial" panose="020B0604020202020204" pitchFamily="34" charset="0"/>
              </a:rPr>
              <a:t>acesso</a:t>
            </a:r>
            <a:r>
              <a:rPr lang="en-GB" altLang="en-US" sz="2200" b="1" dirty="0">
                <a:solidFill>
                  <a:srgbClr val="000000"/>
                </a:solidFill>
                <a:cs typeface="Arial" panose="020B0604020202020204" pitchFamily="34" charset="0"/>
              </a:rPr>
              <a:t> a </a:t>
            </a:r>
            <a:r>
              <a:rPr lang="en-GB" altLang="en-US" sz="2200" b="1" dirty="0" err="1">
                <a:solidFill>
                  <a:srgbClr val="000000"/>
                </a:solidFill>
                <a:cs typeface="Arial" panose="020B0604020202020204" pitchFamily="34" charset="0"/>
              </a:rPr>
              <a:t>produtos</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artesanais</a:t>
            </a:r>
            <a:r>
              <a:rPr lang="en-GB" altLang="en-US" sz="2200" b="1" dirty="0">
                <a:solidFill>
                  <a:srgbClr val="000000"/>
                </a:solidFill>
                <a:cs typeface="Arial" panose="020B0604020202020204" pitchFamily="34" charset="0"/>
              </a:rPr>
              <a:t> de </a:t>
            </a:r>
            <a:r>
              <a:rPr lang="en-GB" altLang="en-US" sz="2200" b="1" dirty="0" err="1">
                <a:solidFill>
                  <a:srgbClr val="000000"/>
                </a:solidFill>
                <a:cs typeface="Arial" panose="020B0604020202020204" pitchFamily="34" charset="0"/>
              </a:rPr>
              <a:t>qualidade</a:t>
            </a:r>
            <a:r>
              <a:rPr lang="en-GB" altLang="en-US" sz="2200" b="1" dirty="0">
                <a:solidFill>
                  <a:srgbClr val="000000"/>
                </a:solidFill>
                <a:cs typeface="Arial" panose="020B0604020202020204" pitchFamily="34" charset="0"/>
              </a:rPr>
              <a:t>, um </a:t>
            </a:r>
            <a:r>
              <a:rPr lang="en-GB" altLang="en-US" sz="2200" b="1" dirty="0" err="1">
                <a:solidFill>
                  <a:srgbClr val="000000"/>
                </a:solidFill>
                <a:cs typeface="Arial" panose="020B0604020202020204" pitchFamily="34" charset="0"/>
              </a:rPr>
              <a:t>método</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único</a:t>
            </a:r>
            <a:r>
              <a:rPr lang="en-GB" altLang="en-US" sz="2200" b="1" dirty="0">
                <a:solidFill>
                  <a:srgbClr val="000000"/>
                </a:solidFill>
                <a:cs typeface="Arial" panose="020B0604020202020204" pitchFamily="34" charset="0"/>
              </a:rPr>
              <a:t> e </a:t>
            </a:r>
            <a:r>
              <a:rPr lang="en-GB" altLang="en-US" sz="2200" b="1" dirty="0" err="1">
                <a:solidFill>
                  <a:srgbClr val="000000"/>
                </a:solidFill>
                <a:cs typeface="Arial" panose="020B0604020202020204" pitchFamily="34" charset="0"/>
              </a:rPr>
              <a:t>não</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disruptivo</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uma</a:t>
            </a:r>
            <a:r>
              <a:rPr lang="en-GB" altLang="en-US" sz="2200" b="1" dirty="0">
                <a:solidFill>
                  <a:srgbClr val="000000"/>
                </a:solidFill>
                <a:cs typeface="Arial" panose="020B0604020202020204" pitchFamily="34" charset="0"/>
              </a:rPr>
              <a:t> </a:t>
            </a:r>
            <a:r>
              <a:rPr lang="en-GB" altLang="en-US" sz="2200" b="1" dirty="0" err="1">
                <a:solidFill>
                  <a:srgbClr val="000000"/>
                </a:solidFill>
                <a:cs typeface="Arial" panose="020B0604020202020204" pitchFamily="34" charset="0"/>
              </a:rPr>
              <a:t>fatura</a:t>
            </a:r>
            <a:r>
              <a:rPr lang="en-GB" altLang="en-US" sz="2200" b="1" dirty="0">
                <a:solidFill>
                  <a:srgbClr val="000000"/>
                </a:solidFill>
                <a:cs typeface="Arial" panose="020B0604020202020204" pitchFamily="34" charset="0"/>
              </a:rPr>
              <a:t> / </a:t>
            </a:r>
            <a:r>
              <a:rPr lang="en-GB" altLang="en-US" sz="2200" b="1" dirty="0" err="1">
                <a:solidFill>
                  <a:srgbClr val="000000"/>
                </a:solidFill>
                <a:cs typeface="Arial" panose="020B0604020202020204" pitchFamily="34" charset="0"/>
              </a:rPr>
              <a:t>pagamento</a:t>
            </a:r>
            <a:endParaRPr lang="en-IE" sz="2200" b="1" dirty="0">
              <a:solidFill>
                <a:srgbClr val="000000"/>
              </a:solidFill>
            </a:endParaRPr>
          </a:p>
        </p:txBody>
      </p:sp>
      <p:sp>
        <p:nvSpPr>
          <p:cNvPr id="11" name="Text Placeholder 5">
            <a:extLst>
              <a:ext uri="{FF2B5EF4-FFF2-40B4-BE49-F238E27FC236}">
                <a16:creationId xmlns:a16="http://schemas.microsoft.com/office/drawing/2014/main" id="{D95F8CC1-8965-AE22-90AF-1935043B4E70}"/>
              </a:ext>
            </a:extLst>
          </p:cNvPr>
          <p:cNvSpPr txBox="1">
            <a:spLocks/>
          </p:cNvSpPr>
          <p:nvPr/>
        </p:nvSpPr>
        <p:spPr>
          <a:xfrm>
            <a:off x="6675131" y="4642313"/>
            <a:ext cx="938563" cy="1416138"/>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03</a:t>
            </a:r>
            <a:endParaRPr lang="en-IE"/>
          </a:p>
        </p:txBody>
      </p:sp>
      <p:pic>
        <p:nvPicPr>
          <p:cNvPr id="4" name="Picture 3">
            <a:extLst>
              <a:ext uri="{FF2B5EF4-FFF2-40B4-BE49-F238E27FC236}">
                <a16:creationId xmlns:a16="http://schemas.microsoft.com/office/drawing/2014/main" id="{141E5DD7-3985-1A89-E41E-F0B42FAE58CA}"/>
              </a:ext>
            </a:extLst>
          </p:cNvPr>
          <p:cNvPicPr>
            <a:picLocks noChangeAspect="1"/>
          </p:cNvPicPr>
          <p:nvPr/>
        </p:nvPicPr>
        <p:blipFill>
          <a:blip r:embed="rId2"/>
          <a:stretch>
            <a:fillRect/>
          </a:stretch>
        </p:blipFill>
        <p:spPr>
          <a:xfrm>
            <a:off x="10698379" y="168196"/>
            <a:ext cx="1003352" cy="971600"/>
          </a:xfrm>
          <a:prstGeom prst="rect">
            <a:avLst/>
          </a:prstGeom>
        </p:spPr>
      </p:pic>
    </p:spTree>
    <p:extLst>
      <p:ext uri="{BB962C8B-B14F-4D97-AF65-F5344CB8AC3E}">
        <p14:creationId xmlns:p14="http://schemas.microsoft.com/office/powerpoint/2010/main" val="51825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3AF533-3C4A-5011-0C8C-F24F1BC296E6}"/>
              </a:ext>
            </a:extLst>
          </p:cNvPr>
          <p:cNvSpPr txBox="1"/>
          <p:nvPr/>
        </p:nvSpPr>
        <p:spPr>
          <a:xfrm>
            <a:off x="151206" y="5333741"/>
            <a:ext cx="5255172" cy="1200329"/>
          </a:xfrm>
          <a:prstGeom prst="rect">
            <a:avLst/>
          </a:prstGeom>
          <a:solidFill>
            <a:schemeClr val="bg1"/>
          </a:solidFill>
        </p:spPr>
        <p:txBody>
          <a:bodyPr wrap="square" rtlCol="0">
            <a:spAutoFit/>
          </a:bodyPr>
          <a:lstStyle/>
          <a:p>
            <a:pPr algn="l" rtl="0"/>
            <a:r>
              <a:rPr lang="en-GB" b="1" i="0" dirty="0" err="1">
                <a:solidFill>
                  <a:srgbClr val="000000"/>
                </a:solidFill>
                <a:effectLst/>
                <a:highlight>
                  <a:srgbClr val="F79037"/>
                </a:highlight>
              </a:rPr>
              <a:t>Ver</a:t>
            </a:r>
            <a:r>
              <a:rPr lang="en-GB" b="1" i="0" dirty="0">
                <a:solidFill>
                  <a:srgbClr val="000000"/>
                </a:solidFill>
                <a:effectLst/>
                <a:highlight>
                  <a:srgbClr val="F79037"/>
                </a:highlight>
              </a:rPr>
              <a:t> </a:t>
            </a:r>
            <a:r>
              <a:rPr lang="en-GB" b="1" i="0" dirty="0" err="1">
                <a:solidFill>
                  <a:srgbClr val="000000"/>
                </a:solidFill>
                <a:effectLst/>
              </a:rPr>
              <a:t>Exemplo</a:t>
            </a:r>
            <a:r>
              <a:rPr lang="en-GB" b="1" i="0" dirty="0">
                <a:solidFill>
                  <a:srgbClr val="000000"/>
                </a:solidFill>
                <a:effectLst/>
              </a:rPr>
              <a:t> de OFN</a:t>
            </a:r>
          </a:p>
          <a:p>
            <a:pPr algn="l" rtl="0"/>
            <a:endParaRPr lang="en-GB" dirty="0">
              <a:solidFill>
                <a:srgbClr val="000000"/>
              </a:solidFill>
            </a:endParaRPr>
          </a:p>
          <a:p>
            <a:pPr algn="l" rtl="0"/>
            <a:endParaRPr lang="en-GB" b="0" i="0" dirty="0">
              <a:solidFill>
                <a:srgbClr val="000000"/>
              </a:solidFill>
              <a:effectLst/>
            </a:endParaRPr>
          </a:p>
          <a:p>
            <a:pPr algn="l" rtl="0"/>
            <a:endParaRPr lang="en-IE" dirty="0">
              <a:solidFill>
                <a:srgbClr val="000000"/>
              </a:solidFill>
            </a:endParaRPr>
          </a:p>
        </p:txBody>
      </p:sp>
      <p:sp>
        <p:nvSpPr>
          <p:cNvPr id="2" name="Text Placeholder 1">
            <a:extLst>
              <a:ext uri="{FF2B5EF4-FFF2-40B4-BE49-F238E27FC236}">
                <a16:creationId xmlns:a16="http://schemas.microsoft.com/office/drawing/2014/main" id="{2BFAF761-F79E-48DB-69C8-D68131674830}"/>
              </a:ext>
            </a:extLst>
          </p:cNvPr>
          <p:cNvSpPr>
            <a:spLocks noGrp="1"/>
          </p:cNvSpPr>
          <p:nvPr>
            <p:ph type="body" sz="quarter" idx="18"/>
          </p:nvPr>
        </p:nvSpPr>
        <p:spPr>
          <a:xfrm>
            <a:off x="732660" y="1235600"/>
            <a:ext cx="6052964" cy="4209466"/>
          </a:xfrm>
        </p:spPr>
        <p:txBody>
          <a:bodyPr/>
          <a:lstStyle/>
          <a:p>
            <a:pPr algn="just" rtl="0"/>
            <a:r>
              <a:rPr lang="en-US" sz="2200" dirty="0"/>
              <a:t>O OPEN FOOD NETWORK (OFN) é </a:t>
            </a:r>
            <a:r>
              <a:rPr lang="en-US" sz="2200" dirty="0" err="1"/>
              <a:t>uma</a:t>
            </a:r>
            <a:r>
              <a:rPr lang="en-US" sz="2200" dirty="0"/>
              <a:t> </a:t>
            </a:r>
            <a:r>
              <a:rPr lang="en-US" sz="2200" dirty="0" err="1"/>
              <a:t>plataforma</a:t>
            </a:r>
            <a:r>
              <a:rPr lang="en-US" sz="2200" dirty="0"/>
              <a:t> de </a:t>
            </a:r>
            <a:r>
              <a:rPr lang="en-US" sz="2200" dirty="0" err="1"/>
              <a:t>acesso</a:t>
            </a:r>
            <a:r>
              <a:rPr lang="en-US" sz="2200" dirty="0"/>
              <a:t> </a:t>
            </a:r>
            <a:r>
              <a:rPr lang="en-US" sz="2200" dirty="0" err="1"/>
              <a:t>aberto</a:t>
            </a:r>
            <a:r>
              <a:rPr lang="en-US" sz="2200" dirty="0"/>
              <a:t> que </a:t>
            </a:r>
            <a:r>
              <a:rPr lang="en-US" sz="2200" dirty="0" err="1"/>
              <a:t>permite</a:t>
            </a:r>
            <a:r>
              <a:rPr lang="en-US" sz="2200" dirty="0"/>
              <a:t> </a:t>
            </a:r>
            <a:r>
              <a:rPr lang="en-US" sz="2200" dirty="0" err="1"/>
              <a:t>novas</a:t>
            </a:r>
            <a:r>
              <a:rPr lang="en-US" sz="2200" dirty="0"/>
              <a:t> </a:t>
            </a:r>
            <a:r>
              <a:rPr lang="en-US" sz="2200" dirty="0" err="1"/>
              <a:t>cadeias</a:t>
            </a:r>
            <a:r>
              <a:rPr lang="en-US" sz="2200" dirty="0"/>
              <a:t> de </a:t>
            </a:r>
            <a:r>
              <a:rPr lang="en-US" sz="2200" dirty="0" err="1"/>
              <a:t>abastecimento</a:t>
            </a:r>
            <a:r>
              <a:rPr lang="en-US" sz="2200" dirty="0"/>
              <a:t> </a:t>
            </a:r>
            <a:r>
              <a:rPr lang="en-US" sz="2200" dirty="0" err="1"/>
              <a:t>éticas</a:t>
            </a:r>
            <a:r>
              <a:rPr lang="en-US" sz="2200" dirty="0"/>
              <a:t>. </a:t>
            </a:r>
            <a:r>
              <a:rPr lang="en-US" sz="2200" dirty="0" err="1"/>
              <a:t>Os</a:t>
            </a:r>
            <a:r>
              <a:rPr lang="en-US" sz="2200" dirty="0"/>
              <a:t> </a:t>
            </a:r>
            <a:r>
              <a:rPr lang="en-US" sz="2200" b="1" dirty="0" err="1"/>
              <a:t>produtores</a:t>
            </a:r>
            <a:r>
              <a:rPr lang="en-US" sz="2200" b="1" dirty="0"/>
              <a:t> de </a:t>
            </a:r>
            <a:r>
              <a:rPr lang="en-US" sz="2200" b="1" dirty="0" err="1"/>
              <a:t>alimentos</a:t>
            </a:r>
            <a:r>
              <a:rPr lang="en-US" sz="2200" b="1" dirty="0"/>
              <a:t> </a:t>
            </a:r>
            <a:r>
              <a:rPr lang="en-US" sz="2200" dirty="0" err="1"/>
              <a:t>podem</a:t>
            </a:r>
            <a:r>
              <a:rPr lang="en-US" sz="2200" dirty="0"/>
              <a:t> vender online e</a:t>
            </a:r>
            <a:r>
              <a:rPr lang="en-US" sz="2200" b="1" dirty="0"/>
              <a:t> </a:t>
            </a:r>
            <a:r>
              <a:rPr lang="en-US" sz="2200" b="1" dirty="0" err="1"/>
              <a:t>os</a:t>
            </a:r>
            <a:r>
              <a:rPr lang="en-US" sz="2200" b="1" dirty="0"/>
              <a:t> </a:t>
            </a:r>
            <a:r>
              <a:rPr lang="en-US" sz="2200" b="1" dirty="0" err="1"/>
              <a:t>grossistas</a:t>
            </a:r>
            <a:r>
              <a:rPr lang="en-US" sz="2200" b="1" dirty="0"/>
              <a:t> </a:t>
            </a:r>
            <a:r>
              <a:rPr lang="en-US" sz="2200" dirty="0" err="1"/>
              <a:t>podem</a:t>
            </a:r>
            <a:r>
              <a:rPr lang="en-US" sz="2200" dirty="0"/>
              <a:t> </a:t>
            </a:r>
            <a:r>
              <a:rPr lang="en-US" sz="2200" dirty="0" err="1"/>
              <a:t>gerir</a:t>
            </a:r>
            <a:r>
              <a:rPr lang="en-US" sz="2200" dirty="0"/>
              <a:t> </a:t>
            </a:r>
            <a:r>
              <a:rPr lang="en-US" sz="2200" dirty="0" err="1"/>
              <a:t>grupos</a:t>
            </a:r>
            <a:r>
              <a:rPr lang="en-US" sz="2200" dirty="0"/>
              <a:t> de </a:t>
            </a:r>
            <a:r>
              <a:rPr lang="en-US" sz="2200" dirty="0" err="1"/>
              <a:t>compras</a:t>
            </a:r>
            <a:r>
              <a:rPr lang="en-US" sz="2200" dirty="0"/>
              <a:t> e </a:t>
            </a:r>
            <a:r>
              <a:rPr lang="en-US" sz="2200" dirty="0" err="1"/>
              <a:t>fornecer</a:t>
            </a:r>
            <a:r>
              <a:rPr lang="en-US" sz="2200" dirty="0"/>
              <a:t> </a:t>
            </a:r>
            <a:r>
              <a:rPr lang="en-US" sz="2200" dirty="0" err="1"/>
              <a:t>produtos</a:t>
            </a:r>
            <a:r>
              <a:rPr lang="en-US" sz="2200" dirty="0"/>
              <a:t> </a:t>
            </a:r>
            <a:r>
              <a:rPr lang="en-US" sz="2200" dirty="0" err="1"/>
              <a:t>através</a:t>
            </a:r>
            <a:r>
              <a:rPr lang="en-US" sz="2200" dirty="0"/>
              <a:t> de </a:t>
            </a:r>
            <a:r>
              <a:rPr lang="en-US" sz="2200" dirty="0" err="1"/>
              <a:t>redes</a:t>
            </a:r>
            <a:r>
              <a:rPr lang="en-US" sz="2200" dirty="0"/>
              <a:t> de </a:t>
            </a:r>
            <a:r>
              <a:rPr lang="en-US" sz="2200" dirty="0" err="1"/>
              <a:t>centros</a:t>
            </a:r>
            <a:r>
              <a:rPr lang="en-US" sz="2200" dirty="0"/>
              <a:t> </a:t>
            </a:r>
            <a:r>
              <a:rPr lang="en-US" sz="2200" dirty="0" err="1"/>
              <a:t>alimentares</a:t>
            </a:r>
            <a:r>
              <a:rPr lang="en-US" sz="2200" dirty="0"/>
              <a:t> e </a:t>
            </a:r>
            <a:r>
              <a:rPr lang="en-US" sz="2200" dirty="0" err="1"/>
              <a:t>lojas</a:t>
            </a:r>
            <a:r>
              <a:rPr lang="en-US" sz="2200" dirty="0"/>
              <a:t>/</a:t>
            </a:r>
            <a:r>
              <a:rPr lang="en-US" sz="2200" dirty="0" err="1"/>
              <a:t>pontos</a:t>
            </a:r>
            <a:r>
              <a:rPr lang="en-US" sz="2200" dirty="0"/>
              <a:t> de </a:t>
            </a:r>
            <a:r>
              <a:rPr lang="en-US" sz="2200" dirty="0" err="1"/>
              <a:t>venda</a:t>
            </a:r>
            <a:r>
              <a:rPr lang="en-US" sz="2200" dirty="0"/>
              <a:t>. As </a:t>
            </a:r>
            <a:r>
              <a:rPr lang="en-US" sz="2200" b="1" dirty="0" err="1"/>
              <a:t>comunidades</a:t>
            </a:r>
            <a:r>
              <a:rPr lang="en-US" sz="2200" b="1" dirty="0"/>
              <a:t> </a:t>
            </a:r>
            <a:r>
              <a:rPr lang="en-US" sz="2200" dirty="0" err="1"/>
              <a:t>podem</a:t>
            </a:r>
            <a:r>
              <a:rPr lang="en-US" sz="2200" dirty="0"/>
              <a:t> </a:t>
            </a:r>
            <a:r>
              <a:rPr lang="en-US" sz="2200" dirty="0" err="1"/>
              <a:t>reunir</a:t>
            </a:r>
            <a:r>
              <a:rPr lang="en-US" sz="2200" dirty="0"/>
              <a:t> </a:t>
            </a:r>
            <a:r>
              <a:rPr lang="en-US" sz="2200" dirty="0" err="1"/>
              <a:t>produtores</a:t>
            </a:r>
            <a:r>
              <a:rPr lang="en-US" sz="2200" dirty="0"/>
              <a:t> para </a:t>
            </a:r>
            <a:r>
              <a:rPr lang="en-US" sz="2200" dirty="0" err="1"/>
              <a:t>criar</a:t>
            </a:r>
            <a:r>
              <a:rPr lang="en-US" sz="2200" dirty="0"/>
              <a:t> um mercado virtual, </a:t>
            </a:r>
            <a:r>
              <a:rPr lang="en-US" sz="2200" dirty="0" err="1"/>
              <a:t>construindo</a:t>
            </a:r>
            <a:r>
              <a:rPr lang="en-US" sz="2200" dirty="0"/>
              <a:t> </a:t>
            </a:r>
            <a:r>
              <a:rPr lang="en-US" sz="2200" dirty="0" err="1"/>
              <a:t>uma</a:t>
            </a:r>
            <a:r>
              <a:rPr lang="en-US" sz="2200" dirty="0"/>
              <a:t> </a:t>
            </a:r>
            <a:r>
              <a:rPr lang="en-US" sz="2200" dirty="0" err="1"/>
              <a:t>economia</a:t>
            </a:r>
            <a:r>
              <a:rPr lang="en-US" sz="2200" dirty="0"/>
              <a:t> local </a:t>
            </a:r>
            <a:r>
              <a:rPr lang="en-US" sz="2200" dirty="0" err="1"/>
              <a:t>resiliente</a:t>
            </a:r>
            <a:r>
              <a:rPr lang="en-US" sz="2200" dirty="0"/>
              <a:t>.</a:t>
            </a:r>
          </a:p>
          <a:p>
            <a:pPr algn="just" rtl="0"/>
            <a:r>
              <a:rPr lang="en-US" sz="2200" dirty="0"/>
              <a:t>A OFN </a:t>
            </a:r>
            <a:r>
              <a:rPr lang="en-US" sz="2200" dirty="0" err="1"/>
              <a:t>está</a:t>
            </a:r>
            <a:r>
              <a:rPr lang="en-US" sz="2200" dirty="0"/>
              <a:t> a </a:t>
            </a:r>
            <a:r>
              <a:rPr lang="en-US" sz="2200" dirty="0" err="1"/>
              <a:t>funcionar</a:t>
            </a:r>
            <a:r>
              <a:rPr lang="en-US" sz="2200" dirty="0"/>
              <a:t> em 9 </a:t>
            </a:r>
            <a:r>
              <a:rPr lang="en-US" sz="2200" dirty="0" err="1"/>
              <a:t>países</a:t>
            </a:r>
            <a:r>
              <a:rPr lang="en-US" sz="2200" dirty="0"/>
              <a:t>, com </a:t>
            </a:r>
            <a:r>
              <a:rPr lang="en-US" sz="2200" dirty="0" err="1"/>
              <a:t>milhares</a:t>
            </a:r>
            <a:r>
              <a:rPr lang="en-US" sz="2200" dirty="0"/>
              <a:t> de </a:t>
            </a:r>
            <a:r>
              <a:rPr lang="en-US" sz="2200" dirty="0" err="1"/>
              <a:t>produtores</a:t>
            </a:r>
            <a:r>
              <a:rPr lang="en-US" sz="2200" dirty="0"/>
              <a:t> </a:t>
            </a:r>
            <a:r>
              <a:rPr lang="en-US" sz="2200" dirty="0" err="1"/>
              <a:t>locais</a:t>
            </a:r>
            <a:r>
              <a:rPr lang="en-US" sz="2200" dirty="0"/>
              <a:t> a </a:t>
            </a:r>
            <a:r>
              <a:rPr lang="en-US" sz="2200" dirty="0" err="1"/>
              <a:t>utilizá</a:t>
            </a:r>
            <a:r>
              <a:rPr lang="en-US" sz="2200" dirty="0"/>
              <a:t>-la para </a:t>
            </a:r>
            <a:r>
              <a:rPr lang="en-US" sz="2200" dirty="0" err="1"/>
              <a:t>chegar</a:t>
            </a:r>
            <a:r>
              <a:rPr lang="en-US" sz="2200" dirty="0"/>
              <a:t> aos mercados e vender </a:t>
            </a:r>
            <a:r>
              <a:rPr lang="en-US" sz="2200" dirty="0" err="1"/>
              <a:t>os</a:t>
            </a:r>
            <a:r>
              <a:rPr lang="en-US" sz="2200" dirty="0"/>
              <a:t> </a:t>
            </a:r>
            <a:r>
              <a:rPr lang="en-US" sz="2200" dirty="0" err="1"/>
              <a:t>seus</a:t>
            </a:r>
            <a:r>
              <a:rPr lang="en-US" sz="2200" dirty="0"/>
              <a:t> </a:t>
            </a:r>
            <a:r>
              <a:rPr lang="en-US" sz="2200" dirty="0" err="1"/>
              <a:t>produtos</a:t>
            </a:r>
            <a:r>
              <a:rPr lang="en-US" sz="2200" dirty="0"/>
              <a:t> e </a:t>
            </a:r>
            <a:r>
              <a:rPr lang="en-US" sz="2200" dirty="0" err="1"/>
              <a:t>apoiar</a:t>
            </a:r>
            <a:r>
              <a:rPr lang="en-US" sz="2200" dirty="0"/>
              <a:t> as </a:t>
            </a:r>
            <a:r>
              <a:rPr lang="en-US" sz="2200" dirty="0" err="1"/>
              <a:t>economias</a:t>
            </a:r>
            <a:r>
              <a:rPr lang="en-US" sz="2200" dirty="0"/>
              <a:t> </a:t>
            </a:r>
            <a:r>
              <a:rPr lang="en-US" sz="2200" dirty="0" err="1"/>
              <a:t>locais</a:t>
            </a:r>
            <a:r>
              <a:rPr lang="en-US" sz="2200" dirty="0"/>
              <a:t> </a:t>
            </a:r>
            <a:r>
              <a:rPr lang="en-US" sz="2200" dirty="0" err="1"/>
              <a:t>nestes</a:t>
            </a:r>
            <a:r>
              <a:rPr lang="en-US" sz="2200" dirty="0"/>
              <a:t> tempos </a:t>
            </a:r>
            <a:r>
              <a:rPr lang="en-US" sz="2200" dirty="0" err="1"/>
              <a:t>difíceis</a:t>
            </a:r>
            <a:r>
              <a:rPr lang="en-US" sz="2200" dirty="0"/>
              <a:t>.   </a:t>
            </a:r>
          </a:p>
          <a:p>
            <a:pPr algn="just" rtl="0"/>
            <a:endParaRPr lang="en-IE" sz="2200" dirty="0"/>
          </a:p>
        </p:txBody>
      </p:sp>
      <p:sp>
        <p:nvSpPr>
          <p:cNvPr id="3" name="Text Placeholder 2">
            <a:extLst>
              <a:ext uri="{FF2B5EF4-FFF2-40B4-BE49-F238E27FC236}">
                <a16:creationId xmlns:a16="http://schemas.microsoft.com/office/drawing/2014/main" id="{0C5CE877-6127-FB8B-2879-B471C014A1EC}"/>
              </a:ext>
            </a:extLst>
          </p:cNvPr>
          <p:cNvSpPr>
            <a:spLocks noGrp="1"/>
          </p:cNvSpPr>
          <p:nvPr>
            <p:ph type="body" sz="quarter" idx="16"/>
          </p:nvPr>
        </p:nvSpPr>
        <p:spPr>
          <a:xfrm>
            <a:off x="545249" y="487442"/>
            <a:ext cx="7403199" cy="612757"/>
          </a:xfrm>
        </p:spPr>
        <p:txBody>
          <a:bodyPr/>
          <a:lstStyle/>
          <a:p>
            <a:pPr algn="l" rtl="0"/>
            <a:r>
              <a:rPr lang="en-IE" b="1" dirty="0" err="1"/>
              <a:t>Potenciar</a:t>
            </a:r>
            <a:r>
              <a:rPr lang="en-IE" b="1" dirty="0"/>
              <a:t> um novo </a:t>
            </a:r>
            <a:r>
              <a:rPr lang="en-IE" b="1" dirty="0" err="1"/>
              <a:t>sistema</a:t>
            </a:r>
            <a:r>
              <a:rPr lang="en-IE" b="1" dirty="0"/>
              <a:t> </a:t>
            </a:r>
            <a:r>
              <a:rPr lang="en-IE" b="1" dirty="0" err="1">
                <a:highlight>
                  <a:srgbClr val="B3DDDC"/>
                </a:highlight>
              </a:rPr>
              <a:t>alimentar</a:t>
            </a:r>
            <a:endParaRPr lang="en-IE" b="1" dirty="0">
              <a:highlight>
                <a:srgbClr val="B3DDDC"/>
              </a:highlight>
            </a:endParaRPr>
          </a:p>
        </p:txBody>
      </p:sp>
      <p:sp>
        <p:nvSpPr>
          <p:cNvPr id="4" name="Picture Placeholder 3">
            <a:extLst>
              <a:ext uri="{FF2B5EF4-FFF2-40B4-BE49-F238E27FC236}">
                <a16:creationId xmlns:a16="http://schemas.microsoft.com/office/drawing/2014/main" id="{E2F941D4-8834-8D24-EE07-A8C5901B8D89}"/>
              </a:ext>
            </a:extLst>
          </p:cNvPr>
          <p:cNvSpPr>
            <a:spLocks noGrp="1"/>
          </p:cNvSpPr>
          <p:nvPr>
            <p:ph type="pic" sz="quarter" idx="10"/>
          </p:nvPr>
        </p:nvSpPr>
        <p:spPr/>
        <p:txBody>
          <a:bodyPr/>
          <a:lstStyle/>
          <a:p>
            <a:endParaRPr lang="pt-PT"/>
          </a:p>
        </p:txBody>
      </p:sp>
      <p:pic>
        <p:nvPicPr>
          <p:cNvPr id="5" name="Online Media 4" title="OFN Ireland Launch!">
            <a:hlinkClick r:id="" action="ppaction://media"/>
            <a:extLst>
              <a:ext uri="{FF2B5EF4-FFF2-40B4-BE49-F238E27FC236}">
                <a16:creationId xmlns:a16="http://schemas.microsoft.com/office/drawing/2014/main" id="{D2DF5193-DA95-1BF7-E9E6-AB445802FEA1}"/>
              </a:ext>
            </a:extLst>
          </p:cNvPr>
          <p:cNvPicPr>
            <a:picLocks noRot="1" noChangeAspect="1"/>
          </p:cNvPicPr>
          <p:nvPr>
            <a:videoFile r:link="rId1"/>
          </p:nvPr>
        </p:nvPicPr>
        <p:blipFill>
          <a:blip r:embed="rId4"/>
          <a:stretch>
            <a:fillRect/>
          </a:stretch>
        </p:blipFill>
        <p:spPr>
          <a:xfrm>
            <a:off x="6930697" y="1313793"/>
            <a:ext cx="5245870" cy="4230414"/>
          </a:xfrm>
          <a:prstGeom prst="rect">
            <a:avLst/>
          </a:prstGeom>
        </p:spPr>
      </p:pic>
      <p:sp>
        <p:nvSpPr>
          <p:cNvPr id="6" name="Oval 5">
            <a:extLst>
              <a:ext uri="{FF2B5EF4-FFF2-40B4-BE49-F238E27FC236}">
                <a16:creationId xmlns:a16="http://schemas.microsoft.com/office/drawing/2014/main" id="{7899AC16-DD18-0B9F-F226-9568297E62C7}"/>
              </a:ext>
            </a:extLst>
          </p:cNvPr>
          <p:cNvSpPr/>
          <p:nvPr/>
        </p:nvSpPr>
        <p:spPr>
          <a:xfrm>
            <a:off x="6813252" y="1010130"/>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err="1">
                <a:solidFill>
                  <a:srgbClr val="000000"/>
                </a:solidFill>
              </a:rPr>
              <a:t>Ver</a:t>
            </a:r>
            <a:endParaRPr lang="en-IE" dirty="0">
              <a:solidFill>
                <a:srgbClr val="000000"/>
              </a:solidFill>
            </a:endParaRPr>
          </a:p>
        </p:txBody>
      </p:sp>
      <p:sp>
        <p:nvSpPr>
          <p:cNvPr id="8" name="TextBox 7">
            <a:extLst>
              <a:ext uri="{FF2B5EF4-FFF2-40B4-BE49-F238E27FC236}">
                <a16:creationId xmlns:a16="http://schemas.microsoft.com/office/drawing/2014/main" id="{8A2D8C23-2FCC-2D0D-9A75-CD85BA08D9CA}"/>
              </a:ext>
            </a:extLst>
          </p:cNvPr>
          <p:cNvSpPr txBox="1"/>
          <p:nvPr/>
        </p:nvSpPr>
        <p:spPr>
          <a:xfrm>
            <a:off x="7948448" y="622008"/>
            <a:ext cx="3886200" cy="646331"/>
          </a:xfrm>
          <a:prstGeom prst="rect">
            <a:avLst/>
          </a:prstGeom>
          <a:noFill/>
        </p:spPr>
        <p:txBody>
          <a:bodyPr wrap="square">
            <a:spAutoFit/>
          </a:bodyPr>
          <a:lstStyle/>
          <a:p>
            <a:pPr algn="ctr" rtl="0"/>
            <a:r>
              <a:rPr lang="en-GB" b="1" i="0" dirty="0">
                <a:solidFill>
                  <a:srgbClr val="000000"/>
                </a:solidFill>
                <a:effectLst/>
                <a:hlinkClick r:id="rId5"/>
              </a:rPr>
              <a:t>Webinar do Open Food Network Irlanda </a:t>
            </a:r>
            <a:r>
              <a:rPr lang="en-GB" b="1" i="0" dirty="0" err="1">
                <a:solidFill>
                  <a:srgbClr val="000000"/>
                </a:solidFill>
                <a:effectLst/>
                <a:hlinkClick r:id="rId5"/>
              </a:rPr>
              <a:t>julho</a:t>
            </a:r>
            <a:r>
              <a:rPr lang="en-GB" b="1" i="0" dirty="0">
                <a:solidFill>
                  <a:srgbClr val="000000"/>
                </a:solidFill>
                <a:effectLst/>
                <a:hlinkClick r:id="rId5"/>
              </a:rPr>
              <a:t> de 2020.</a:t>
            </a:r>
            <a:endParaRPr lang="en-GB" b="1" i="0" dirty="0">
              <a:solidFill>
                <a:srgbClr val="000000"/>
              </a:solidFill>
              <a:effectLst/>
            </a:endParaRPr>
          </a:p>
        </p:txBody>
      </p:sp>
      <p:pic>
        <p:nvPicPr>
          <p:cNvPr id="9" name="Picture 8">
            <a:extLst>
              <a:ext uri="{FF2B5EF4-FFF2-40B4-BE49-F238E27FC236}">
                <a16:creationId xmlns:a16="http://schemas.microsoft.com/office/drawing/2014/main" id="{D0895678-7F25-409F-E2FA-9ABDFD8E2E03}"/>
              </a:ext>
            </a:extLst>
          </p:cNvPr>
          <p:cNvPicPr>
            <a:picLocks noChangeAspect="1"/>
          </p:cNvPicPr>
          <p:nvPr/>
        </p:nvPicPr>
        <p:blipFill>
          <a:blip r:embed="rId6"/>
          <a:stretch>
            <a:fillRect/>
          </a:stretch>
        </p:blipFill>
        <p:spPr>
          <a:xfrm>
            <a:off x="0" y="5745408"/>
            <a:ext cx="5255172" cy="1089004"/>
          </a:xfrm>
          <a:prstGeom prst="rect">
            <a:avLst/>
          </a:prstGeom>
        </p:spPr>
      </p:pic>
      <p:sp>
        <p:nvSpPr>
          <p:cNvPr id="12" name="TextBox 11">
            <a:extLst>
              <a:ext uri="{FF2B5EF4-FFF2-40B4-BE49-F238E27FC236}">
                <a16:creationId xmlns:a16="http://schemas.microsoft.com/office/drawing/2014/main" id="{8D6305B8-16A0-64F6-58A2-D8E4E8362022}"/>
              </a:ext>
            </a:extLst>
          </p:cNvPr>
          <p:cNvSpPr txBox="1"/>
          <p:nvPr/>
        </p:nvSpPr>
        <p:spPr>
          <a:xfrm>
            <a:off x="5406377" y="6047392"/>
            <a:ext cx="6770189" cy="646331"/>
          </a:xfrm>
          <a:prstGeom prst="rect">
            <a:avLst/>
          </a:prstGeom>
          <a:solidFill>
            <a:schemeClr val="bg1"/>
          </a:solidFill>
        </p:spPr>
        <p:txBody>
          <a:bodyPr wrap="square">
            <a:spAutoFit/>
          </a:bodyPr>
          <a:lstStyle/>
          <a:p>
            <a:pPr algn="ctr"/>
            <a:r>
              <a:rPr lang="en-GB" dirty="0">
                <a:hlinkClick r:id="rId7"/>
              </a:rPr>
              <a:t>Mercado online</a:t>
            </a:r>
            <a:r>
              <a:rPr lang="en-GB" dirty="0"/>
              <a:t> </a:t>
            </a:r>
            <a:r>
              <a:rPr lang="en-GB" dirty="0">
                <a:hlinkClick r:id="rId7"/>
              </a:rPr>
              <a:t>de </a:t>
            </a:r>
            <a:r>
              <a:rPr lang="en-GB" dirty="0" err="1">
                <a:hlinkClick r:id="rId7"/>
              </a:rPr>
              <a:t>produtores</a:t>
            </a:r>
            <a:r>
              <a:rPr lang="en-GB" dirty="0">
                <a:hlinkClick r:id="rId7"/>
              </a:rPr>
              <a:t> de North Tipperary - Open Food Network</a:t>
            </a:r>
            <a:endParaRPr lang="en-IE" dirty="0"/>
          </a:p>
        </p:txBody>
      </p:sp>
    </p:spTree>
    <p:extLst>
      <p:ext uri="{BB962C8B-B14F-4D97-AF65-F5344CB8AC3E}">
        <p14:creationId xmlns:p14="http://schemas.microsoft.com/office/powerpoint/2010/main" val="28079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CE0BB-48BD-C774-A730-C0517B7CDDA8}"/>
              </a:ext>
            </a:extLst>
          </p:cNvPr>
          <p:cNvSpPr>
            <a:spLocks noGrp="1"/>
          </p:cNvSpPr>
          <p:nvPr>
            <p:ph type="body" sz="quarter" idx="18"/>
          </p:nvPr>
        </p:nvSpPr>
        <p:spPr>
          <a:xfrm>
            <a:off x="7315201" y="2045704"/>
            <a:ext cx="3805554" cy="3849918"/>
          </a:xfrm>
        </p:spPr>
        <p:txBody>
          <a:bodyPr/>
          <a:lstStyle/>
          <a:p>
            <a:pPr rtl="0"/>
            <a:r>
              <a:rPr lang="en-US" sz="2400" b="0" i="0" dirty="0">
                <a:effectLst/>
              </a:rPr>
              <a:t>A </a:t>
            </a:r>
            <a:r>
              <a:rPr lang="en-US" sz="2400" b="0" i="0" dirty="0" err="1">
                <a:effectLst/>
              </a:rPr>
              <a:t>Estratégia</a:t>
            </a:r>
            <a:r>
              <a:rPr lang="en-US" sz="2400" b="0" i="0" dirty="0">
                <a:effectLst/>
              </a:rPr>
              <a:t> Farm 2 Fork da UE é um </a:t>
            </a:r>
            <a:r>
              <a:rPr lang="en-US" sz="2400" b="0" i="0" dirty="0" err="1">
                <a:effectLst/>
              </a:rPr>
              <a:t>roteiro</a:t>
            </a:r>
            <a:r>
              <a:rPr lang="en-US" sz="2400" b="0" i="0" dirty="0">
                <a:effectLst/>
              </a:rPr>
              <a:t> para </a:t>
            </a:r>
            <a:r>
              <a:rPr lang="en-US" sz="2400" b="0" i="0" dirty="0" err="1">
                <a:effectLst/>
              </a:rPr>
              <a:t>tornar</a:t>
            </a:r>
            <a:r>
              <a:rPr lang="en-US" sz="2400" b="0" i="0" dirty="0">
                <a:effectLst/>
              </a:rPr>
              <a:t> </a:t>
            </a:r>
            <a:r>
              <a:rPr lang="en-US" sz="2400" b="0" i="0" dirty="0" err="1">
                <a:effectLst/>
              </a:rPr>
              <a:t>os</a:t>
            </a:r>
            <a:r>
              <a:rPr lang="en-US" sz="2400" b="0" i="0" dirty="0">
                <a:effectLst/>
              </a:rPr>
              <a:t> </a:t>
            </a:r>
            <a:r>
              <a:rPr lang="en-US" sz="2400" b="0" i="0" dirty="0" err="1">
                <a:effectLst/>
              </a:rPr>
              <a:t>sistemas</a:t>
            </a:r>
            <a:r>
              <a:rPr lang="en-US" sz="2400" b="0" i="0" dirty="0">
                <a:effectLst/>
              </a:rPr>
              <a:t> </a:t>
            </a:r>
            <a:r>
              <a:rPr lang="en-US" sz="2400" b="0" i="0" dirty="0" err="1">
                <a:effectLst/>
              </a:rPr>
              <a:t>alimentares</a:t>
            </a:r>
            <a:r>
              <a:rPr lang="en-US" sz="2400" b="0" i="0" dirty="0">
                <a:effectLst/>
              </a:rPr>
              <a:t> </a:t>
            </a:r>
            <a:r>
              <a:rPr lang="en-US" sz="2400" b="0" i="0" dirty="0" err="1">
                <a:effectLst/>
              </a:rPr>
              <a:t>europeus</a:t>
            </a:r>
            <a:r>
              <a:rPr lang="en-US" sz="2400" b="0" i="0" dirty="0">
                <a:effectLst/>
              </a:rPr>
              <a:t> </a:t>
            </a:r>
            <a:r>
              <a:rPr lang="en-US" sz="2400" b="0" i="0" dirty="0" err="1">
                <a:effectLst/>
              </a:rPr>
              <a:t>mais</a:t>
            </a:r>
            <a:r>
              <a:rPr lang="en-US" sz="2400" b="0" i="0" dirty="0">
                <a:effectLst/>
              </a:rPr>
              <a:t> </a:t>
            </a:r>
            <a:r>
              <a:rPr lang="en-US" sz="2400" b="0" i="0" dirty="0" err="1">
                <a:effectLst/>
              </a:rPr>
              <a:t>sustentáveis</a:t>
            </a:r>
            <a:r>
              <a:rPr lang="en-US" sz="2400" b="0" i="0" dirty="0">
                <a:effectLst/>
              </a:rPr>
              <a:t>, </a:t>
            </a:r>
            <a:r>
              <a:rPr lang="en-US" sz="2400" b="0" i="0" dirty="0" err="1">
                <a:effectLst/>
              </a:rPr>
              <a:t>transformando</a:t>
            </a:r>
            <a:r>
              <a:rPr lang="en-US" sz="2400" b="0" i="0" dirty="0">
                <a:effectLst/>
              </a:rPr>
              <a:t> </a:t>
            </a:r>
            <a:r>
              <a:rPr lang="en-US" sz="2400" b="0" i="0" dirty="0" err="1">
                <a:effectLst/>
              </a:rPr>
              <a:t>os</a:t>
            </a:r>
            <a:r>
              <a:rPr lang="en-US" sz="2400" b="0" i="0" dirty="0">
                <a:effectLst/>
              </a:rPr>
              <a:t> </a:t>
            </a:r>
            <a:r>
              <a:rPr lang="en-US" sz="2400" b="0" i="0" dirty="0" err="1">
                <a:effectLst/>
              </a:rPr>
              <a:t>desafios</a:t>
            </a:r>
            <a:r>
              <a:rPr lang="en-US" sz="2400" b="0" i="0" dirty="0">
                <a:effectLst/>
              </a:rPr>
              <a:t> </a:t>
            </a:r>
            <a:r>
              <a:rPr lang="en-US" sz="2400" b="0" i="0" dirty="0" err="1">
                <a:effectLst/>
              </a:rPr>
              <a:t>climáticos</a:t>
            </a:r>
            <a:r>
              <a:rPr lang="en-US" sz="2400" b="0" i="0" dirty="0">
                <a:effectLst/>
              </a:rPr>
              <a:t> e </a:t>
            </a:r>
            <a:r>
              <a:rPr lang="en-US" sz="2400" b="0" i="0" dirty="0" err="1">
                <a:effectLst/>
              </a:rPr>
              <a:t>ambientais</a:t>
            </a:r>
            <a:r>
              <a:rPr lang="en-US" sz="2400" b="0" i="0" dirty="0">
                <a:effectLst/>
              </a:rPr>
              <a:t> em </a:t>
            </a:r>
            <a:r>
              <a:rPr lang="en-US" sz="2400" b="0" i="0" dirty="0" err="1">
                <a:effectLst/>
              </a:rPr>
              <a:t>oportunidades</a:t>
            </a:r>
            <a:r>
              <a:rPr lang="en-US" sz="2400" b="0" i="0" dirty="0">
                <a:effectLst/>
              </a:rPr>
              <a:t> para </a:t>
            </a:r>
            <a:r>
              <a:rPr lang="en-US" sz="2400" b="0" i="0" dirty="0" err="1">
                <a:effectLst/>
              </a:rPr>
              <a:t>agricultores</a:t>
            </a:r>
            <a:r>
              <a:rPr lang="en-US" sz="2400" b="0" i="0" dirty="0">
                <a:effectLst/>
              </a:rPr>
              <a:t> e </a:t>
            </a:r>
            <a:r>
              <a:rPr lang="en-US" sz="2400" b="0" i="0" dirty="0" err="1">
                <a:effectLst/>
              </a:rPr>
              <a:t>produtores</a:t>
            </a:r>
            <a:r>
              <a:rPr lang="en-US" sz="2400" b="0" i="0" dirty="0">
                <a:effectLst/>
              </a:rPr>
              <a:t> de </a:t>
            </a:r>
            <a:r>
              <a:rPr lang="en-US" sz="2400" b="0" i="0" dirty="0" err="1">
                <a:effectLst/>
              </a:rPr>
              <a:t>alimentos</a:t>
            </a:r>
            <a:r>
              <a:rPr lang="en-US" sz="2400" b="0" i="0" dirty="0">
                <a:effectLst/>
              </a:rPr>
              <a:t>:</a:t>
            </a:r>
          </a:p>
          <a:p>
            <a:pPr algn="just" rtl="0"/>
            <a:r>
              <a:rPr lang="en-US" sz="2400" b="0" i="0" dirty="0">
                <a:effectLst/>
              </a:rPr>
              <a:t> </a:t>
            </a:r>
            <a:r>
              <a:rPr lang="en-US" b="0" i="0" dirty="0">
                <a:effectLst/>
                <a:hlinkClick r:id="rId3"/>
              </a:rPr>
              <a:t>https://europa.eu/!gf93pw</a:t>
            </a:r>
            <a:endParaRPr lang="en-IE" dirty="0"/>
          </a:p>
          <a:p>
            <a:pPr algn="just" rtl="0"/>
            <a:endParaRPr lang="en-IE" dirty="0"/>
          </a:p>
        </p:txBody>
      </p:sp>
      <p:sp>
        <p:nvSpPr>
          <p:cNvPr id="3" name="Text Placeholder 2">
            <a:extLst>
              <a:ext uri="{FF2B5EF4-FFF2-40B4-BE49-F238E27FC236}">
                <a16:creationId xmlns:a16="http://schemas.microsoft.com/office/drawing/2014/main" id="{2FB825D7-EAA1-CF0C-8434-85D672890586}"/>
              </a:ext>
            </a:extLst>
          </p:cNvPr>
          <p:cNvSpPr>
            <a:spLocks noGrp="1"/>
          </p:cNvSpPr>
          <p:nvPr>
            <p:ph type="body" sz="quarter" idx="16"/>
          </p:nvPr>
        </p:nvSpPr>
        <p:spPr>
          <a:xfrm>
            <a:off x="525517" y="619836"/>
            <a:ext cx="10595237" cy="803654"/>
          </a:xfrm>
        </p:spPr>
        <p:txBody>
          <a:bodyPr/>
          <a:lstStyle/>
          <a:p>
            <a:pPr algn="l" rtl="0"/>
            <a:r>
              <a:rPr lang="en-IE" b="1"/>
              <a:t>Parcerias</a:t>
            </a:r>
          </a:p>
        </p:txBody>
      </p:sp>
      <p:pic>
        <p:nvPicPr>
          <p:cNvPr id="4" name="Picture 3">
            <a:extLst>
              <a:ext uri="{FF2B5EF4-FFF2-40B4-BE49-F238E27FC236}">
                <a16:creationId xmlns:a16="http://schemas.microsoft.com/office/drawing/2014/main" id="{AE0392FA-BE7F-B16F-AE2D-63C5C83DF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EU Farm 2 Fork - Community supported agriculture">
            <a:hlinkClick r:id="" action="ppaction://media"/>
            <a:extLst>
              <a:ext uri="{FF2B5EF4-FFF2-40B4-BE49-F238E27FC236}">
                <a16:creationId xmlns:a16="http://schemas.microsoft.com/office/drawing/2014/main" id="{5C0EFB8A-1811-C2E8-1F4D-ECDC4C5AC7F7}"/>
              </a:ext>
            </a:extLst>
          </p:cNvPr>
          <p:cNvPicPr>
            <a:picLocks noRot="1" noChangeAspect="1"/>
          </p:cNvPicPr>
          <p:nvPr>
            <a:videoFile r:link="rId1"/>
          </p:nvPr>
        </p:nvPicPr>
        <p:blipFill>
          <a:blip r:embed="rId5"/>
          <a:stretch>
            <a:fillRect/>
          </a:stretch>
        </p:blipFill>
        <p:spPr>
          <a:xfrm>
            <a:off x="1248374" y="1902597"/>
            <a:ext cx="4873426" cy="3142369"/>
          </a:xfrm>
          <a:prstGeom prst="rect">
            <a:avLst/>
          </a:prstGeom>
        </p:spPr>
      </p:pic>
      <p:sp>
        <p:nvSpPr>
          <p:cNvPr id="6" name="Oval 5">
            <a:extLst>
              <a:ext uri="{FF2B5EF4-FFF2-40B4-BE49-F238E27FC236}">
                <a16:creationId xmlns:a16="http://schemas.microsoft.com/office/drawing/2014/main" id="{D56221ED-7290-D329-27CE-B90385FF2560}"/>
              </a:ext>
            </a:extLst>
          </p:cNvPr>
          <p:cNvSpPr/>
          <p:nvPr/>
        </p:nvSpPr>
        <p:spPr>
          <a:xfrm>
            <a:off x="15625" y="484539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err="1">
                <a:solidFill>
                  <a:srgbClr val="000000"/>
                </a:solidFill>
              </a:rPr>
              <a:t>Ver</a:t>
            </a:r>
            <a:endParaRPr lang="en-IE" dirty="0">
              <a:solidFill>
                <a:srgbClr val="000000"/>
              </a:solidFill>
            </a:endParaRPr>
          </a:p>
        </p:txBody>
      </p:sp>
      <p:sp>
        <p:nvSpPr>
          <p:cNvPr id="8" name="TextBox 7">
            <a:extLst>
              <a:ext uri="{FF2B5EF4-FFF2-40B4-BE49-F238E27FC236}">
                <a16:creationId xmlns:a16="http://schemas.microsoft.com/office/drawing/2014/main" id="{56CB7B3B-5E6D-4158-FD07-2C6CF7BF254A}"/>
              </a:ext>
            </a:extLst>
          </p:cNvPr>
          <p:cNvSpPr txBox="1"/>
          <p:nvPr/>
        </p:nvSpPr>
        <p:spPr>
          <a:xfrm>
            <a:off x="2420794" y="660750"/>
            <a:ext cx="7969472" cy="523220"/>
          </a:xfrm>
          <a:prstGeom prst="rect">
            <a:avLst/>
          </a:prstGeom>
          <a:noFill/>
        </p:spPr>
        <p:txBody>
          <a:bodyPr wrap="square">
            <a:spAutoFit/>
          </a:bodyPr>
          <a:lstStyle/>
          <a:p>
            <a:pPr algn="l" rtl="0"/>
            <a:r>
              <a:rPr lang="en-US" sz="2800" dirty="0">
                <a:solidFill>
                  <a:srgbClr val="000000"/>
                </a:solidFill>
              </a:rPr>
              <a:t>- Agricultura </a:t>
            </a:r>
            <a:r>
              <a:rPr lang="en-US" sz="2800" dirty="0" err="1">
                <a:solidFill>
                  <a:srgbClr val="000000"/>
                </a:solidFill>
              </a:rPr>
              <a:t>Apoiada</a:t>
            </a:r>
            <a:r>
              <a:rPr lang="en-US" sz="2800" dirty="0">
                <a:solidFill>
                  <a:srgbClr val="000000"/>
                </a:solidFill>
              </a:rPr>
              <a:t> pela </a:t>
            </a:r>
            <a:r>
              <a:rPr lang="en-US" sz="2800" dirty="0" err="1">
                <a:solidFill>
                  <a:srgbClr val="000000"/>
                </a:solidFill>
              </a:rPr>
              <a:t>Comunidade</a:t>
            </a:r>
            <a:endParaRPr lang="en-IE" sz="2800" dirty="0">
              <a:solidFill>
                <a:srgbClr val="000000"/>
              </a:solidFill>
            </a:endParaRPr>
          </a:p>
        </p:txBody>
      </p:sp>
      <p:sp>
        <p:nvSpPr>
          <p:cNvPr id="9" name="TextBox 8">
            <a:extLst>
              <a:ext uri="{FF2B5EF4-FFF2-40B4-BE49-F238E27FC236}">
                <a16:creationId xmlns:a16="http://schemas.microsoft.com/office/drawing/2014/main" id="{A7446DD3-FBD8-E398-F10B-2D267D70F648}"/>
              </a:ext>
            </a:extLst>
          </p:cNvPr>
          <p:cNvSpPr txBox="1"/>
          <p:nvPr/>
        </p:nvSpPr>
        <p:spPr>
          <a:xfrm>
            <a:off x="432954" y="6090317"/>
            <a:ext cx="6500658" cy="338554"/>
          </a:xfrm>
          <a:prstGeom prst="rect">
            <a:avLst/>
          </a:prstGeom>
          <a:noFill/>
        </p:spPr>
        <p:txBody>
          <a:bodyPr wrap="square" rtlCol="0">
            <a:spAutoFit/>
          </a:bodyPr>
          <a:lstStyle/>
          <a:p>
            <a:pPr algn="l" rtl="0"/>
            <a:r>
              <a:rPr lang="en-US" sz="1600" b="1" dirty="0">
                <a:solidFill>
                  <a:srgbClr val="000000"/>
                </a:solidFill>
                <a:hlinkClick r:id="rId6">
                  <a:extLst>
                    <a:ext uri="{A12FA001-AC4F-418D-AE19-62706E023703}">
                      <ahyp:hlinkClr xmlns:ahyp="http://schemas.microsoft.com/office/drawing/2018/hyperlinkcolor" val="tx"/>
                    </a:ext>
                  </a:extLst>
                </a:hlinkClick>
              </a:rPr>
              <a:t>EU Farm 2 Fork - Agricultura </a:t>
            </a:r>
            <a:r>
              <a:rPr lang="en-US" sz="1600" b="1" dirty="0" err="1">
                <a:solidFill>
                  <a:srgbClr val="000000"/>
                </a:solidFill>
                <a:hlinkClick r:id="rId6">
                  <a:extLst>
                    <a:ext uri="{A12FA001-AC4F-418D-AE19-62706E023703}">
                      <ahyp:hlinkClr xmlns:ahyp="http://schemas.microsoft.com/office/drawing/2018/hyperlinkcolor" val="tx"/>
                    </a:ext>
                  </a:extLst>
                </a:hlinkClick>
              </a:rPr>
              <a:t>apoiada</a:t>
            </a:r>
            <a:r>
              <a:rPr lang="en-US" sz="1600" b="1" dirty="0">
                <a:solidFill>
                  <a:srgbClr val="000000"/>
                </a:solidFill>
                <a:hlinkClick r:id="rId6">
                  <a:extLst>
                    <a:ext uri="{A12FA001-AC4F-418D-AE19-62706E023703}">
                      <ahyp:hlinkClr xmlns:ahyp="http://schemas.microsoft.com/office/drawing/2018/hyperlinkcolor" val="tx"/>
                    </a:ext>
                  </a:extLst>
                </a:hlinkClick>
              </a:rPr>
              <a:t> pela </a:t>
            </a:r>
            <a:r>
              <a:rPr lang="en-US" sz="1600" b="1" dirty="0" err="1">
                <a:solidFill>
                  <a:srgbClr val="000000"/>
                </a:solidFill>
                <a:hlinkClick r:id="rId6">
                  <a:extLst>
                    <a:ext uri="{A12FA001-AC4F-418D-AE19-62706E023703}">
                      <ahyp:hlinkClr xmlns:ahyp="http://schemas.microsoft.com/office/drawing/2018/hyperlinkcolor" val="tx"/>
                    </a:ext>
                  </a:extLst>
                </a:hlinkClick>
              </a:rPr>
              <a:t>comunidade</a:t>
            </a:r>
            <a:r>
              <a:rPr lang="en-US" sz="1600" b="1" dirty="0">
                <a:solidFill>
                  <a:srgbClr val="000000"/>
                </a:solidFill>
                <a:hlinkClick r:id="rId6">
                  <a:extLst>
                    <a:ext uri="{A12FA001-AC4F-418D-AE19-62706E023703}">
                      <ahyp:hlinkClr xmlns:ahyp="http://schemas.microsoft.com/office/drawing/2018/hyperlinkcolor" val="tx"/>
                    </a:ext>
                  </a:extLst>
                </a:hlinkClick>
              </a:rPr>
              <a:t> – YouTube</a:t>
            </a:r>
            <a:r>
              <a:rPr lang="en-US" sz="1600" b="1" dirty="0">
                <a:solidFill>
                  <a:srgbClr val="000000"/>
                </a:solidFill>
              </a:rPr>
              <a:t> </a:t>
            </a:r>
            <a:endParaRPr lang="en-IE" sz="1600" b="1" dirty="0">
              <a:solidFill>
                <a:srgbClr val="000000"/>
              </a:solidFill>
            </a:endParaRPr>
          </a:p>
        </p:txBody>
      </p:sp>
      <p:pic>
        <p:nvPicPr>
          <p:cNvPr id="10" name="Picture 9">
            <a:extLst>
              <a:ext uri="{FF2B5EF4-FFF2-40B4-BE49-F238E27FC236}">
                <a16:creationId xmlns:a16="http://schemas.microsoft.com/office/drawing/2014/main" id="{554B67ED-F5D4-383A-6F4A-3AF95FF6C60A}"/>
              </a:ext>
            </a:extLst>
          </p:cNvPr>
          <p:cNvPicPr>
            <a:picLocks noChangeAspect="1"/>
          </p:cNvPicPr>
          <p:nvPr/>
        </p:nvPicPr>
        <p:blipFill>
          <a:blip r:embed="rId7"/>
          <a:stretch>
            <a:fillRect/>
          </a:stretch>
        </p:blipFill>
        <p:spPr>
          <a:xfrm>
            <a:off x="10390266" y="564691"/>
            <a:ext cx="1003352" cy="971600"/>
          </a:xfrm>
          <a:prstGeom prst="rect">
            <a:avLst/>
          </a:prstGeom>
        </p:spPr>
      </p:pic>
    </p:spTree>
    <p:extLst>
      <p:ext uri="{BB962C8B-B14F-4D97-AF65-F5344CB8AC3E}">
        <p14:creationId xmlns:p14="http://schemas.microsoft.com/office/powerpoint/2010/main" val="10606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92F1C-0B63-0D65-1DB6-2DC2228A184F}"/>
              </a:ext>
            </a:extLst>
          </p:cNvPr>
          <p:cNvSpPr>
            <a:spLocks noGrp="1"/>
          </p:cNvSpPr>
          <p:nvPr>
            <p:ph type="body" sz="quarter" idx="18"/>
          </p:nvPr>
        </p:nvSpPr>
        <p:spPr>
          <a:xfrm>
            <a:off x="605482" y="1240725"/>
            <a:ext cx="11022226" cy="3849918"/>
          </a:xfrm>
        </p:spPr>
        <p:txBody>
          <a:bodyPr/>
          <a:lstStyle/>
          <a:p>
            <a:pPr algn="just" rtl="0"/>
            <a:r>
              <a:rPr lang="en-GB" sz="2300" dirty="0"/>
              <a:t>Uma </a:t>
            </a:r>
            <a:r>
              <a:rPr lang="en-GB" sz="2300" dirty="0" err="1"/>
              <a:t>parceria</a:t>
            </a:r>
            <a:r>
              <a:rPr lang="en-GB" sz="2300" dirty="0"/>
              <a:t> de </a:t>
            </a:r>
            <a:r>
              <a:rPr lang="en-GB" sz="2300" dirty="0" err="1"/>
              <a:t>abastecimento</a:t>
            </a:r>
            <a:r>
              <a:rPr lang="en-GB" sz="2300" dirty="0">
                <a:solidFill>
                  <a:srgbClr val="FF0000"/>
                </a:solidFill>
              </a:rPr>
              <a:t> </a:t>
            </a:r>
            <a:r>
              <a:rPr lang="en-GB" sz="2300" dirty="0" err="1"/>
              <a:t>implica</a:t>
            </a:r>
            <a:r>
              <a:rPr lang="en-GB" sz="2300" dirty="0"/>
              <a:t> um </a:t>
            </a:r>
            <a:r>
              <a:rPr lang="en-GB" sz="2300" dirty="0" err="1"/>
              <a:t>maior</a:t>
            </a:r>
            <a:r>
              <a:rPr lang="en-GB" sz="2300" dirty="0"/>
              <a:t> </a:t>
            </a:r>
            <a:r>
              <a:rPr lang="en-GB" sz="2300" dirty="0" err="1"/>
              <a:t>compromisso</a:t>
            </a:r>
            <a:r>
              <a:rPr lang="en-GB" sz="2300" dirty="0"/>
              <a:t> - </a:t>
            </a:r>
            <a:r>
              <a:rPr lang="en-GB" sz="2300" dirty="0" err="1"/>
              <a:t>por</a:t>
            </a:r>
            <a:r>
              <a:rPr lang="en-GB" sz="2300" dirty="0"/>
              <a:t> </a:t>
            </a:r>
            <a:r>
              <a:rPr lang="en-GB" sz="2300" dirty="0" err="1"/>
              <a:t>definição</a:t>
            </a:r>
            <a:r>
              <a:rPr lang="en-GB" sz="2300" dirty="0"/>
              <a:t>, </a:t>
            </a:r>
            <a:r>
              <a:rPr lang="en-GB" sz="2300" b="1" dirty="0" err="1"/>
              <a:t>envolve</a:t>
            </a:r>
            <a:r>
              <a:rPr lang="en-GB" sz="2300" b="1" dirty="0"/>
              <a:t> um </a:t>
            </a:r>
            <a:r>
              <a:rPr lang="en-GB" sz="2300" b="1" dirty="0" err="1"/>
              <a:t>compromisso</a:t>
            </a:r>
            <a:r>
              <a:rPr lang="en-GB" sz="2300" b="1" dirty="0"/>
              <a:t> </a:t>
            </a:r>
            <a:r>
              <a:rPr lang="en-GB" sz="2300" b="1" dirty="0" err="1"/>
              <a:t>durante</a:t>
            </a:r>
            <a:r>
              <a:rPr lang="en-GB" sz="2300" b="1" dirty="0"/>
              <a:t> um </a:t>
            </a:r>
            <a:r>
              <a:rPr lang="en-GB" sz="2300" b="1" dirty="0" err="1"/>
              <a:t>período</a:t>
            </a:r>
            <a:r>
              <a:rPr lang="en-GB" sz="2300" b="1" dirty="0"/>
              <a:t> </a:t>
            </a:r>
            <a:r>
              <a:rPr lang="en-GB" sz="2300" b="1" dirty="0" err="1"/>
              <a:t>prolongado</a:t>
            </a:r>
            <a:r>
              <a:rPr lang="en-GB" sz="2300" b="1" dirty="0"/>
              <a:t> de tempo de </a:t>
            </a:r>
            <a:r>
              <a:rPr lang="en-GB" sz="2300" b="1" dirty="0" err="1"/>
              <a:t>trabalhar</a:t>
            </a:r>
            <a:r>
              <a:rPr lang="en-GB" sz="2300" b="1" dirty="0"/>
              <a:t> em conjunto para </a:t>
            </a:r>
            <a:r>
              <a:rPr lang="en-GB" sz="2300" b="1" dirty="0" err="1"/>
              <a:t>benefício</a:t>
            </a:r>
            <a:r>
              <a:rPr lang="en-GB" sz="2300" b="1" dirty="0"/>
              <a:t> </a:t>
            </a:r>
            <a:r>
              <a:rPr lang="en-GB" sz="2300" b="1" dirty="0" err="1"/>
              <a:t>mútuo</a:t>
            </a:r>
            <a:r>
              <a:rPr lang="en-GB" sz="2300" b="1" dirty="0"/>
              <a:t> de ambas as partes, </a:t>
            </a:r>
            <a:r>
              <a:rPr lang="en-GB" sz="2300" b="1" dirty="0" err="1"/>
              <a:t>partilhando</a:t>
            </a:r>
            <a:r>
              <a:rPr lang="en-GB" sz="2300" b="1" dirty="0"/>
              <a:t> </a:t>
            </a:r>
            <a:r>
              <a:rPr lang="en-GB" sz="2300" b="1" dirty="0" err="1"/>
              <a:t>informações</a:t>
            </a:r>
            <a:r>
              <a:rPr lang="en-GB" sz="2300" b="1" dirty="0"/>
              <a:t> </a:t>
            </a:r>
            <a:r>
              <a:rPr lang="en-GB" sz="2300" b="1" dirty="0" err="1"/>
              <a:t>relevantes</a:t>
            </a:r>
            <a:r>
              <a:rPr lang="en-GB" sz="2300" b="1" dirty="0"/>
              <a:t>, </a:t>
            </a:r>
            <a:r>
              <a:rPr lang="en-GB" sz="2300" b="1" dirty="0" err="1"/>
              <a:t>riscos</a:t>
            </a:r>
            <a:r>
              <a:rPr lang="en-GB" sz="2300" b="1" dirty="0"/>
              <a:t> e </a:t>
            </a:r>
            <a:r>
              <a:rPr lang="en-GB" sz="2300" b="1" dirty="0" err="1"/>
              <a:t>benefícios</a:t>
            </a:r>
            <a:r>
              <a:rPr lang="en-GB" sz="2300" b="1" dirty="0"/>
              <a:t> da </a:t>
            </a:r>
            <a:r>
              <a:rPr lang="en-GB" sz="2300" b="1" dirty="0" err="1"/>
              <a:t>relação</a:t>
            </a:r>
            <a:r>
              <a:rPr lang="en-GB" sz="2300" b="1" dirty="0"/>
              <a:t>.</a:t>
            </a:r>
          </a:p>
          <a:p>
            <a:pPr algn="just" rtl="0"/>
            <a:r>
              <a:rPr lang="en-GB" sz="2300" dirty="0"/>
              <a:t>A </a:t>
            </a:r>
            <a:r>
              <a:rPr lang="en-GB" sz="2300" dirty="0" err="1"/>
              <a:t>parceria</a:t>
            </a:r>
            <a:r>
              <a:rPr lang="en-GB" sz="2300" dirty="0"/>
              <a:t> com </a:t>
            </a:r>
            <a:r>
              <a:rPr lang="en-GB" sz="2300" dirty="0" err="1"/>
              <a:t>fornecedores</a:t>
            </a:r>
            <a:r>
              <a:rPr lang="en-GB" sz="2300" dirty="0"/>
              <a:t> para </a:t>
            </a:r>
            <a:r>
              <a:rPr lang="en-GB" sz="2300" dirty="0" err="1"/>
              <a:t>desenvolver</a:t>
            </a:r>
            <a:r>
              <a:rPr lang="en-GB" sz="2300" dirty="0"/>
              <a:t> </a:t>
            </a:r>
            <a:r>
              <a:rPr lang="en-GB" sz="2300" dirty="0" err="1"/>
              <a:t>relações</a:t>
            </a:r>
            <a:r>
              <a:rPr lang="en-GB" sz="2300" dirty="0"/>
              <a:t>  </a:t>
            </a:r>
            <a:r>
              <a:rPr lang="en-GB" sz="2300" dirty="0" err="1"/>
              <a:t>profundas</a:t>
            </a:r>
            <a:r>
              <a:rPr lang="en-GB" sz="2300" dirty="0"/>
              <a:t> e </a:t>
            </a:r>
            <a:r>
              <a:rPr lang="en-GB" sz="2300" dirty="0" err="1"/>
              <a:t>mutuamente</a:t>
            </a:r>
            <a:r>
              <a:rPr lang="en-GB" sz="2300" dirty="0"/>
              <a:t> </a:t>
            </a:r>
            <a:r>
              <a:rPr lang="en-GB" sz="2300" dirty="0" err="1"/>
              <a:t>benéficas</a:t>
            </a:r>
            <a:r>
              <a:rPr lang="en-GB" sz="2300" dirty="0"/>
              <a:t> a </a:t>
            </a:r>
            <a:r>
              <a:rPr lang="en-GB" sz="2300" dirty="0" err="1"/>
              <a:t>longo</a:t>
            </a:r>
            <a:r>
              <a:rPr lang="en-GB" sz="2300" dirty="0"/>
              <a:t> </a:t>
            </a:r>
            <a:r>
              <a:rPr lang="en-GB" sz="2300" dirty="0" err="1"/>
              <a:t>prazo</a:t>
            </a:r>
            <a:r>
              <a:rPr lang="en-GB" sz="2300" dirty="0"/>
              <a:t> é </a:t>
            </a:r>
            <a:r>
              <a:rPr lang="en-GB" sz="2300" dirty="0" err="1"/>
              <a:t>frequentemente</a:t>
            </a:r>
            <a:r>
              <a:rPr lang="en-GB" sz="2300" dirty="0"/>
              <a:t> </a:t>
            </a:r>
            <a:r>
              <a:rPr lang="en-GB" sz="2300" dirty="0" err="1"/>
              <a:t>citada</a:t>
            </a:r>
            <a:r>
              <a:rPr lang="en-GB" sz="2300" dirty="0"/>
              <a:t> </a:t>
            </a:r>
            <a:r>
              <a:rPr lang="en-GB" sz="2300" dirty="0" err="1"/>
              <a:t>como</a:t>
            </a:r>
            <a:r>
              <a:rPr lang="en-GB" sz="2300" dirty="0"/>
              <a:t> um </a:t>
            </a:r>
            <a:r>
              <a:rPr lang="en-GB" sz="2300" dirty="0" err="1"/>
              <a:t>meio</a:t>
            </a:r>
            <a:r>
              <a:rPr lang="en-GB" sz="2300" dirty="0"/>
              <a:t> para </a:t>
            </a:r>
            <a:r>
              <a:rPr lang="en-GB" sz="2300" dirty="0" err="1"/>
              <a:t>diminuir</a:t>
            </a:r>
            <a:r>
              <a:rPr lang="en-GB" sz="2300" dirty="0"/>
              <a:t> </a:t>
            </a:r>
            <a:r>
              <a:rPr lang="en-GB" sz="2300" dirty="0" err="1"/>
              <a:t>esse</a:t>
            </a:r>
            <a:r>
              <a:rPr lang="en-GB" sz="2300" dirty="0"/>
              <a:t> </a:t>
            </a:r>
            <a:r>
              <a:rPr lang="en-GB" sz="2300" dirty="0" err="1"/>
              <a:t>risco</a:t>
            </a:r>
            <a:r>
              <a:rPr lang="en-GB" sz="2300" dirty="0"/>
              <a:t> e </a:t>
            </a:r>
            <a:r>
              <a:rPr lang="en-GB" sz="2300" dirty="0" err="1"/>
              <a:t>desenvolver</a:t>
            </a:r>
            <a:r>
              <a:rPr lang="en-GB" sz="2300" dirty="0"/>
              <a:t> </a:t>
            </a:r>
            <a:r>
              <a:rPr lang="en-GB" sz="2300" dirty="0" err="1"/>
              <a:t>uma</a:t>
            </a:r>
            <a:r>
              <a:rPr lang="en-GB" sz="2300" dirty="0"/>
              <a:t> </a:t>
            </a:r>
            <a:r>
              <a:rPr lang="en-GB" sz="2300" dirty="0" err="1"/>
              <a:t>verdadeira</a:t>
            </a:r>
            <a:r>
              <a:rPr lang="en-GB" sz="2300" dirty="0"/>
              <a:t> </a:t>
            </a:r>
            <a:r>
              <a:rPr lang="en-GB" sz="2300" dirty="0" err="1"/>
              <a:t>excelência</a:t>
            </a:r>
            <a:r>
              <a:rPr lang="en-GB" sz="2300" dirty="0"/>
              <a:t> da </a:t>
            </a:r>
            <a:r>
              <a:rPr lang="en-GB" sz="2300" dirty="0" err="1"/>
              <a:t>cadeia</a:t>
            </a:r>
            <a:r>
              <a:rPr lang="en-GB" sz="2300" dirty="0"/>
              <a:t> de </a:t>
            </a:r>
            <a:r>
              <a:rPr lang="en-GB" sz="2300" dirty="0" err="1"/>
              <a:t>abastecimento</a:t>
            </a:r>
            <a:r>
              <a:rPr lang="en-GB" sz="2300" dirty="0"/>
              <a:t>. </a:t>
            </a:r>
            <a:r>
              <a:rPr lang="en-GB" sz="2300" dirty="0" err="1"/>
              <a:t>Construir</a:t>
            </a:r>
            <a:r>
              <a:rPr lang="en-GB" sz="2300" dirty="0"/>
              <a:t> </a:t>
            </a:r>
            <a:r>
              <a:rPr lang="en-GB" sz="2300" dirty="0" err="1"/>
              <a:t>parcerias</a:t>
            </a:r>
            <a:r>
              <a:rPr lang="en-GB" sz="2300" dirty="0"/>
              <a:t> </a:t>
            </a:r>
            <a:r>
              <a:rPr lang="en-GB" sz="2300" dirty="0" err="1"/>
              <a:t>sólidas</a:t>
            </a:r>
            <a:r>
              <a:rPr lang="en-GB" sz="2300" dirty="0"/>
              <a:t> entre </a:t>
            </a:r>
            <a:r>
              <a:rPr lang="en-GB" sz="2300" dirty="0" err="1"/>
              <a:t>uma</a:t>
            </a:r>
            <a:r>
              <a:rPr lang="en-GB" sz="2300" dirty="0"/>
              <a:t> </a:t>
            </a:r>
            <a:r>
              <a:rPr lang="en-GB" sz="2300" dirty="0" err="1"/>
              <a:t>empresa</a:t>
            </a:r>
            <a:r>
              <a:rPr lang="en-GB" sz="2300" dirty="0"/>
              <a:t> </a:t>
            </a:r>
            <a:r>
              <a:rPr lang="en-GB" sz="2300" dirty="0" err="1"/>
              <a:t>alimentar</a:t>
            </a:r>
            <a:r>
              <a:rPr lang="en-GB" sz="2300" dirty="0"/>
              <a:t> e </a:t>
            </a:r>
            <a:r>
              <a:rPr lang="en-GB" sz="2300" dirty="0" err="1"/>
              <a:t>os</a:t>
            </a:r>
            <a:r>
              <a:rPr lang="en-GB" sz="2300" dirty="0"/>
              <a:t> </a:t>
            </a:r>
            <a:r>
              <a:rPr lang="en-GB" sz="2300" dirty="0" err="1"/>
              <a:t>produtores</a:t>
            </a:r>
            <a:r>
              <a:rPr lang="en-GB" sz="2300" dirty="0"/>
              <a:t> </a:t>
            </a:r>
            <a:r>
              <a:rPr lang="en-GB" sz="2300" dirty="0" err="1"/>
              <a:t>pode</a:t>
            </a:r>
            <a:r>
              <a:rPr lang="en-GB" sz="2300" dirty="0"/>
              <a:t> </a:t>
            </a:r>
            <a:r>
              <a:rPr lang="en-GB" sz="2300" dirty="0" err="1"/>
              <a:t>trazer</a:t>
            </a:r>
            <a:r>
              <a:rPr lang="en-GB" sz="2300" dirty="0"/>
              <a:t> </a:t>
            </a:r>
            <a:r>
              <a:rPr lang="en-GB" sz="2300" dirty="0" err="1"/>
              <a:t>vantagens</a:t>
            </a:r>
            <a:r>
              <a:rPr lang="en-GB" sz="2300" dirty="0"/>
              <a:t> para ambos.</a:t>
            </a:r>
          </a:p>
          <a:p>
            <a:pPr marL="457200" indent="-457200" algn="just" rtl="0">
              <a:buAutoNum type="arabicPeriod"/>
            </a:pPr>
            <a:r>
              <a:rPr lang="en-GB" sz="2300" b="1" dirty="0" err="1"/>
              <a:t>Oportunidade</a:t>
            </a:r>
            <a:r>
              <a:rPr lang="en-GB" sz="2300" b="1" dirty="0"/>
              <a:t> para </a:t>
            </a:r>
            <a:r>
              <a:rPr lang="en-GB" sz="2300" b="1" dirty="0" err="1"/>
              <a:t>contratos</a:t>
            </a:r>
            <a:r>
              <a:rPr lang="en-GB" sz="2300" b="1" dirty="0"/>
              <a:t> a </a:t>
            </a:r>
            <a:r>
              <a:rPr lang="en-GB" sz="2300" b="1" dirty="0" err="1"/>
              <a:t>longo</a:t>
            </a:r>
            <a:r>
              <a:rPr lang="en-GB" sz="2300" b="1" dirty="0"/>
              <a:t> </a:t>
            </a:r>
            <a:r>
              <a:rPr lang="en-GB" sz="2300" b="1" dirty="0" err="1"/>
              <a:t>prazo</a:t>
            </a:r>
            <a:r>
              <a:rPr lang="en-GB" sz="2300" b="1" dirty="0"/>
              <a:t> – </a:t>
            </a:r>
            <a:r>
              <a:rPr lang="en-GB" sz="2300" dirty="0"/>
              <a:t>O </a:t>
            </a:r>
            <a:r>
              <a:rPr lang="en-GB" sz="2300" dirty="0" err="1"/>
              <a:t>incentivo</a:t>
            </a:r>
            <a:r>
              <a:rPr lang="en-GB" sz="2300" dirty="0"/>
              <a:t> para </a:t>
            </a:r>
            <a:r>
              <a:rPr lang="en-GB" sz="2300" dirty="0" err="1"/>
              <a:t>muitos</a:t>
            </a:r>
            <a:r>
              <a:rPr lang="en-GB" sz="2300" dirty="0"/>
              <a:t> </a:t>
            </a:r>
            <a:r>
              <a:rPr lang="en-GB" sz="2300" dirty="0" err="1"/>
              <a:t>pequenos</a:t>
            </a:r>
            <a:r>
              <a:rPr lang="en-GB" sz="2300" dirty="0"/>
              <a:t> </a:t>
            </a:r>
            <a:r>
              <a:rPr lang="en-GB" sz="2300" dirty="0" err="1"/>
              <a:t>fornecedores</a:t>
            </a:r>
            <a:r>
              <a:rPr lang="en-GB" sz="2300" dirty="0"/>
              <a:t> é </a:t>
            </a:r>
            <a:r>
              <a:rPr lang="en-GB" sz="2300" dirty="0" err="1"/>
              <a:t>conseguir</a:t>
            </a:r>
            <a:r>
              <a:rPr lang="en-GB" sz="2300" dirty="0"/>
              <a:t> um </a:t>
            </a:r>
            <a:r>
              <a:rPr lang="en-GB" sz="2300" dirty="0" err="1"/>
              <a:t>contrato</a:t>
            </a:r>
            <a:r>
              <a:rPr lang="en-GB" sz="2300" dirty="0"/>
              <a:t> a </a:t>
            </a:r>
            <a:r>
              <a:rPr lang="en-GB" sz="2300" dirty="0" err="1"/>
              <a:t>longo</a:t>
            </a:r>
            <a:r>
              <a:rPr lang="en-GB" sz="2300" dirty="0"/>
              <a:t> </a:t>
            </a:r>
            <a:r>
              <a:rPr lang="en-GB" sz="2300" dirty="0" err="1"/>
              <a:t>prazo</a:t>
            </a:r>
            <a:r>
              <a:rPr lang="en-GB" sz="2300" dirty="0"/>
              <a:t> que </a:t>
            </a:r>
            <a:r>
              <a:rPr lang="en-GB" sz="2300" dirty="0" err="1"/>
              <a:t>lhes</a:t>
            </a:r>
            <a:r>
              <a:rPr lang="en-GB" sz="2300" dirty="0"/>
              <a:t> </a:t>
            </a:r>
            <a:r>
              <a:rPr lang="en-GB" sz="2300" dirty="0" err="1"/>
              <a:t>garanta</a:t>
            </a:r>
            <a:r>
              <a:rPr lang="en-GB" sz="2300" dirty="0"/>
              <a:t> volume. </a:t>
            </a:r>
            <a:r>
              <a:rPr lang="en-GB" sz="2300" dirty="0" err="1"/>
              <a:t>Isto</a:t>
            </a:r>
            <a:r>
              <a:rPr lang="en-GB" sz="2300" dirty="0"/>
              <a:t> é </a:t>
            </a:r>
            <a:r>
              <a:rPr lang="en-GB" sz="2300" dirty="0" err="1"/>
              <a:t>bom</a:t>
            </a:r>
            <a:r>
              <a:rPr lang="en-GB" sz="2300" dirty="0"/>
              <a:t> para </a:t>
            </a:r>
            <a:r>
              <a:rPr lang="en-GB" sz="2300" dirty="0" err="1"/>
              <a:t>muitos</a:t>
            </a:r>
            <a:r>
              <a:rPr lang="en-GB" sz="2300" dirty="0"/>
              <a:t> </a:t>
            </a:r>
            <a:r>
              <a:rPr lang="en-GB" sz="2300" dirty="0" err="1"/>
              <a:t>fornecedores</a:t>
            </a:r>
            <a:r>
              <a:rPr lang="en-GB" sz="2300" dirty="0"/>
              <a:t> e </a:t>
            </a:r>
            <a:r>
              <a:rPr lang="en-GB" sz="2300" dirty="0" err="1"/>
              <a:t>permite-lhes</a:t>
            </a:r>
            <a:r>
              <a:rPr lang="en-GB" sz="2300" dirty="0"/>
              <a:t> </a:t>
            </a:r>
            <a:r>
              <a:rPr lang="en-GB" sz="2300" dirty="0" err="1"/>
              <a:t>programar</a:t>
            </a:r>
            <a:r>
              <a:rPr lang="en-GB" sz="2300" dirty="0"/>
              <a:t> a </a:t>
            </a:r>
            <a:r>
              <a:rPr lang="en-GB" sz="2300" dirty="0" err="1"/>
              <a:t>sua</a:t>
            </a:r>
            <a:r>
              <a:rPr lang="en-GB" sz="2300" dirty="0"/>
              <a:t> </a:t>
            </a:r>
            <a:r>
              <a:rPr lang="en-GB" sz="2300" dirty="0" err="1"/>
              <a:t>produção</a:t>
            </a:r>
            <a:r>
              <a:rPr lang="en-GB" sz="2300" dirty="0"/>
              <a:t>.</a:t>
            </a:r>
          </a:p>
          <a:p>
            <a:pPr marL="457200" indent="-457200" algn="just" rtl="0">
              <a:buAutoNum type="arabicPeriod"/>
            </a:pPr>
            <a:r>
              <a:rPr lang="en-GB" sz="2300" b="1" dirty="0" err="1"/>
              <a:t>Obter</a:t>
            </a:r>
            <a:r>
              <a:rPr lang="en-GB" sz="2300" b="1" dirty="0"/>
              <a:t> o </a:t>
            </a:r>
            <a:r>
              <a:rPr lang="en-GB" sz="2300" b="1" dirty="0" err="1"/>
              <a:t>produto</a:t>
            </a:r>
            <a:r>
              <a:rPr lang="en-GB" sz="2300" b="1" dirty="0"/>
              <a:t>/</a:t>
            </a:r>
            <a:r>
              <a:rPr lang="en-GB" sz="2300" b="1" dirty="0" err="1"/>
              <a:t>especificação</a:t>
            </a:r>
            <a:r>
              <a:rPr lang="en-GB" sz="2300" b="1" dirty="0"/>
              <a:t> que se </a:t>
            </a:r>
            <a:r>
              <a:rPr lang="en-GB" sz="2300" b="1" dirty="0" err="1"/>
              <a:t>deseja</a:t>
            </a:r>
            <a:r>
              <a:rPr lang="en-GB" sz="2300" b="1" dirty="0"/>
              <a:t> - </a:t>
            </a:r>
            <a:r>
              <a:rPr lang="en-GB" sz="2300" b="0" i="0" dirty="0">
                <a:effectLst/>
              </a:rPr>
              <a:t>Ao </a:t>
            </a:r>
            <a:r>
              <a:rPr lang="en-GB" sz="2300" b="0" i="0" dirty="0" err="1">
                <a:effectLst/>
              </a:rPr>
              <a:t>colaborar</a:t>
            </a:r>
            <a:r>
              <a:rPr lang="en-GB" sz="2300" b="0" i="0" dirty="0">
                <a:effectLst/>
              </a:rPr>
              <a:t>, </a:t>
            </a:r>
            <a:r>
              <a:rPr lang="en-GB" sz="2300" b="0" i="0" dirty="0" err="1">
                <a:effectLst/>
              </a:rPr>
              <a:t>tem</a:t>
            </a:r>
            <a:r>
              <a:rPr lang="en-GB" sz="2300" b="0" i="0" dirty="0">
                <a:effectLst/>
              </a:rPr>
              <a:t>-se a </a:t>
            </a:r>
            <a:r>
              <a:rPr lang="en-GB" sz="2300" b="0" i="0" dirty="0" err="1">
                <a:effectLst/>
              </a:rPr>
              <a:t>oportunidade</a:t>
            </a:r>
            <a:r>
              <a:rPr lang="en-GB" sz="2300" b="0" i="0" dirty="0">
                <a:effectLst/>
              </a:rPr>
              <a:t> de </a:t>
            </a:r>
            <a:r>
              <a:rPr lang="en-GB" sz="2300" b="0" i="0" dirty="0" err="1">
                <a:effectLst/>
              </a:rPr>
              <a:t>trabalhar</a:t>
            </a:r>
            <a:r>
              <a:rPr lang="en-GB" sz="2300" b="0" i="0" dirty="0">
                <a:effectLst/>
              </a:rPr>
              <a:t> com o </a:t>
            </a:r>
            <a:r>
              <a:rPr lang="en-GB" sz="2300" b="0" i="0" dirty="0" err="1">
                <a:effectLst/>
              </a:rPr>
              <a:t>fornecedor</a:t>
            </a:r>
            <a:r>
              <a:rPr lang="en-GB" sz="2300" b="0" i="0" dirty="0">
                <a:effectLst/>
              </a:rPr>
              <a:t> para </a:t>
            </a:r>
            <a:r>
              <a:rPr lang="en-GB" sz="2300" b="0" i="0" dirty="0" err="1">
                <a:effectLst/>
              </a:rPr>
              <a:t>melhorar</a:t>
            </a:r>
            <a:r>
              <a:rPr lang="en-GB" sz="2300" b="0" i="0" dirty="0">
                <a:effectLst/>
              </a:rPr>
              <a:t> a </a:t>
            </a:r>
            <a:r>
              <a:rPr lang="en-GB" sz="2300" b="0" i="0" dirty="0" err="1">
                <a:effectLst/>
              </a:rPr>
              <a:t>inovação</a:t>
            </a:r>
            <a:r>
              <a:rPr lang="en-GB" sz="2300" b="0" i="0" dirty="0">
                <a:effectLst/>
              </a:rPr>
              <a:t> e </a:t>
            </a:r>
            <a:r>
              <a:rPr lang="en-GB" sz="2300" b="0" i="0" dirty="0" err="1">
                <a:effectLst/>
              </a:rPr>
              <a:t>criar</a:t>
            </a:r>
            <a:r>
              <a:rPr lang="en-GB" sz="2300" b="0" i="0" dirty="0">
                <a:effectLst/>
              </a:rPr>
              <a:t> </a:t>
            </a:r>
            <a:r>
              <a:rPr lang="en-GB" sz="2300" b="0" i="0" dirty="0" err="1">
                <a:effectLst/>
              </a:rPr>
              <a:t>valor</a:t>
            </a:r>
            <a:r>
              <a:rPr lang="en-GB" sz="2300" b="0" i="0" dirty="0">
                <a:effectLst/>
              </a:rPr>
              <a:t> conjunto.</a:t>
            </a:r>
            <a:endParaRPr lang="en-US" sz="2300" dirty="0"/>
          </a:p>
          <a:p>
            <a:pPr algn="just" rtl="0"/>
            <a:endParaRPr lang="en-IE" sz="2300" dirty="0"/>
          </a:p>
        </p:txBody>
      </p:sp>
      <p:sp>
        <p:nvSpPr>
          <p:cNvPr id="3" name="Text Placeholder 2">
            <a:extLst>
              <a:ext uri="{FF2B5EF4-FFF2-40B4-BE49-F238E27FC236}">
                <a16:creationId xmlns:a16="http://schemas.microsoft.com/office/drawing/2014/main" id="{47A5399C-2498-1A39-D27C-438556E7AADF}"/>
              </a:ext>
            </a:extLst>
          </p:cNvPr>
          <p:cNvSpPr>
            <a:spLocks noGrp="1"/>
          </p:cNvSpPr>
          <p:nvPr>
            <p:ph type="body" sz="quarter" idx="16"/>
          </p:nvPr>
        </p:nvSpPr>
        <p:spPr>
          <a:xfrm>
            <a:off x="605482" y="437071"/>
            <a:ext cx="10595237" cy="803654"/>
          </a:xfrm>
        </p:spPr>
        <p:txBody>
          <a:bodyPr/>
          <a:lstStyle/>
          <a:p>
            <a:pPr algn="l" rtl="0"/>
            <a:r>
              <a:rPr lang="en-IE" b="1" dirty="0" err="1"/>
              <a:t>Parcerias</a:t>
            </a:r>
            <a:r>
              <a:rPr lang="en-IE" b="1" dirty="0"/>
              <a:t> </a:t>
            </a:r>
            <a:r>
              <a:rPr lang="en-IE" b="1" dirty="0" err="1"/>
              <a:t>na</a:t>
            </a:r>
            <a:r>
              <a:rPr lang="en-IE" b="1" dirty="0"/>
              <a:t> </a:t>
            </a:r>
            <a:r>
              <a:rPr lang="en-IE" b="1" dirty="0" err="1"/>
              <a:t>Cadeia</a:t>
            </a:r>
            <a:r>
              <a:rPr lang="en-IE" b="1" dirty="0"/>
              <a:t> de </a:t>
            </a:r>
            <a:r>
              <a:rPr lang="en-IE" b="1" dirty="0" err="1"/>
              <a:t>Abastecimento</a:t>
            </a:r>
            <a:endParaRPr lang="en-IE" b="1" dirty="0"/>
          </a:p>
        </p:txBody>
      </p:sp>
      <p:pic>
        <p:nvPicPr>
          <p:cNvPr id="4" name="Picture 3">
            <a:extLst>
              <a:ext uri="{FF2B5EF4-FFF2-40B4-BE49-F238E27FC236}">
                <a16:creationId xmlns:a16="http://schemas.microsoft.com/office/drawing/2014/main" id="{4A7B5790-280C-6808-1970-6C226A906EB2}"/>
              </a:ext>
            </a:extLst>
          </p:cNvPr>
          <p:cNvPicPr>
            <a:picLocks noChangeAspect="1"/>
          </p:cNvPicPr>
          <p:nvPr/>
        </p:nvPicPr>
        <p:blipFill>
          <a:blip r:embed="rId2"/>
          <a:stretch>
            <a:fillRect/>
          </a:stretch>
        </p:blipFill>
        <p:spPr>
          <a:xfrm>
            <a:off x="10741401" y="65513"/>
            <a:ext cx="1003352" cy="971600"/>
          </a:xfrm>
          <a:prstGeom prst="rect">
            <a:avLst/>
          </a:prstGeom>
        </p:spPr>
      </p:pic>
    </p:spTree>
    <p:extLst>
      <p:ext uri="{BB962C8B-B14F-4D97-AF65-F5344CB8AC3E}">
        <p14:creationId xmlns:p14="http://schemas.microsoft.com/office/powerpoint/2010/main" val="34784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00705" y="1064766"/>
            <a:ext cx="700387" cy="689518"/>
          </a:xfrm>
        </p:spPr>
        <p:txBody>
          <a:bodyPr/>
          <a:lstStyle/>
          <a:p>
            <a:pPr algn="l" rtl="0"/>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47809" y="2826823"/>
            <a:ext cx="5215752" cy="689519"/>
          </a:xfrm>
        </p:spPr>
        <p:txBody>
          <a:bodyPr/>
          <a:lstStyle/>
          <a:p>
            <a:pPr algn="l" rtl="0"/>
            <a:r>
              <a:rPr lang="en-US" b="1" dirty="0" err="1"/>
              <a:t>Atenção</a:t>
            </a:r>
            <a:r>
              <a:rPr lang="en-US" b="1" dirty="0"/>
              <a:t> </a:t>
            </a:r>
            <a:r>
              <a:rPr lang="en-US" b="1" dirty="0" err="1"/>
              <a:t>às</a:t>
            </a:r>
            <a:r>
              <a:rPr lang="en-US" b="1" dirty="0"/>
              <a:t> </a:t>
            </a:r>
            <a:r>
              <a:rPr lang="en-US" b="1" dirty="0" err="1"/>
              <a:t>Alegações</a:t>
            </a:r>
            <a:r>
              <a:rPr lang="en-US" b="1" dirty="0"/>
              <a:t> </a:t>
            </a:r>
            <a:r>
              <a:rPr lang="en-US" b="1" dirty="0" err="1"/>
              <a:t>relativas</a:t>
            </a:r>
            <a:r>
              <a:rPr lang="en-US" b="1" dirty="0"/>
              <a:t> à </a:t>
            </a:r>
            <a:r>
              <a:rPr lang="en-US" b="1" dirty="0" err="1"/>
              <a:t>Saúde</a:t>
            </a:r>
            <a:r>
              <a:rPr lang="en-US" b="1" dirty="0"/>
              <a:t> &amp; ao </a:t>
            </a:r>
            <a:r>
              <a:rPr lang="en-US" b="1" dirty="0" err="1"/>
              <a:t>Ambiente</a:t>
            </a:r>
            <a:endParaRPr lang="en-US" b="1"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72758" y="1362919"/>
            <a:ext cx="5323242" cy="4671588"/>
          </a:xfrm>
        </p:spPr>
        <p:txBody>
          <a:bodyPr/>
          <a:lstStyle/>
          <a:p>
            <a:pPr rtl="0"/>
            <a:r>
              <a:rPr lang="en-US" sz="2300" dirty="0"/>
              <a:t>O crescimento e o </a:t>
            </a:r>
            <a:r>
              <a:rPr lang="en-US" sz="2300" dirty="0" err="1"/>
              <a:t>sucesso</a:t>
            </a:r>
            <a:r>
              <a:rPr lang="en-US" sz="2300" dirty="0"/>
              <a:t> </a:t>
            </a:r>
            <a:r>
              <a:rPr lang="en-US" sz="2300" dirty="0" err="1"/>
              <a:t>ético</a:t>
            </a:r>
            <a:r>
              <a:rPr lang="en-US" sz="2300" dirty="0"/>
              <a:t> das </a:t>
            </a:r>
            <a:r>
              <a:rPr lang="en-US" sz="2300" dirty="0" err="1"/>
              <a:t>empresas</a:t>
            </a:r>
            <a:r>
              <a:rPr lang="en-US" sz="2300" dirty="0"/>
              <a:t> </a:t>
            </a:r>
            <a:r>
              <a:rPr lang="en-US" sz="2300" dirty="0" err="1"/>
              <a:t>exigem</a:t>
            </a:r>
            <a:r>
              <a:rPr lang="en-US" sz="2300" dirty="0"/>
              <a:t> uma abordagem holística que integre valores éticos em todos </a:t>
            </a:r>
            <a:r>
              <a:rPr lang="en-US" sz="2300" dirty="0" err="1"/>
              <a:t>os</a:t>
            </a:r>
            <a:r>
              <a:rPr lang="en-US" sz="2300" dirty="0"/>
              <a:t> </a:t>
            </a:r>
            <a:r>
              <a:rPr lang="en-US" sz="2300" dirty="0" err="1"/>
              <a:t>aspetos</a:t>
            </a:r>
            <a:r>
              <a:rPr lang="en-US" sz="2300" dirty="0"/>
              <a:t> das operações comerciais. </a:t>
            </a:r>
            <a:r>
              <a:rPr lang="en-US" sz="2300" dirty="0" err="1"/>
              <a:t>Iremos</a:t>
            </a:r>
            <a:r>
              <a:rPr lang="en-US" sz="2300" dirty="0"/>
              <a:t> </a:t>
            </a:r>
            <a:r>
              <a:rPr lang="en-US" sz="2300" dirty="0" err="1"/>
              <a:t>concentrar-nos</a:t>
            </a:r>
            <a:r>
              <a:rPr lang="en-US" sz="2300" dirty="0"/>
              <a:t> </a:t>
            </a:r>
            <a:r>
              <a:rPr lang="en-US" sz="2300" dirty="0" err="1"/>
              <a:t>nos</a:t>
            </a:r>
            <a:r>
              <a:rPr lang="en-US" sz="2300" dirty="0"/>
              <a:t> </a:t>
            </a:r>
            <a:r>
              <a:rPr lang="en-US" sz="2300" dirty="0" err="1"/>
              <a:t>tópicos</a:t>
            </a:r>
            <a:r>
              <a:rPr lang="en-US" sz="2300" dirty="0"/>
              <a:t> </a:t>
            </a:r>
            <a:r>
              <a:rPr lang="en-US" sz="2300" dirty="0" err="1"/>
              <a:t>aqui</a:t>
            </a:r>
            <a:r>
              <a:rPr lang="en-US" sz="2300" dirty="0"/>
              <a:t> </a:t>
            </a:r>
            <a:r>
              <a:rPr lang="en-US" sz="2300" dirty="0" err="1"/>
              <a:t>listados</a:t>
            </a:r>
            <a:r>
              <a:rPr lang="en-US" sz="2300" dirty="0"/>
              <a:t> e, no final </a:t>
            </a:r>
            <a:r>
              <a:rPr lang="en-US" sz="2300" dirty="0" err="1"/>
              <a:t>deste</a:t>
            </a:r>
            <a:r>
              <a:rPr lang="en-US" sz="2300" dirty="0"/>
              <a:t> </a:t>
            </a:r>
            <a:r>
              <a:rPr lang="en-US" sz="2300" dirty="0" err="1"/>
              <a:t>módulo</a:t>
            </a:r>
            <a:r>
              <a:rPr lang="en-US" sz="2300" dirty="0"/>
              <a:t>, </a:t>
            </a:r>
            <a:r>
              <a:rPr lang="en-US" sz="2300" dirty="0" err="1"/>
              <a:t>deverá</a:t>
            </a:r>
            <a:r>
              <a:rPr lang="en-US" sz="2300" dirty="0"/>
              <a:t> </a:t>
            </a:r>
            <a:r>
              <a:rPr lang="en-US" sz="2300" dirty="0" err="1"/>
              <a:t>reconhecer</a:t>
            </a:r>
            <a:r>
              <a:rPr lang="en-US" sz="2300" dirty="0"/>
              <a:t> o lado prático e tático de um Modelo Ético de Negócios. </a:t>
            </a:r>
            <a:r>
              <a:rPr lang="en-US" sz="2300" dirty="0" err="1"/>
              <a:t>Equilibrar</a:t>
            </a:r>
            <a:r>
              <a:rPr lang="en-US" sz="2300" dirty="0"/>
              <a:t> o sucesso financeiro com a gestão </a:t>
            </a:r>
            <a:r>
              <a:rPr lang="en-US" sz="2300" dirty="0" err="1"/>
              <a:t>ambiental</a:t>
            </a:r>
            <a:r>
              <a:rPr lang="en-US" sz="2300" dirty="0"/>
              <a:t>, a responsabilidade social e o </a:t>
            </a:r>
            <a:r>
              <a:rPr lang="en-US" sz="2300" dirty="0" err="1"/>
              <a:t>envolvimento</a:t>
            </a:r>
            <a:r>
              <a:rPr lang="en-US" sz="2300" dirty="0"/>
              <a:t> das partes </a:t>
            </a:r>
            <a:r>
              <a:rPr lang="en-US" sz="2300" dirty="0" err="1"/>
              <a:t>interessadas</a:t>
            </a:r>
            <a:r>
              <a:rPr lang="en-US" sz="2300" dirty="0"/>
              <a:t> é </a:t>
            </a:r>
            <a:r>
              <a:rPr lang="en-US" sz="2300" dirty="0" err="1"/>
              <a:t>desafiante</a:t>
            </a:r>
            <a:r>
              <a:rPr lang="en-US" sz="2300" dirty="0"/>
              <a:t>, mas, ao </a:t>
            </a:r>
            <a:r>
              <a:rPr lang="en-US" sz="2300" dirty="0" err="1"/>
              <a:t>fazê</a:t>
            </a:r>
            <a:r>
              <a:rPr lang="en-US" sz="2300" dirty="0"/>
              <a:t>-lo, a </a:t>
            </a:r>
            <a:r>
              <a:rPr lang="en-US" sz="2300" dirty="0" err="1"/>
              <a:t>empresa</a:t>
            </a:r>
            <a:r>
              <a:rPr lang="en-US" sz="2300" dirty="0"/>
              <a:t> contribuirá para um </a:t>
            </a:r>
            <a:r>
              <a:rPr lang="en-US" sz="2300" dirty="0" err="1"/>
              <a:t>cenário</a:t>
            </a:r>
            <a:r>
              <a:rPr lang="en-US" sz="2300" dirty="0"/>
              <a:t> </a:t>
            </a:r>
            <a:r>
              <a:rPr lang="en-US" sz="2300" dirty="0" err="1"/>
              <a:t>empresarial</a:t>
            </a:r>
            <a:r>
              <a:rPr lang="en-US" sz="2300" dirty="0"/>
              <a:t> </a:t>
            </a:r>
            <a:r>
              <a:rPr lang="en-US" sz="2300" dirty="0" err="1"/>
              <a:t>mais</a:t>
            </a:r>
            <a:r>
              <a:rPr lang="en-US" sz="2300" dirty="0"/>
              <a:t> sustentável e 	</a:t>
            </a:r>
            <a:r>
              <a:rPr lang="en-US" sz="2300" dirty="0" err="1"/>
              <a:t>responsável</a:t>
            </a:r>
            <a:r>
              <a:rPr lang="en-US" sz="2300" dirty="0"/>
              <a:t>.</a:t>
            </a:r>
          </a:p>
          <a:p>
            <a:pPr rtl="0"/>
            <a:endParaRPr lang="en-US" sz="1400" b="1"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22408" y="1911836"/>
            <a:ext cx="700387" cy="689518"/>
          </a:xfrm>
        </p:spPr>
        <p:txBody>
          <a:bodyPr/>
          <a:lstStyle/>
          <a:p>
            <a:pPr algn="l" rtl="0"/>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7809" y="1914422"/>
            <a:ext cx="5024636" cy="689519"/>
          </a:xfrm>
        </p:spPr>
        <p:txBody>
          <a:bodyPr/>
          <a:lstStyle/>
          <a:p>
            <a:pPr algn="l" rtl="0"/>
            <a:r>
              <a:rPr lang="en-US" b="1" dirty="0" err="1"/>
              <a:t>Organismos</a:t>
            </a:r>
            <a:r>
              <a:rPr lang="en-US" b="1" dirty="0"/>
              <a:t> </a:t>
            </a:r>
            <a:r>
              <a:rPr lang="en-US" b="1" dirty="0" err="1"/>
              <a:t>Geneticamente</a:t>
            </a:r>
            <a:r>
              <a:rPr lang="en-US" b="1" dirty="0"/>
              <a:t> </a:t>
            </a:r>
            <a:r>
              <a:rPr lang="en-US" b="1" dirty="0" err="1"/>
              <a:t>Modificados</a:t>
            </a:r>
            <a:r>
              <a:rPr lang="en-US" b="1" dirty="0"/>
              <a:t> (OGM) &amp; Alimentos à base de </a:t>
            </a:r>
            <a:r>
              <a:rPr lang="en-US" b="1" dirty="0" err="1"/>
              <a:t>Plantas</a:t>
            </a:r>
            <a:endParaRPr lang="en-US" b="1"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28987" y="2826823"/>
            <a:ext cx="700387" cy="689518"/>
          </a:xfrm>
        </p:spPr>
        <p:txBody>
          <a:bodyPr/>
          <a:lstStyle/>
          <a:p>
            <a:pPr algn="l" rtl="0"/>
            <a:r>
              <a:rPr lang="en-US" b="1">
                <a:solidFill>
                  <a:srgbClr val="F79037"/>
                </a:solidFill>
              </a:rPr>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105" y="1103497"/>
            <a:ext cx="4465067" cy="689519"/>
          </a:xfrm>
        </p:spPr>
        <p:txBody>
          <a:bodyPr/>
          <a:lstStyle/>
          <a:p>
            <a:r>
              <a:rPr lang="en-US" b="1" dirty="0" err="1"/>
              <a:t>Abastecimento</a:t>
            </a:r>
            <a:r>
              <a:rPr lang="en-US" b="1" dirty="0"/>
              <a:t> &amp; </a:t>
            </a:r>
            <a:r>
              <a:rPr lang="en-US" b="1" dirty="0" err="1"/>
              <a:t>Produção</a:t>
            </a:r>
            <a:r>
              <a:rPr lang="en-US" b="1" dirty="0"/>
              <a:t> </a:t>
            </a:r>
            <a:r>
              <a:rPr lang="en-US" b="1" dirty="0" err="1"/>
              <a:t>Éticos</a:t>
            </a:r>
            <a:endParaRPr lang="en-US" b="1"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50690" y="3741811"/>
            <a:ext cx="700387" cy="689518"/>
          </a:xfrm>
        </p:spPr>
        <p:txBody>
          <a:bodyPr/>
          <a:lstStyle/>
          <a:p>
            <a:pPr algn="l" rtl="0"/>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pPr algn="l" rtl="0"/>
            <a:r>
              <a:rPr lang="en-US" b="1" dirty="0" err="1"/>
              <a:t>Embalagens</a:t>
            </a:r>
            <a:r>
              <a:rPr lang="en-US" b="1" dirty="0"/>
              <a:t> </a:t>
            </a:r>
            <a:r>
              <a:rPr lang="en-US" b="1" dirty="0" err="1"/>
              <a:t>Alimentares</a:t>
            </a:r>
            <a:r>
              <a:rPr lang="en-US" b="1" dirty="0"/>
              <a:t> </a:t>
            </a:r>
            <a:r>
              <a:rPr lang="en-US" b="1" dirty="0" err="1"/>
              <a:t>Éticas</a:t>
            </a:r>
            <a:endParaRPr lang="en-US" b="1"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28987" y="4656798"/>
            <a:ext cx="700387" cy="689518"/>
          </a:xfrm>
        </p:spPr>
        <p:txBody>
          <a:bodyPr/>
          <a:lstStyle/>
          <a:p>
            <a:pPr algn="l" rtl="0"/>
            <a:r>
              <a:rPr lang="en-US" b="1">
                <a:solidFill>
                  <a:srgbClr val="F79037"/>
                </a:solidFill>
              </a:rPr>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pPr algn="l" rtl="0"/>
            <a:r>
              <a:rPr lang="en-US" b="1" dirty="0" err="1"/>
              <a:t>Modelos</a:t>
            </a:r>
            <a:r>
              <a:rPr lang="en-US" b="1" dirty="0"/>
              <a:t> de </a:t>
            </a:r>
            <a:r>
              <a:rPr lang="en-US" b="1" dirty="0" err="1"/>
              <a:t>Distribuição</a:t>
            </a:r>
            <a:r>
              <a:rPr lang="en-US" b="1" dirty="0"/>
              <a:t> </a:t>
            </a:r>
            <a:r>
              <a:rPr lang="en-US" b="1" dirty="0" err="1"/>
              <a:t>Éticos</a:t>
            </a:r>
            <a:endParaRPr lang="en-US" b="1" dirty="0"/>
          </a:p>
        </p:txBody>
      </p:sp>
      <p:sp>
        <p:nvSpPr>
          <p:cNvPr id="2" name="Text Placeholder 24">
            <a:extLst>
              <a:ext uri="{FF2B5EF4-FFF2-40B4-BE49-F238E27FC236}">
                <a16:creationId xmlns:a16="http://schemas.microsoft.com/office/drawing/2014/main" id="{098EB4DE-4A4F-AC35-E108-3EA6A7EDB1EC}"/>
              </a:ext>
            </a:extLst>
          </p:cNvPr>
          <p:cNvSpPr txBox="1">
            <a:spLocks/>
          </p:cNvSpPr>
          <p:nvPr/>
        </p:nvSpPr>
        <p:spPr>
          <a:xfrm>
            <a:off x="5946089" y="5571785"/>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a:solidFill>
                  <a:srgbClr val="F79037"/>
                </a:solidFill>
              </a:rPr>
              <a:t>06</a:t>
            </a:r>
          </a:p>
        </p:txBody>
      </p:sp>
      <p:sp>
        <p:nvSpPr>
          <p:cNvPr id="3" name="Text Placeholder 25">
            <a:extLst>
              <a:ext uri="{FF2B5EF4-FFF2-40B4-BE49-F238E27FC236}">
                <a16:creationId xmlns:a16="http://schemas.microsoft.com/office/drawing/2014/main" id="{343D0284-AD88-A459-9D54-825489E53686}"/>
              </a:ext>
            </a:extLst>
          </p:cNvPr>
          <p:cNvSpPr txBox="1">
            <a:spLocks/>
          </p:cNvSpPr>
          <p:nvPr/>
        </p:nvSpPr>
        <p:spPr>
          <a:xfrm>
            <a:off x="6747809" y="5571784"/>
            <a:ext cx="532421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b="1" dirty="0" err="1"/>
              <a:t>Crescimento</a:t>
            </a:r>
            <a:r>
              <a:rPr lang="en-US" b="1" dirty="0"/>
              <a:t> &amp; </a:t>
            </a:r>
            <a:r>
              <a:rPr lang="en-US" b="1" dirty="0" err="1"/>
              <a:t>Sucesso</a:t>
            </a:r>
            <a:r>
              <a:rPr lang="en-US" b="1" dirty="0"/>
              <a:t> </a:t>
            </a:r>
            <a:r>
              <a:rPr lang="en-US" b="1" dirty="0" err="1"/>
              <a:t>Empresarial</a:t>
            </a:r>
            <a:r>
              <a:rPr lang="en-US" b="1" dirty="0"/>
              <a:t> (marketing)</a:t>
            </a:r>
          </a:p>
        </p:txBody>
      </p:sp>
      <p:sp>
        <p:nvSpPr>
          <p:cNvPr id="4" name="Freeform 15">
            <a:extLst>
              <a:ext uri="{FF2B5EF4-FFF2-40B4-BE49-F238E27FC236}">
                <a16:creationId xmlns:a16="http://schemas.microsoft.com/office/drawing/2014/main" id="{0E28DC53-8D13-164F-0842-6331D33BF69D}"/>
              </a:ext>
            </a:extLst>
          </p:cNvPr>
          <p:cNvSpPr/>
          <p:nvPr/>
        </p:nvSpPr>
        <p:spPr>
          <a:xfrm>
            <a:off x="0" y="238342"/>
            <a:ext cx="6030297" cy="932097"/>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21251" y="344014"/>
            <a:ext cx="6684620" cy="720752"/>
          </a:xfrm>
        </p:spPr>
        <p:txBody>
          <a:bodyPr/>
          <a:lstStyle/>
          <a:p>
            <a:pPr algn="l" rtl="0"/>
            <a:r>
              <a:rPr lang="en-US" sz="2800" b="1" dirty="0" err="1"/>
              <a:t>Operações</a:t>
            </a:r>
            <a:r>
              <a:rPr lang="en-US" sz="2800" b="1" dirty="0"/>
              <a:t> </a:t>
            </a:r>
            <a:r>
              <a:rPr lang="en-US" sz="2800" b="1" dirty="0" err="1"/>
              <a:t>Alimentares</a:t>
            </a:r>
            <a:r>
              <a:rPr lang="en-US" sz="2800" b="1" dirty="0"/>
              <a:t> </a:t>
            </a:r>
            <a:r>
              <a:rPr lang="en-US" sz="2800" b="1" dirty="0" err="1"/>
              <a:t>Éticas</a:t>
            </a:r>
            <a:endParaRPr lang="en-US" sz="2800" b="1"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42313" y="1246695"/>
            <a:ext cx="5549796" cy="3291086"/>
          </a:xfrm>
        </p:spPr>
        <p:txBody>
          <a:bodyPr/>
          <a:lstStyle/>
          <a:p>
            <a:pPr algn="just" rtl="0"/>
            <a:r>
              <a:rPr lang="en-IE" dirty="0" err="1"/>
              <a:t>Consulte</a:t>
            </a:r>
            <a:r>
              <a:rPr lang="en-IE" dirty="0"/>
              <a:t> o </a:t>
            </a:r>
            <a:r>
              <a:rPr lang="en-IE" dirty="0" err="1">
                <a:solidFill>
                  <a:srgbClr val="F79037"/>
                </a:solidFill>
                <a:hlinkClick r:id="rId2">
                  <a:extLst>
                    <a:ext uri="{A12FA001-AC4F-418D-AE19-62706E023703}">
                      <ahyp:hlinkClr xmlns:ahyp="http://schemas.microsoft.com/office/drawing/2018/hyperlinkcolor" val="tx"/>
                    </a:ext>
                  </a:extLst>
                </a:hlinkClick>
              </a:rPr>
              <a:t>Compêndio</a:t>
            </a:r>
            <a:r>
              <a:rPr lang="en-IE" dirty="0">
                <a:solidFill>
                  <a:srgbClr val="F79037"/>
                </a:solidFill>
                <a:hlinkClick r:id="rId2">
                  <a:extLst>
                    <a:ext uri="{A12FA001-AC4F-418D-AE19-62706E023703}">
                      <ahyp:hlinkClr xmlns:ahyp="http://schemas.microsoft.com/office/drawing/2018/hyperlinkcolor" val="tx"/>
                    </a:ext>
                  </a:extLst>
                </a:hlinkClick>
              </a:rPr>
              <a:t> de Boas </a:t>
            </a:r>
            <a:r>
              <a:rPr lang="en-IE" dirty="0" err="1">
                <a:solidFill>
                  <a:srgbClr val="F79037"/>
                </a:solidFill>
                <a:hlinkClick r:id="rId2">
                  <a:extLst>
                    <a:ext uri="{A12FA001-AC4F-418D-AE19-62706E023703}">
                      <ahyp:hlinkClr xmlns:ahyp="http://schemas.microsoft.com/office/drawing/2018/hyperlinkcolor" val="tx"/>
                    </a:ext>
                  </a:extLst>
                </a:hlinkClick>
              </a:rPr>
              <a:t>Práticas</a:t>
            </a:r>
            <a:r>
              <a:rPr lang="en-IE" dirty="0"/>
              <a:t> </a:t>
            </a:r>
          </a:p>
          <a:p>
            <a:pPr algn="just" rtl="0"/>
            <a:endParaRPr lang="en-IE" sz="1500" dirty="0">
              <a:solidFill>
                <a:srgbClr val="F79037"/>
              </a:solidFill>
              <a:hlinkClick r:id="rId3">
                <a:extLst>
                  <a:ext uri="{A12FA001-AC4F-418D-AE19-62706E023703}">
                    <ahyp:hlinkClr xmlns:ahyp="http://schemas.microsoft.com/office/drawing/2018/hyperlinkcolor" val="tx"/>
                  </a:ext>
                </a:extLst>
              </a:hlinkClick>
            </a:endParaRPr>
          </a:p>
          <a:p>
            <a:pPr algn="just"/>
            <a:r>
              <a:rPr lang="en-IE" dirty="0"/>
              <a:t>A </a:t>
            </a:r>
            <a:r>
              <a:rPr lang="en-IE" dirty="0">
                <a:solidFill>
                  <a:srgbClr val="F79037"/>
                </a:solidFill>
                <a:hlinkClick r:id="rId4">
                  <a:extLst>
                    <a:ext uri="{A12FA001-AC4F-418D-AE19-62706E023703}">
                      <ahyp:hlinkClr xmlns:ahyp="http://schemas.microsoft.com/office/drawing/2018/hyperlinkcolor" val="tx"/>
                    </a:ext>
                  </a:extLst>
                </a:hlinkClick>
              </a:rPr>
              <a:t>Nam</a:t>
            </a:r>
            <a:r>
              <a:rPr lang="en-IE" dirty="0"/>
              <a:t> </a:t>
            </a:r>
            <a:r>
              <a:rPr lang="en-IE" dirty="0" err="1"/>
              <a:t>foi</a:t>
            </a:r>
            <a:r>
              <a:rPr lang="en-IE" dirty="0"/>
              <a:t> </a:t>
            </a:r>
            <a:r>
              <a:rPr lang="en-IE" dirty="0" err="1"/>
              <a:t>escolhida</a:t>
            </a:r>
            <a:r>
              <a:rPr lang="en-IE" dirty="0"/>
              <a:t> </a:t>
            </a:r>
            <a:r>
              <a:rPr lang="en-IE" dirty="0" err="1"/>
              <a:t>como</a:t>
            </a:r>
            <a:r>
              <a:rPr lang="en-IE" dirty="0"/>
              <a:t> um </a:t>
            </a:r>
            <a:r>
              <a:rPr lang="en-IE" dirty="0" err="1"/>
              <a:t>exemplo</a:t>
            </a:r>
            <a:r>
              <a:rPr lang="en-IE" dirty="0"/>
              <a:t> de boas </a:t>
            </a:r>
            <a:r>
              <a:rPr lang="en-IE" dirty="0" err="1"/>
              <a:t>práticas</a:t>
            </a:r>
            <a:r>
              <a:rPr lang="en-IE" dirty="0"/>
              <a:t>, pois </a:t>
            </a:r>
            <a:r>
              <a:rPr lang="en-IE" dirty="0" err="1"/>
              <a:t>não</a:t>
            </a:r>
            <a:r>
              <a:rPr lang="en-IE" dirty="0"/>
              <a:t> </a:t>
            </a:r>
            <a:r>
              <a:rPr lang="en-IE" dirty="0" err="1"/>
              <a:t>apenas</a:t>
            </a:r>
            <a:r>
              <a:rPr lang="en-IE" dirty="0"/>
              <a:t> </a:t>
            </a:r>
            <a:r>
              <a:rPr lang="en-IE" dirty="0" err="1"/>
              <a:t>apoia</a:t>
            </a:r>
            <a:r>
              <a:rPr lang="en-IE" dirty="0"/>
              <a:t> a </a:t>
            </a:r>
            <a:r>
              <a:rPr lang="en-IE" dirty="0" err="1"/>
              <a:t>agricultura</a:t>
            </a:r>
            <a:r>
              <a:rPr lang="en-IE" dirty="0"/>
              <a:t> </a:t>
            </a:r>
            <a:r>
              <a:rPr lang="en-IE" dirty="0" err="1"/>
              <a:t>urbana</a:t>
            </a:r>
            <a:r>
              <a:rPr lang="en-IE" dirty="0"/>
              <a:t> e a </a:t>
            </a:r>
            <a:r>
              <a:rPr lang="en-IE" dirty="0" err="1"/>
              <a:t>economia</a:t>
            </a:r>
            <a:r>
              <a:rPr lang="en-IE" dirty="0"/>
              <a:t> circular, mas </a:t>
            </a:r>
            <a:r>
              <a:rPr lang="en-IE" dirty="0" err="1"/>
              <a:t>também</a:t>
            </a:r>
            <a:r>
              <a:rPr lang="en-IE" dirty="0"/>
              <a:t> opera </a:t>
            </a:r>
            <a:r>
              <a:rPr lang="en-IE" dirty="0" err="1"/>
              <a:t>por</a:t>
            </a:r>
            <a:r>
              <a:rPr lang="en-IE" dirty="0"/>
              <a:t> </a:t>
            </a:r>
            <a:r>
              <a:rPr lang="en-IE" dirty="0" err="1"/>
              <a:t>meio</a:t>
            </a:r>
            <a:r>
              <a:rPr lang="en-IE" dirty="0"/>
              <a:t> de </a:t>
            </a:r>
            <a:r>
              <a:rPr lang="en-IE" dirty="0" err="1"/>
              <a:t>uma</a:t>
            </a:r>
            <a:r>
              <a:rPr lang="en-IE" dirty="0"/>
              <a:t> </a:t>
            </a:r>
            <a:r>
              <a:rPr lang="en-IE" dirty="0" err="1"/>
              <a:t>abordagem</a:t>
            </a:r>
            <a:r>
              <a:rPr lang="en-IE" dirty="0"/>
              <a:t> de PARCERIA, </a:t>
            </a:r>
            <a:r>
              <a:rPr lang="en-IE" dirty="0" err="1"/>
              <a:t>onde</a:t>
            </a:r>
            <a:r>
              <a:rPr lang="en-IE" dirty="0"/>
              <a:t> </a:t>
            </a:r>
            <a:r>
              <a:rPr lang="en-IE" dirty="0" err="1"/>
              <a:t>recebe</a:t>
            </a:r>
            <a:r>
              <a:rPr lang="en-IE" dirty="0"/>
              <a:t> </a:t>
            </a:r>
            <a:r>
              <a:rPr lang="en-IE" dirty="0" err="1"/>
              <a:t>recursos</a:t>
            </a:r>
            <a:r>
              <a:rPr lang="en-IE" dirty="0"/>
              <a:t> de </a:t>
            </a:r>
            <a:r>
              <a:rPr lang="en-IE" dirty="0" err="1"/>
              <a:t>alta</a:t>
            </a:r>
            <a:r>
              <a:rPr lang="en-IE" dirty="0"/>
              <a:t> </a:t>
            </a:r>
            <a:r>
              <a:rPr lang="en-IE" dirty="0" err="1"/>
              <a:t>qualidade</a:t>
            </a:r>
            <a:r>
              <a:rPr lang="en-IE" dirty="0"/>
              <a:t> (</a:t>
            </a:r>
            <a:r>
              <a:rPr lang="en-IE" dirty="0" err="1"/>
              <a:t>resíduos</a:t>
            </a:r>
            <a:r>
              <a:rPr lang="en-IE" dirty="0"/>
              <a:t> de café) do </a:t>
            </a:r>
            <a:r>
              <a:rPr lang="en-IE" dirty="0" err="1"/>
              <a:t>seu</a:t>
            </a:r>
            <a:r>
              <a:rPr lang="en-IE" dirty="0"/>
              <a:t> </a:t>
            </a:r>
            <a:r>
              <a:rPr lang="en-IE" dirty="0" err="1"/>
              <a:t>parceiro</a:t>
            </a:r>
            <a:r>
              <a:rPr lang="en-IE" dirty="0"/>
              <a:t> Delta Café.</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just" rtl="0"/>
            <a:r>
              <a:rPr lang="en-US" dirty="0"/>
              <a:t>Juntas, as </a:t>
            </a:r>
            <a:r>
              <a:rPr lang="en-US" dirty="0" err="1"/>
              <a:t>duas</a:t>
            </a:r>
            <a:r>
              <a:rPr lang="en-US" dirty="0"/>
              <a:t> </a:t>
            </a:r>
            <a:r>
              <a:rPr lang="en-US" dirty="0" err="1"/>
              <a:t>empresas</a:t>
            </a:r>
            <a:r>
              <a:rPr lang="en-US" dirty="0"/>
              <a:t> </a:t>
            </a:r>
            <a:r>
              <a:rPr lang="en-US" dirty="0" err="1"/>
              <a:t>desenvolveram</a:t>
            </a:r>
            <a:r>
              <a:rPr lang="en-US" dirty="0"/>
              <a:t> </a:t>
            </a:r>
            <a:r>
              <a:rPr lang="en-US" dirty="0" err="1"/>
              <a:t>uma</a:t>
            </a:r>
            <a:r>
              <a:rPr lang="en-US" dirty="0"/>
              <a:t> </a:t>
            </a:r>
            <a:r>
              <a:rPr lang="en-US" dirty="0" err="1"/>
              <a:t>relação</a:t>
            </a:r>
            <a:r>
              <a:rPr lang="en-US" dirty="0"/>
              <a:t>/</a:t>
            </a:r>
            <a:r>
              <a:rPr lang="en-US" dirty="0" err="1"/>
              <a:t>parceria</a:t>
            </a:r>
            <a:r>
              <a:rPr lang="en-US" dirty="0"/>
              <a:t> de </a:t>
            </a:r>
            <a:r>
              <a:rPr lang="en-US" dirty="0" err="1"/>
              <a:t>trabalho</a:t>
            </a:r>
            <a:r>
              <a:rPr lang="en-US" dirty="0"/>
              <a:t> </a:t>
            </a:r>
            <a:r>
              <a:rPr lang="en-US" dirty="0" err="1"/>
              <a:t>simbiótica</a:t>
            </a:r>
            <a:r>
              <a:rPr lang="en-US" dirty="0"/>
              <a:t>.</a:t>
            </a:r>
          </a:p>
          <a:p>
            <a:pPr algn="just"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10356" y="608905"/>
            <a:ext cx="4990998" cy="992652"/>
          </a:xfrm>
        </p:spPr>
        <p:txBody>
          <a:bodyPr/>
          <a:lstStyle/>
          <a:p>
            <a:pPr algn="l" rtl="0"/>
            <a:r>
              <a:rPr lang="en-IE" dirty="0">
                <a:highlight>
                  <a:srgbClr val="F79037"/>
                </a:highlight>
              </a:rPr>
              <a:t>Inspire-se…</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a:srcRect/>
          <a:stretch/>
        </p:blipFill>
        <p:spPr>
          <a:xfrm>
            <a:off x="6522301" y="493987"/>
            <a:ext cx="18803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1494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7E2ED-85E3-1959-39CA-A56A4B204711}"/>
              </a:ext>
            </a:extLst>
          </p:cNvPr>
          <p:cNvSpPr>
            <a:spLocks noGrp="1"/>
          </p:cNvSpPr>
          <p:nvPr>
            <p:ph type="body" sz="quarter" idx="18"/>
          </p:nvPr>
        </p:nvSpPr>
        <p:spPr>
          <a:xfrm>
            <a:off x="798380" y="1037113"/>
            <a:ext cx="10595237" cy="3849918"/>
          </a:xfrm>
        </p:spPr>
        <p:txBody>
          <a:bodyPr/>
          <a:lstStyle/>
          <a:p>
            <a:pPr algn="just" rtl="0"/>
            <a:r>
              <a:rPr lang="en-US" b="1" dirty="0" err="1"/>
              <a:t>Em</a:t>
            </a:r>
            <a:r>
              <a:rPr lang="en-US" b="1" dirty="0"/>
              <a:t> </a:t>
            </a:r>
            <a:r>
              <a:rPr lang="en-US" b="1" dirty="0" err="1"/>
              <a:t>resumo</a:t>
            </a:r>
            <a:endParaRPr lang="en-US" b="1" i="0" dirty="0">
              <a:effectLst/>
            </a:endParaRPr>
          </a:p>
          <a:p>
            <a:pPr algn="just" rtl="0"/>
            <a:r>
              <a:rPr lang="en-US" b="1" i="0" dirty="0">
                <a:effectLst/>
              </a:rPr>
              <a:t>As </a:t>
            </a:r>
            <a:r>
              <a:rPr lang="en-US" b="1" i="0" dirty="0" err="1">
                <a:effectLst/>
              </a:rPr>
              <a:t>cadeias</a:t>
            </a:r>
            <a:r>
              <a:rPr lang="en-US" b="1" i="0" dirty="0">
                <a:effectLst/>
              </a:rPr>
              <a:t> de </a:t>
            </a:r>
            <a:r>
              <a:rPr lang="en-US" b="1" i="0" dirty="0" err="1">
                <a:effectLst/>
              </a:rPr>
              <a:t>abastecimento</a:t>
            </a:r>
            <a:r>
              <a:rPr lang="en-US" b="1" i="0" dirty="0">
                <a:effectLst/>
              </a:rPr>
              <a:t> do </a:t>
            </a:r>
            <a:r>
              <a:rPr lang="en-US" b="1" i="0" dirty="0" err="1">
                <a:effectLst/>
              </a:rPr>
              <a:t>futuro</a:t>
            </a:r>
            <a:r>
              <a:rPr lang="en-US" b="1" i="0" dirty="0">
                <a:effectLst/>
              </a:rPr>
              <a:t> </a:t>
            </a:r>
            <a:r>
              <a:rPr lang="en-US" b="1" i="0" dirty="0" err="1">
                <a:effectLst/>
              </a:rPr>
              <a:t>têm</a:t>
            </a:r>
            <a:r>
              <a:rPr lang="en-US" b="1" i="0" dirty="0">
                <a:effectLst/>
              </a:rPr>
              <a:t> de </a:t>
            </a:r>
            <a:r>
              <a:rPr lang="en-US" b="1" i="0" dirty="0" err="1">
                <a:effectLst/>
              </a:rPr>
              <a:t>produzir</a:t>
            </a:r>
            <a:r>
              <a:rPr lang="en-US" b="1" i="0" dirty="0">
                <a:effectLst/>
              </a:rPr>
              <a:t> </a:t>
            </a:r>
            <a:r>
              <a:rPr lang="en-US" b="1" i="0" dirty="0" err="1">
                <a:effectLst/>
              </a:rPr>
              <a:t>alimentos</a:t>
            </a:r>
            <a:r>
              <a:rPr lang="en-US" b="1" i="0" dirty="0">
                <a:effectLst/>
              </a:rPr>
              <a:t> </a:t>
            </a:r>
            <a:r>
              <a:rPr lang="en-US" b="1" i="0" dirty="0" err="1">
                <a:effectLst/>
              </a:rPr>
              <a:t>saudáveis</a:t>
            </a:r>
            <a:r>
              <a:rPr lang="en-US" b="1" i="0" dirty="0">
                <a:effectLst/>
              </a:rPr>
              <a:t> ​​e </a:t>
            </a:r>
            <a:r>
              <a:rPr lang="en-US" b="1" i="0" dirty="0" err="1">
                <a:effectLst/>
              </a:rPr>
              <a:t>nutritivos</a:t>
            </a:r>
            <a:r>
              <a:rPr lang="en-US" b="1" i="0" dirty="0">
                <a:effectLst/>
              </a:rPr>
              <a:t> </a:t>
            </a:r>
            <a:r>
              <a:rPr lang="en-US" b="0" i="0" dirty="0">
                <a:effectLst/>
              </a:rPr>
              <a:t>que </a:t>
            </a:r>
            <a:r>
              <a:rPr lang="en-US" b="0" i="0" dirty="0" err="1">
                <a:effectLst/>
              </a:rPr>
              <a:t>tenham</a:t>
            </a:r>
            <a:r>
              <a:rPr lang="en-US" b="0" i="0" dirty="0">
                <a:effectLst/>
              </a:rPr>
              <a:t> </a:t>
            </a:r>
            <a:r>
              <a:rPr lang="en-US" b="0" i="0" dirty="0" err="1">
                <a:effectLst/>
              </a:rPr>
              <a:t>sido</a:t>
            </a:r>
            <a:r>
              <a:rPr lang="en-US" b="0" i="0" dirty="0">
                <a:effectLst/>
              </a:rPr>
              <a:t> </a:t>
            </a:r>
            <a:r>
              <a:rPr lang="en-US" b="0" i="0" dirty="0" err="1">
                <a:effectLst/>
              </a:rPr>
              <a:t>cultivados</a:t>
            </a:r>
            <a:r>
              <a:rPr lang="en-US" b="0" i="0" dirty="0">
                <a:effectLst/>
              </a:rPr>
              <a:t> de </a:t>
            </a:r>
            <a:r>
              <a:rPr lang="en-US" b="0" i="0" dirty="0" err="1">
                <a:effectLst/>
              </a:rPr>
              <a:t>uma</a:t>
            </a:r>
            <a:r>
              <a:rPr lang="en-US" b="0" i="0" dirty="0">
                <a:effectLst/>
              </a:rPr>
              <a:t> forma </a:t>
            </a:r>
            <a:r>
              <a:rPr lang="en-US" b="0" i="0" dirty="0" err="1">
                <a:effectLst/>
              </a:rPr>
              <a:t>ética</a:t>
            </a:r>
            <a:r>
              <a:rPr lang="en-US" b="0" i="0" dirty="0">
                <a:effectLst/>
              </a:rPr>
              <a:t> e </a:t>
            </a:r>
            <a:r>
              <a:rPr lang="en-US" b="0" i="0" dirty="0" err="1">
                <a:effectLst/>
              </a:rPr>
              <a:t>amiga</a:t>
            </a:r>
            <a:r>
              <a:rPr lang="en-US" b="0" i="0" dirty="0">
                <a:effectLst/>
              </a:rPr>
              <a:t> do </a:t>
            </a:r>
            <a:r>
              <a:rPr lang="en-US" b="0" i="0" dirty="0" err="1">
                <a:effectLst/>
              </a:rPr>
              <a:t>ambiente</a:t>
            </a:r>
            <a:r>
              <a:rPr lang="en-US" dirty="0"/>
              <a:t>,</a:t>
            </a:r>
            <a:r>
              <a:rPr lang="en-US" b="0" i="0" dirty="0">
                <a:effectLst/>
              </a:rPr>
              <a:t> </a:t>
            </a:r>
            <a:r>
              <a:rPr lang="en-US" b="0" i="0" dirty="0" err="1">
                <a:effectLst/>
              </a:rPr>
              <a:t>ao</a:t>
            </a:r>
            <a:r>
              <a:rPr lang="en-US" b="0" i="0" dirty="0">
                <a:effectLst/>
              </a:rPr>
              <a:t> </a:t>
            </a:r>
            <a:r>
              <a:rPr lang="en-US" b="0" i="0" dirty="0" err="1">
                <a:effectLst/>
              </a:rPr>
              <a:t>mesmo</a:t>
            </a:r>
            <a:r>
              <a:rPr lang="en-US" b="0" i="0" dirty="0">
                <a:effectLst/>
              </a:rPr>
              <a:t> tempo que </a:t>
            </a:r>
            <a:r>
              <a:rPr lang="en-US" b="0" i="0" dirty="0" err="1">
                <a:effectLst/>
              </a:rPr>
              <a:t>enfrentam</a:t>
            </a:r>
            <a:r>
              <a:rPr lang="en-US" b="0" i="0" dirty="0">
                <a:effectLst/>
              </a:rPr>
              <a:t> </a:t>
            </a:r>
            <a:r>
              <a:rPr lang="en-US" b="0" i="0" dirty="0" err="1">
                <a:effectLst/>
              </a:rPr>
              <a:t>os</a:t>
            </a:r>
            <a:r>
              <a:rPr lang="en-US" b="0" i="0" dirty="0">
                <a:effectLst/>
              </a:rPr>
              <a:t> </a:t>
            </a:r>
            <a:r>
              <a:rPr lang="en-US" b="0" i="0" dirty="0" err="1">
                <a:effectLst/>
              </a:rPr>
              <a:t>desafios</a:t>
            </a:r>
            <a:r>
              <a:rPr lang="en-US" b="0" i="0" dirty="0">
                <a:effectLst/>
              </a:rPr>
              <a:t> </a:t>
            </a:r>
            <a:r>
              <a:rPr lang="en-US" b="0" i="0" dirty="0" err="1">
                <a:effectLst/>
              </a:rPr>
              <a:t>significativos</a:t>
            </a:r>
            <a:r>
              <a:rPr lang="en-US" b="0" i="0" dirty="0">
                <a:effectLst/>
              </a:rPr>
              <a:t> de </a:t>
            </a:r>
            <a:r>
              <a:rPr lang="en-US" b="0" i="0" dirty="0" err="1">
                <a:effectLst/>
              </a:rPr>
              <a:t>uma</a:t>
            </a:r>
            <a:r>
              <a:rPr lang="en-US" b="0" i="0" dirty="0">
                <a:effectLst/>
              </a:rPr>
              <a:t> </a:t>
            </a:r>
            <a:r>
              <a:rPr lang="en-US" b="0" i="0" dirty="0" err="1">
                <a:effectLst/>
              </a:rPr>
              <a:t>população</a:t>
            </a:r>
            <a:r>
              <a:rPr lang="en-US" b="0" i="0" dirty="0">
                <a:effectLst/>
              </a:rPr>
              <a:t> </a:t>
            </a:r>
            <a:r>
              <a:rPr lang="en-US" b="0" i="0" dirty="0" err="1">
                <a:effectLst/>
              </a:rPr>
              <a:t>em</a:t>
            </a:r>
            <a:r>
              <a:rPr lang="en-US" b="0" i="0" dirty="0">
                <a:effectLst/>
              </a:rPr>
              <a:t> </a:t>
            </a:r>
            <a:r>
              <a:rPr lang="en-US" b="0" i="0" dirty="0" err="1">
                <a:effectLst/>
              </a:rPr>
              <a:t>crescimento</a:t>
            </a:r>
            <a:r>
              <a:rPr lang="en-US" b="0" i="0" dirty="0">
                <a:effectLst/>
              </a:rPr>
              <a:t>, as </a:t>
            </a:r>
            <a:r>
              <a:rPr lang="en-US" b="0" i="0" dirty="0" err="1">
                <a:effectLst/>
              </a:rPr>
              <a:t>mudanças</a:t>
            </a:r>
            <a:r>
              <a:rPr lang="en-US" b="0" i="0" dirty="0">
                <a:effectLst/>
              </a:rPr>
              <a:t> </a:t>
            </a:r>
            <a:r>
              <a:rPr lang="en-US" b="0" i="0" dirty="0" err="1">
                <a:effectLst/>
              </a:rPr>
              <a:t>climáticas</a:t>
            </a:r>
            <a:r>
              <a:rPr lang="en-US" b="0" i="0" dirty="0">
                <a:effectLst/>
              </a:rPr>
              <a:t> e o </a:t>
            </a:r>
            <a:r>
              <a:rPr lang="en-US" b="0" i="0" dirty="0" err="1">
                <a:effectLst/>
              </a:rPr>
              <a:t>declínio</a:t>
            </a:r>
            <a:r>
              <a:rPr lang="en-US" b="0" i="0" dirty="0">
                <a:effectLst/>
              </a:rPr>
              <a:t> dos </a:t>
            </a:r>
            <a:r>
              <a:rPr lang="en-US" b="0" i="0" dirty="0" err="1">
                <a:effectLst/>
              </a:rPr>
              <a:t>recursos</a:t>
            </a:r>
            <a:r>
              <a:rPr lang="en-US" b="0" i="0" dirty="0">
                <a:effectLst/>
              </a:rPr>
              <a:t> </a:t>
            </a:r>
            <a:r>
              <a:rPr lang="en-US" b="0" i="0" dirty="0" err="1">
                <a:effectLst/>
              </a:rPr>
              <a:t>naturais</a:t>
            </a:r>
            <a:r>
              <a:rPr lang="en-US" b="0" i="0" dirty="0">
                <a:effectLst/>
              </a:rPr>
              <a:t>.</a:t>
            </a:r>
          </a:p>
          <a:p>
            <a:pPr algn="just" rtl="0"/>
            <a:r>
              <a:rPr lang="en-US" b="1" i="0" dirty="0" err="1">
                <a:effectLst/>
              </a:rPr>
              <a:t>Os</a:t>
            </a:r>
            <a:r>
              <a:rPr lang="en-US" b="1" i="0" dirty="0">
                <a:effectLst/>
              </a:rPr>
              <a:t> </a:t>
            </a:r>
            <a:r>
              <a:rPr lang="en-US" b="1" i="0" dirty="0" err="1">
                <a:effectLst/>
              </a:rPr>
              <a:t>consumidores</a:t>
            </a:r>
            <a:r>
              <a:rPr lang="en-US" b="1" i="0" dirty="0">
                <a:effectLst/>
              </a:rPr>
              <a:t> </a:t>
            </a:r>
            <a:r>
              <a:rPr lang="en-US" b="1" i="0" dirty="0" err="1">
                <a:effectLst/>
              </a:rPr>
              <a:t>tornaram</a:t>
            </a:r>
            <a:r>
              <a:rPr lang="en-US" b="1" i="0" dirty="0">
                <a:effectLst/>
              </a:rPr>
              <a:t>-se </a:t>
            </a:r>
            <a:r>
              <a:rPr lang="en-US" b="1" i="0" dirty="0" err="1">
                <a:effectLst/>
              </a:rPr>
              <a:t>mais</a:t>
            </a:r>
            <a:r>
              <a:rPr lang="en-US" b="1" i="0" dirty="0">
                <a:effectLst/>
              </a:rPr>
              <a:t> </a:t>
            </a:r>
            <a:r>
              <a:rPr lang="en-US" b="1" i="0" dirty="0" err="1">
                <a:effectLst/>
              </a:rPr>
              <a:t>conscientes</a:t>
            </a:r>
            <a:r>
              <a:rPr lang="en-US" b="1" i="0" dirty="0">
                <a:effectLst/>
              </a:rPr>
              <a:t> da </a:t>
            </a:r>
            <a:r>
              <a:rPr lang="en-US" b="1" i="0" dirty="0" err="1">
                <a:effectLst/>
              </a:rPr>
              <a:t>saúde</a:t>
            </a:r>
            <a:r>
              <a:rPr lang="en-US" b="1" i="0" dirty="0">
                <a:effectLst/>
              </a:rPr>
              <a:t> e do </a:t>
            </a:r>
            <a:r>
              <a:rPr lang="en-US" b="1" i="0" dirty="0" err="1">
                <a:effectLst/>
              </a:rPr>
              <a:t>meio</a:t>
            </a:r>
            <a:r>
              <a:rPr lang="en-US" b="1" i="0" dirty="0">
                <a:effectLst/>
              </a:rPr>
              <a:t> </a:t>
            </a:r>
            <a:r>
              <a:rPr lang="en-US" b="1" i="0" dirty="0" err="1">
                <a:effectLst/>
              </a:rPr>
              <a:t>ambiente</a:t>
            </a:r>
            <a:r>
              <a:rPr lang="en-US" b="1" i="0" dirty="0">
                <a:effectLst/>
              </a:rPr>
              <a:t> </a:t>
            </a:r>
            <a:r>
              <a:rPr lang="en-US" b="0" i="0" dirty="0">
                <a:effectLst/>
              </a:rPr>
              <a:t>e </a:t>
            </a:r>
            <a:r>
              <a:rPr lang="en-US" b="0" i="0" dirty="0" err="1">
                <a:effectLst/>
              </a:rPr>
              <a:t>exigem</a:t>
            </a:r>
            <a:r>
              <a:rPr lang="en-US" b="0" i="0" dirty="0">
                <a:effectLst/>
              </a:rPr>
              <a:t> </a:t>
            </a:r>
            <a:r>
              <a:rPr lang="en-US" b="0" i="0" dirty="0" err="1">
                <a:effectLst/>
              </a:rPr>
              <a:t>mais</a:t>
            </a:r>
            <a:r>
              <a:rPr lang="en-US" b="0" i="0" dirty="0">
                <a:effectLst/>
              </a:rPr>
              <a:t> </a:t>
            </a:r>
            <a:r>
              <a:rPr lang="en-US" b="0" i="0" dirty="0" err="1">
                <a:effectLst/>
              </a:rPr>
              <a:t>alimentos</a:t>
            </a:r>
            <a:r>
              <a:rPr lang="en-US" b="0" i="0" dirty="0">
                <a:effectLst/>
              </a:rPr>
              <a:t> </a:t>
            </a:r>
            <a:r>
              <a:rPr lang="en-US" b="0" i="0" dirty="0" err="1">
                <a:effectLst/>
              </a:rPr>
              <a:t>produzidos</a:t>
            </a:r>
            <a:r>
              <a:rPr lang="en-US" b="0" i="0" dirty="0">
                <a:effectLst/>
              </a:rPr>
              <a:t> </a:t>
            </a:r>
            <a:r>
              <a:rPr lang="en-US" b="0" i="0" dirty="0" err="1">
                <a:effectLst/>
              </a:rPr>
              <a:t>localmente</a:t>
            </a:r>
            <a:r>
              <a:rPr lang="en-US" b="0" i="0" dirty="0">
                <a:effectLst/>
              </a:rPr>
              <a:t>, </a:t>
            </a:r>
            <a:r>
              <a:rPr lang="en-US" b="0" i="0" dirty="0" err="1">
                <a:effectLst/>
              </a:rPr>
              <a:t>menos</a:t>
            </a:r>
            <a:r>
              <a:rPr lang="en-US" b="0" i="0" dirty="0">
                <a:effectLst/>
              </a:rPr>
              <a:t> </a:t>
            </a:r>
            <a:r>
              <a:rPr lang="en-US" b="0" i="0" dirty="0" err="1">
                <a:effectLst/>
              </a:rPr>
              <a:t>processados</a:t>
            </a:r>
            <a:r>
              <a:rPr lang="en-US" b="0" i="0" dirty="0">
                <a:effectLst/>
              </a:rPr>
              <a:t> ​​e de </a:t>
            </a:r>
            <a:r>
              <a:rPr lang="en-US" b="0" i="0" dirty="0" err="1">
                <a:effectLst/>
              </a:rPr>
              <a:t>origem</a:t>
            </a:r>
            <a:r>
              <a:rPr lang="en-US" b="0" i="0" dirty="0">
                <a:effectLst/>
              </a:rPr>
              <a:t> </a:t>
            </a:r>
            <a:r>
              <a:rPr lang="en-US" b="0" i="0" dirty="0" err="1">
                <a:effectLst/>
              </a:rPr>
              <a:t>conhecida</a:t>
            </a:r>
            <a:r>
              <a:rPr lang="en-US" b="0" i="0" dirty="0">
                <a:effectLst/>
              </a:rPr>
              <a:t>.</a:t>
            </a:r>
          </a:p>
          <a:p>
            <a:pPr algn="just" rtl="0"/>
            <a:r>
              <a:rPr lang="en-US" b="1" dirty="0" err="1"/>
              <a:t>C</a:t>
            </a:r>
            <a:r>
              <a:rPr lang="en-US" b="1" i="0" dirty="0" err="1">
                <a:effectLst/>
              </a:rPr>
              <a:t>adeias</a:t>
            </a:r>
            <a:r>
              <a:rPr lang="en-US" b="1" i="0" dirty="0">
                <a:effectLst/>
              </a:rPr>
              <a:t> de </a:t>
            </a:r>
            <a:r>
              <a:rPr lang="en-US" b="1" i="0" dirty="0" err="1">
                <a:effectLst/>
              </a:rPr>
              <a:t>abastecimento</a:t>
            </a:r>
            <a:r>
              <a:rPr lang="en-US" b="1" i="0" dirty="0">
                <a:effectLst/>
              </a:rPr>
              <a:t> </a:t>
            </a:r>
            <a:r>
              <a:rPr lang="en-US" b="1" i="0" dirty="0" err="1">
                <a:effectLst/>
              </a:rPr>
              <a:t>mais</a:t>
            </a:r>
            <a:r>
              <a:rPr lang="en-US" b="1" i="0" dirty="0">
                <a:effectLst/>
              </a:rPr>
              <a:t> </a:t>
            </a:r>
            <a:r>
              <a:rPr lang="en-US" b="1" i="0" dirty="0" err="1">
                <a:effectLst/>
              </a:rPr>
              <a:t>longas</a:t>
            </a:r>
            <a:r>
              <a:rPr lang="en-US" b="1" i="0" dirty="0">
                <a:effectLst/>
              </a:rPr>
              <a:t> </a:t>
            </a:r>
            <a:r>
              <a:rPr lang="en-US" b="0" i="0" dirty="0" err="1">
                <a:effectLst/>
              </a:rPr>
              <a:t>estão</a:t>
            </a:r>
            <a:r>
              <a:rPr lang="en-US" b="0" i="0" dirty="0">
                <a:effectLst/>
              </a:rPr>
              <a:t> a </a:t>
            </a:r>
            <a:r>
              <a:rPr lang="en-US" b="0" i="0" dirty="0" err="1">
                <a:effectLst/>
              </a:rPr>
              <a:t>resultar</a:t>
            </a:r>
            <a:r>
              <a:rPr lang="en-US" b="0" i="0" dirty="0">
                <a:effectLst/>
              </a:rPr>
              <a:t> </a:t>
            </a:r>
            <a:r>
              <a:rPr lang="en-US" b="0" i="0" dirty="0" err="1">
                <a:effectLst/>
              </a:rPr>
              <a:t>numa</a:t>
            </a:r>
            <a:r>
              <a:rPr lang="en-US" b="0" i="0" dirty="0">
                <a:effectLst/>
              </a:rPr>
              <a:t> </a:t>
            </a:r>
            <a:r>
              <a:rPr lang="en-US" b="0" i="0" dirty="0" err="1">
                <a:effectLst/>
              </a:rPr>
              <a:t>compreensão</a:t>
            </a:r>
            <a:r>
              <a:rPr lang="en-US" b="0" i="0" dirty="0">
                <a:effectLst/>
              </a:rPr>
              <a:t> </a:t>
            </a:r>
            <a:r>
              <a:rPr lang="en-US" b="0" i="0" dirty="0" err="1">
                <a:effectLst/>
              </a:rPr>
              <a:t>cada</a:t>
            </a:r>
            <a:r>
              <a:rPr lang="en-US" b="0" i="0" dirty="0">
                <a:effectLst/>
              </a:rPr>
              <a:t> </a:t>
            </a:r>
            <a:r>
              <a:rPr lang="en-US" b="0" i="0" dirty="0" err="1">
                <a:effectLst/>
              </a:rPr>
              <a:t>vez</a:t>
            </a:r>
            <a:r>
              <a:rPr lang="en-US" b="0" i="0" dirty="0">
                <a:effectLst/>
              </a:rPr>
              <a:t> </a:t>
            </a:r>
            <a:r>
              <a:rPr lang="en-US" b="0" i="0" dirty="0" err="1">
                <a:effectLst/>
              </a:rPr>
              <a:t>menor</a:t>
            </a:r>
            <a:r>
              <a:rPr lang="en-US" b="0" i="0" dirty="0">
                <a:effectLst/>
              </a:rPr>
              <a:t> dos </a:t>
            </a:r>
            <a:r>
              <a:rPr lang="en-US" b="0" i="0" dirty="0" err="1">
                <a:effectLst/>
              </a:rPr>
              <a:t>processos</a:t>
            </a:r>
            <a:r>
              <a:rPr lang="en-US" b="0" i="0" dirty="0">
                <a:effectLst/>
              </a:rPr>
              <a:t> </a:t>
            </a:r>
            <a:r>
              <a:rPr lang="en-US" b="0" i="0" dirty="0" err="1">
                <a:effectLst/>
              </a:rPr>
              <a:t>agrícolas</a:t>
            </a:r>
            <a:r>
              <a:rPr lang="en-US" b="0" i="0" dirty="0">
                <a:effectLst/>
              </a:rPr>
              <a:t>, dos </a:t>
            </a:r>
            <a:r>
              <a:rPr lang="en-US" b="0" i="0" dirty="0" err="1">
                <a:effectLst/>
              </a:rPr>
              <a:t>desafios</a:t>
            </a:r>
            <a:r>
              <a:rPr lang="en-US" b="0" i="0" dirty="0">
                <a:effectLst/>
              </a:rPr>
              <a:t> </a:t>
            </a:r>
            <a:r>
              <a:rPr lang="en-US" b="0" i="0" dirty="0" err="1">
                <a:effectLst/>
              </a:rPr>
              <a:t>enfrentados</a:t>
            </a:r>
            <a:r>
              <a:rPr lang="en-US" b="0" i="0" dirty="0">
                <a:effectLst/>
              </a:rPr>
              <a:t> </a:t>
            </a:r>
            <a:r>
              <a:rPr lang="en-US" b="0" i="0" dirty="0" err="1">
                <a:effectLst/>
              </a:rPr>
              <a:t>pelos</a:t>
            </a:r>
            <a:r>
              <a:rPr lang="en-US" b="0" i="0" dirty="0">
                <a:effectLst/>
              </a:rPr>
              <a:t> </a:t>
            </a:r>
            <a:r>
              <a:rPr lang="en-US" b="0" i="0" dirty="0" err="1">
                <a:effectLst/>
              </a:rPr>
              <a:t>agricultores</a:t>
            </a:r>
            <a:r>
              <a:rPr lang="en-US" b="0" i="0" dirty="0">
                <a:effectLst/>
              </a:rPr>
              <a:t> e do </a:t>
            </a:r>
            <a:r>
              <a:rPr lang="en-US" b="0" i="0" dirty="0" err="1">
                <a:effectLst/>
              </a:rPr>
              <a:t>impacto</a:t>
            </a:r>
            <a:r>
              <a:rPr lang="en-US" b="0" i="0" dirty="0">
                <a:effectLst/>
              </a:rPr>
              <a:t> </a:t>
            </a:r>
            <a:r>
              <a:rPr lang="en-US" b="0" i="0" dirty="0" err="1">
                <a:effectLst/>
              </a:rPr>
              <a:t>ambiental</a:t>
            </a:r>
            <a:r>
              <a:rPr lang="en-US" b="0" i="0" dirty="0">
                <a:effectLst/>
              </a:rPr>
              <a:t>.</a:t>
            </a:r>
          </a:p>
          <a:p>
            <a:pPr algn="ctr" rtl="0"/>
            <a:r>
              <a:rPr lang="en-US" b="1" i="0" dirty="0" err="1">
                <a:solidFill>
                  <a:srgbClr val="F79037"/>
                </a:solidFill>
                <a:effectLst/>
              </a:rPr>
              <a:t>Cadeias</a:t>
            </a:r>
            <a:r>
              <a:rPr lang="en-US" b="1" i="0" dirty="0">
                <a:solidFill>
                  <a:srgbClr val="F79037"/>
                </a:solidFill>
                <a:effectLst/>
              </a:rPr>
              <a:t> de </a:t>
            </a:r>
            <a:r>
              <a:rPr lang="en-US" b="1" i="0" dirty="0" err="1">
                <a:solidFill>
                  <a:srgbClr val="F79037"/>
                </a:solidFill>
                <a:effectLst/>
              </a:rPr>
              <a:t>abastecimento</a:t>
            </a:r>
            <a:r>
              <a:rPr lang="en-US" b="1" i="0" dirty="0">
                <a:solidFill>
                  <a:srgbClr val="F79037"/>
                </a:solidFill>
                <a:effectLst/>
              </a:rPr>
              <a:t> </a:t>
            </a:r>
            <a:r>
              <a:rPr lang="en-US" b="1" i="0" dirty="0" err="1">
                <a:solidFill>
                  <a:srgbClr val="F79037"/>
                </a:solidFill>
                <a:effectLst/>
              </a:rPr>
              <a:t>curtas</a:t>
            </a:r>
            <a:r>
              <a:rPr lang="en-US" b="1" i="0" dirty="0">
                <a:solidFill>
                  <a:srgbClr val="F79037"/>
                </a:solidFill>
                <a:effectLst/>
              </a:rPr>
              <a:t> </a:t>
            </a:r>
            <a:r>
              <a:rPr lang="en-US" b="1" i="0" dirty="0" err="1">
                <a:solidFill>
                  <a:srgbClr val="F79037"/>
                </a:solidFill>
                <a:effectLst/>
              </a:rPr>
              <a:t>têm</a:t>
            </a:r>
            <a:r>
              <a:rPr lang="en-US" b="1" i="0" dirty="0">
                <a:solidFill>
                  <a:srgbClr val="F79037"/>
                </a:solidFill>
                <a:effectLst/>
              </a:rPr>
              <a:t> o </a:t>
            </a:r>
            <a:r>
              <a:rPr lang="en-US" b="1" i="0" dirty="0" err="1">
                <a:solidFill>
                  <a:srgbClr val="F79037"/>
                </a:solidFill>
                <a:effectLst/>
              </a:rPr>
              <a:t>potencial</a:t>
            </a:r>
            <a:r>
              <a:rPr lang="en-US" b="1" i="0" dirty="0">
                <a:solidFill>
                  <a:srgbClr val="F79037"/>
                </a:solidFill>
                <a:effectLst/>
              </a:rPr>
              <a:t> para a </a:t>
            </a:r>
            <a:r>
              <a:rPr lang="en-US" b="1" i="0" dirty="0" err="1">
                <a:solidFill>
                  <a:srgbClr val="F79037"/>
                </a:solidFill>
                <a:effectLst/>
              </a:rPr>
              <a:t>indústria</a:t>
            </a:r>
            <a:r>
              <a:rPr lang="en-US" b="1" i="0" dirty="0">
                <a:solidFill>
                  <a:srgbClr val="F79037"/>
                </a:solidFill>
                <a:effectLst/>
              </a:rPr>
              <a:t> </a:t>
            </a:r>
            <a:r>
              <a:rPr lang="en-US" b="1" i="0" dirty="0" err="1">
                <a:solidFill>
                  <a:srgbClr val="F79037"/>
                </a:solidFill>
                <a:effectLst/>
              </a:rPr>
              <a:t>alimentar</a:t>
            </a:r>
            <a:r>
              <a:rPr lang="en-US" b="1" i="0" dirty="0">
                <a:solidFill>
                  <a:srgbClr val="F79037"/>
                </a:solidFill>
                <a:effectLst/>
              </a:rPr>
              <a:t> </a:t>
            </a:r>
            <a:r>
              <a:rPr lang="en-US" b="1" i="0" dirty="0" err="1">
                <a:solidFill>
                  <a:srgbClr val="F79037"/>
                </a:solidFill>
                <a:effectLst/>
              </a:rPr>
              <a:t>atuar</a:t>
            </a:r>
            <a:r>
              <a:rPr lang="en-US" b="1" i="0" dirty="0">
                <a:solidFill>
                  <a:srgbClr val="F79037"/>
                </a:solidFill>
                <a:effectLst/>
              </a:rPr>
              <a:t> </a:t>
            </a:r>
            <a:r>
              <a:rPr lang="en-US" b="1" i="0" dirty="0" err="1">
                <a:solidFill>
                  <a:srgbClr val="F79037"/>
                </a:solidFill>
                <a:effectLst/>
              </a:rPr>
              <a:t>como</a:t>
            </a:r>
            <a:r>
              <a:rPr lang="en-US" b="1" i="0" dirty="0">
                <a:solidFill>
                  <a:srgbClr val="F79037"/>
                </a:solidFill>
                <a:effectLst/>
              </a:rPr>
              <a:t> um </a:t>
            </a:r>
            <a:r>
              <a:rPr lang="en-US" b="1" i="0" dirty="0" err="1">
                <a:solidFill>
                  <a:srgbClr val="F79037"/>
                </a:solidFill>
                <a:effectLst/>
              </a:rPr>
              <a:t>facilitador</a:t>
            </a:r>
            <a:r>
              <a:rPr lang="en-US" b="1" i="0" dirty="0">
                <a:solidFill>
                  <a:srgbClr val="F79037"/>
                </a:solidFill>
                <a:effectLst/>
              </a:rPr>
              <a:t> de </a:t>
            </a:r>
            <a:r>
              <a:rPr lang="en-US" b="1" i="0" dirty="0" err="1">
                <a:solidFill>
                  <a:srgbClr val="F79037"/>
                </a:solidFill>
                <a:effectLst/>
              </a:rPr>
              <a:t>mudança</a:t>
            </a:r>
            <a:r>
              <a:rPr lang="en-US" b="1" i="0" dirty="0">
                <a:solidFill>
                  <a:srgbClr val="F79037"/>
                </a:solidFill>
                <a:effectLst/>
              </a:rPr>
              <a:t>.</a:t>
            </a:r>
          </a:p>
          <a:p>
            <a:pPr algn="just" rtl="0"/>
            <a:endParaRPr lang="en-IE" dirty="0"/>
          </a:p>
        </p:txBody>
      </p:sp>
      <p:sp>
        <p:nvSpPr>
          <p:cNvPr id="3" name="Text Placeholder 2">
            <a:extLst>
              <a:ext uri="{FF2B5EF4-FFF2-40B4-BE49-F238E27FC236}">
                <a16:creationId xmlns:a16="http://schemas.microsoft.com/office/drawing/2014/main" id="{159E198D-4272-A484-733C-0C15F30AE776}"/>
              </a:ext>
            </a:extLst>
          </p:cNvPr>
          <p:cNvSpPr>
            <a:spLocks noGrp="1"/>
          </p:cNvSpPr>
          <p:nvPr>
            <p:ph type="body" sz="quarter" idx="16"/>
          </p:nvPr>
        </p:nvSpPr>
        <p:spPr>
          <a:xfrm>
            <a:off x="798379" y="461785"/>
            <a:ext cx="10595237" cy="803654"/>
          </a:xfrm>
        </p:spPr>
        <p:txBody>
          <a:bodyPr/>
          <a:lstStyle/>
          <a:p>
            <a:pPr algn="l" rtl="0"/>
            <a:r>
              <a:rPr lang="en-IE" b="1" dirty="0" err="1"/>
              <a:t>Facilitadores</a:t>
            </a:r>
            <a:r>
              <a:rPr lang="en-IE" b="1" dirty="0"/>
              <a:t> de </a:t>
            </a:r>
            <a:r>
              <a:rPr lang="en-IE" b="1" dirty="0" err="1"/>
              <a:t>Mudança</a:t>
            </a:r>
            <a:r>
              <a:rPr lang="en-IE" b="1" dirty="0"/>
              <a:t>…</a:t>
            </a:r>
          </a:p>
          <a:p>
            <a:pPr algn="l" rtl="0"/>
            <a:endParaRPr lang="en-IE" b="1" dirty="0"/>
          </a:p>
        </p:txBody>
      </p:sp>
      <p:pic>
        <p:nvPicPr>
          <p:cNvPr id="4" name="Picture 3">
            <a:extLst>
              <a:ext uri="{FF2B5EF4-FFF2-40B4-BE49-F238E27FC236}">
                <a16:creationId xmlns:a16="http://schemas.microsoft.com/office/drawing/2014/main" id="{A6731C95-CF1B-04CC-0A15-C60525831196}"/>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7907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DE530-42B1-7B61-59F1-32549AFF0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7755" y="632111"/>
            <a:ext cx="9911680" cy="5243172"/>
          </a:xfrm>
          <a:prstGeom prst="rect">
            <a:avLst/>
          </a:prstGeom>
        </p:spPr>
      </p:pic>
      <p:sp>
        <p:nvSpPr>
          <p:cNvPr id="3" name="Text Placeholder 2">
            <a:extLst>
              <a:ext uri="{FF2B5EF4-FFF2-40B4-BE49-F238E27FC236}">
                <a16:creationId xmlns:a16="http://schemas.microsoft.com/office/drawing/2014/main" id="{D641ABFB-B8C0-1413-0942-8205593EC819}"/>
              </a:ext>
            </a:extLst>
          </p:cNvPr>
          <p:cNvSpPr>
            <a:spLocks noGrp="1"/>
          </p:cNvSpPr>
          <p:nvPr>
            <p:ph type="body" sz="quarter" idx="16"/>
          </p:nvPr>
        </p:nvSpPr>
        <p:spPr>
          <a:xfrm>
            <a:off x="598686" y="632111"/>
            <a:ext cx="9459714" cy="803654"/>
          </a:xfrm>
          <a:solidFill>
            <a:srgbClr val="F79037"/>
          </a:solidFill>
        </p:spPr>
        <p:txBody>
          <a:bodyPr/>
          <a:lstStyle/>
          <a:p>
            <a:pPr algn="l" rtl="0"/>
            <a:r>
              <a:rPr lang="en-IE" dirty="0"/>
              <a:t>Qual </a:t>
            </a:r>
            <a:r>
              <a:rPr lang="en-IE" dirty="0" err="1"/>
              <a:t>deve</a:t>
            </a:r>
            <a:r>
              <a:rPr lang="en-IE" dirty="0"/>
              <a:t> ser a </a:t>
            </a:r>
            <a:r>
              <a:rPr lang="en-IE" dirty="0" err="1"/>
              <a:t>perspetiva</a:t>
            </a:r>
            <a:r>
              <a:rPr lang="en-IE" dirty="0"/>
              <a:t> para o </a:t>
            </a:r>
            <a:r>
              <a:rPr lang="en-IE" dirty="0" err="1"/>
              <a:t>futuro</a:t>
            </a:r>
            <a:r>
              <a:rPr lang="en-IE" dirty="0"/>
              <a:t>...</a:t>
            </a:r>
          </a:p>
        </p:txBody>
      </p:sp>
      <p:sp>
        <p:nvSpPr>
          <p:cNvPr id="6" name="TextBox 5">
            <a:extLst>
              <a:ext uri="{FF2B5EF4-FFF2-40B4-BE49-F238E27FC236}">
                <a16:creationId xmlns:a16="http://schemas.microsoft.com/office/drawing/2014/main" id="{6D41B468-0661-FF5F-031B-3944AB08287D}"/>
              </a:ext>
            </a:extLst>
          </p:cNvPr>
          <p:cNvSpPr txBox="1"/>
          <p:nvPr/>
        </p:nvSpPr>
        <p:spPr>
          <a:xfrm>
            <a:off x="598685" y="6148552"/>
            <a:ext cx="4908736" cy="369332"/>
          </a:xfrm>
          <a:prstGeom prst="rect">
            <a:avLst/>
          </a:prstGeom>
          <a:noFill/>
        </p:spPr>
        <p:txBody>
          <a:bodyPr wrap="square" rtlCol="0">
            <a:spAutoFit/>
          </a:bodyPr>
          <a:lstStyle/>
          <a:p>
            <a:r>
              <a:rPr lang="en-IE" dirty="0">
                <a:solidFill>
                  <a:srgbClr val="000000"/>
                </a:solidFill>
              </a:rPr>
              <a:t>Fonte:</a:t>
            </a:r>
            <a:r>
              <a:rPr lang="en-IE" dirty="0">
                <a:solidFill>
                  <a:srgbClr val="000000"/>
                </a:solidFill>
                <a:hlinkClick r:id="rId3">
                  <a:extLst>
                    <a:ext uri="{A12FA001-AC4F-418D-AE19-62706E023703}">
                      <ahyp:hlinkClr xmlns:ahyp="http://schemas.microsoft.com/office/drawing/2018/hyperlinkcolor" val="tx"/>
                    </a:ext>
                  </a:extLst>
                </a:hlinkClick>
              </a:rPr>
              <a:t> Nam</a:t>
            </a:r>
            <a:r>
              <a:rPr lang="en-IE" dirty="0">
                <a:solidFill>
                  <a:srgbClr val="000000"/>
                </a:solidFill>
              </a:rPr>
              <a:t>, </a:t>
            </a:r>
            <a:r>
              <a:rPr lang="en-IE" dirty="0" err="1">
                <a:solidFill>
                  <a:srgbClr val="000000"/>
                </a:solidFill>
              </a:rPr>
              <a:t>Muro</a:t>
            </a:r>
            <a:r>
              <a:rPr lang="en-IE" dirty="0">
                <a:solidFill>
                  <a:srgbClr val="000000"/>
                </a:solidFill>
              </a:rPr>
              <a:t> da Quinta Urbana, Portugal</a:t>
            </a:r>
          </a:p>
        </p:txBody>
      </p:sp>
    </p:spTree>
    <p:extLst>
      <p:ext uri="{BB962C8B-B14F-4D97-AF65-F5344CB8AC3E}">
        <p14:creationId xmlns:p14="http://schemas.microsoft.com/office/powerpoint/2010/main" val="10622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pPr algn="l" rtl="0"/>
            <a:r>
              <a:rPr lang="en-IE" dirty="0" err="1">
                <a:highlight>
                  <a:srgbClr val="F79037"/>
                </a:highlight>
              </a:rPr>
              <a:t>Exercício</a:t>
            </a:r>
            <a:r>
              <a:rPr lang="en-IE" dirty="0">
                <a:highlight>
                  <a:srgbClr val="F79037"/>
                </a:highlight>
              </a:rPr>
              <a:t>:</a:t>
            </a:r>
          </a:p>
        </p:txBody>
      </p:sp>
      <p:sp>
        <p:nvSpPr>
          <p:cNvPr id="6" name="Text Placeholder 5">
            <a:extLst>
              <a:ext uri="{FF2B5EF4-FFF2-40B4-BE49-F238E27FC236}">
                <a16:creationId xmlns:a16="http://schemas.microsoft.com/office/drawing/2014/main" id="{053D8043-D4CA-B086-739E-2E7471E5D193}"/>
              </a:ext>
            </a:extLst>
          </p:cNvPr>
          <p:cNvSpPr>
            <a:spLocks noGrp="1"/>
          </p:cNvSpPr>
          <p:nvPr>
            <p:ph type="body" sz="quarter" idx="18"/>
          </p:nvPr>
        </p:nvSpPr>
        <p:spPr>
          <a:xfrm>
            <a:off x="835903" y="1700855"/>
            <a:ext cx="10976237" cy="2777985"/>
          </a:xfrm>
        </p:spPr>
        <p:txBody>
          <a:bodyPr/>
          <a:lstStyle/>
          <a:p>
            <a:pPr algn="l" rtl="0"/>
            <a:r>
              <a:rPr lang="en-IE" b="1" dirty="0">
                <a:solidFill>
                  <a:srgbClr val="F79037"/>
                </a:solidFill>
              </a:rPr>
              <a:t>Exercício de caneta e papel:</a:t>
            </a:r>
          </a:p>
          <a:p>
            <a:pPr marL="457200" indent="-457200" algn="l" rtl="0">
              <a:buFont typeface="+mj-lt"/>
              <a:buAutoNum type="arabicPeriod"/>
            </a:pPr>
            <a:r>
              <a:rPr lang="en-US" dirty="0" err="1"/>
              <a:t>Consegue</a:t>
            </a:r>
            <a:r>
              <a:rPr lang="en-US" dirty="0"/>
              <a:t> </a:t>
            </a:r>
            <a:r>
              <a:rPr lang="en-US" dirty="0" err="1"/>
              <a:t>enumerar</a:t>
            </a:r>
            <a:r>
              <a:rPr lang="en-US" dirty="0"/>
              <a:t> </a:t>
            </a:r>
            <a:r>
              <a:rPr lang="en-US" dirty="0" err="1"/>
              <a:t>onde</a:t>
            </a:r>
            <a:r>
              <a:rPr lang="en-US" dirty="0"/>
              <a:t> </a:t>
            </a:r>
            <a:r>
              <a:rPr lang="en-US" dirty="0" err="1"/>
              <a:t>vai</a:t>
            </a:r>
            <a:r>
              <a:rPr lang="en-US" dirty="0"/>
              <a:t> </a:t>
            </a:r>
            <a:r>
              <a:rPr lang="en-US" dirty="0" err="1"/>
              <a:t>adquirir</a:t>
            </a:r>
            <a:r>
              <a:rPr lang="en-US" dirty="0"/>
              <a:t> </a:t>
            </a:r>
            <a:r>
              <a:rPr lang="en-US" dirty="0" err="1"/>
              <a:t>os</a:t>
            </a:r>
            <a:r>
              <a:rPr lang="en-US" dirty="0"/>
              <a:t> cinco principais ingredientes para o seu </a:t>
            </a:r>
            <a:r>
              <a:rPr lang="en-US" dirty="0" err="1"/>
              <a:t>negócio</a:t>
            </a:r>
            <a:r>
              <a:rPr lang="en-US" dirty="0"/>
              <a:t> </a:t>
            </a:r>
            <a:r>
              <a:rPr lang="en-US" dirty="0" err="1"/>
              <a:t>alimentar</a:t>
            </a:r>
            <a:r>
              <a:rPr lang="en-US" dirty="0"/>
              <a:t>?</a:t>
            </a:r>
          </a:p>
          <a:p>
            <a:pPr marL="457200" indent="-457200" algn="l" rtl="0">
              <a:buFont typeface="+mj-lt"/>
              <a:buAutoNum type="arabicPeriod"/>
            </a:pPr>
            <a:r>
              <a:rPr lang="en-US" dirty="0" err="1"/>
              <a:t>Está</a:t>
            </a:r>
            <a:r>
              <a:rPr lang="en-US" dirty="0"/>
              <a:t> a </a:t>
            </a:r>
            <a:r>
              <a:rPr lang="en-US" dirty="0" err="1"/>
              <a:t>utilizar</a:t>
            </a:r>
            <a:r>
              <a:rPr lang="en-US" dirty="0"/>
              <a:t> </a:t>
            </a:r>
            <a:r>
              <a:rPr lang="en-US" dirty="0" err="1"/>
              <a:t>cadeias</a:t>
            </a:r>
            <a:r>
              <a:rPr lang="en-US" dirty="0"/>
              <a:t> de </a:t>
            </a:r>
            <a:r>
              <a:rPr lang="en-US" dirty="0" err="1"/>
              <a:t>abastecimento</a:t>
            </a:r>
            <a:r>
              <a:rPr lang="en-US" dirty="0"/>
              <a:t> curtas ou longas?</a:t>
            </a:r>
          </a:p>
          <a:p>
            <a:pPr marL="457200" indent="-457200" algn="l" rtl="0">
              <a:buFont typeface="+mj-lt"/>
              <a:buAutoNum type="arabicPeriod"/>
            </a:pPr>
            <a:r>
              <a:rPr lang="en-US" dirty="0"/>
              <a:t>É </a:t>
            </a:r>
            <a:r>
              <a:rPr lang="en-US" dirty="0" err="1"/>
              <a:t>possível</a:t>
            </a:r>
            <a:r>
              <a:rPr lang="en-US" dirty="0"/>
              <a:t> </a:t>
            </a:r>
            <a:r>
              <a:rPr lang="en-US" dirty="0" err="1"/>
              <a:t>reduzir</a:t>
            </a:r>
            <a:r>
              <a:rPr lang="en-US" dirty="0"/>
              <a:t> o </a:t>
            </a:r>
            <a:r>
              <a:rPr lang="en-US" dirty="0" err="1"/>
              <a:t>tamanho</a:t>
            </a:r>
            <a:r>
              <a:rPr lang="en-US" dirty="0"/>
              <a:t> da cadeia de </a:t>
            </a:r>
            <a:r>
              <a:rPr lang="en-US" dirty="0" err="1"/>
              <a:t>abastecimento</a:t>
            </a:r>
            <a:r>
              <a:rPr lang="en-US" dirty="0"/>
              <a:t>?</a:t>
            </a:r>
          </a:p>
          <a:p>
            <a:pPr marL="457200" indent="-457200" algn="l" rtl="0">
              <a:buFont typeface="+mj-lt"/>
              <a:buAutoNum type="arabicPeriod"/>
            </a:pPr>
            <a:r>
              <a:rPr lang="en-US" dirty="0"/>
              <a:t>Que novo processo de</a:t>
            </a:r>
            <a:r>
              <a:rPr lang="en-US" dirty="0">
                <a:solidFill>
                  <a:srgbClr val="FF0000"/>
                </a:solidFill>
              </a:rPr>
              <a:t> </a:t>
            </a:r>
            <a:r>
              <a:rPr lang="en-US" dirty="0" err="1"/>
              <a:t>abastecimento</a:t>
            </a:r>
            <a:r>
              <a:rPr lang="en-US" dirty="0">
                <a:solidFill>
                  <a:srgbClr val="FF0000"/>
                </a:solidFill>
              </a:rPr>
              <a:t> </a:t>
            </a:r>
            <a:r>
              <a:rPr lang="en-US" dirty="0" err="1"/>
              <a:t>está</a:t>
            </a:r>
            <a:r>
              <a:rPr lang="en-US" dirty="0"/>
              <a:t> disponível para </a:t>
            </a:r>
            <a:r>
              <a:rPr lang="en-US" dirty="0" err="1"/>
              <a:t>si</a:t>
            </a:r>
            <a:r>
              <a:rPr lang="en-US" dirty="0"/>
              <a:t> </a:t>
            </a:r>
            <a:r>
              <a:rPr lang="en-US" dirty="0" err="1"/>
              <a:t>ou</a:t>
            </a:r>
            <a:r>
              <a:rPr lang="en-US" dirty="0"/>
              <a:t> </a:t>
            </a:r>
            <a:r>
              <a:rPr lang="en-US" dirty="0" err="1"/>
              <a:t>estaria</a:t>
            </a:r>
            <a:r>
              <a:rPr lang="en-US" dirty="0"/>
              <a:t> </a:t>
            </a:r>
            <a:r>
              <a:rPr lang="en-US" dirty="0" err="1"/>
              <a:t>disposto</a:t>
            </a:r>
            <a:r>
              <a:rPr lang="en-US" dirty="0"/>
              <a:t> a usar?</a:t>
            </a:r>
          </a:p>
        </p:txBody>
      </p:sp>
      <p:pic>
        <p:nvPicPr>
          <p:cNvPr id="7" name="Graphic 6" descr="Truck outline">
            <a:extLst>
              <a:ext uri="{FF2B5EF4-FFF2-40B4-BE49-F238E27FC236}">
                <a16:creationId xmlns:a16="http://schemas.microsoft.com/office/drawing/2014/main" id="{3306BA58-3FAE-CCCC-4F3D-F20FE33C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8695" y="3999656"/>
            <a:ext cx="1313542" cy="1313542"/>
          </a:xfrm>
          <a:prstGeom prst="rect">
            <a:avLst/>
          </a:prstGeom>
        </p:spPr>
      </p:pic>
      <p:pic>
        <p:nvPicPr>
          <p:cNvPr id="8" name="Graphic 7" descr="Wheelbarrow outline">
            <a:extLst>
              <a:ext uri="{FF2B5EF4-FFF2-40B4-BE49-F238E27FC236}">
                <a16:creationId xmlns:a16="http://schemas.microsoft.com/office/drawing/2014/main" id="{8901D951-F535-F178-425B-C9DAC666B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839" y="4223560"/>
            <a:ext cx="805566" cy="805566"/>
          </a:xfrm>
          <a:prstGeom prst="rect">
            <a:avLst/>
          </a:prstGeom>
        </p:spPr>
      </p:pic>
      <p:sp>
        <p:nvSpPr>
          <p:cNvPr id="9" name="Arrow: Right 8">
            <a:extLst>
              <a:ext uri="{FF2B5EF4-FFF2-40B4-BE49-F238E27FC236}">
                <a16:creationId xmlns:a16="http://schemas.microsoft.com/office/drawing/2014/main" id="{A1F155DE-D9FE-6FF6-BC91-FD57240CFC48}"/>
              </a:ext>
            </a:extLst>
          </p:cNvPr>
          <p:cNvSpPr/>
          <p:nvPr/>
        </p:nvSpPr>
        <p:spPr>
          <a:xfrm>
            <a:off x="5590244" y="4569342"/>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0" name="TextBox 9">
            <a:extLst>
              <a:ext uri="{FF2B5EF4-FFF2-40B4-BE49-F238E27FC236}">
                <a16:creationId xmlns:a16="http://schemas.microsoft.com/office/drawing/2014/main" id="{305E6696-C1CE-D91F-7B2B-D45E8C36B4B6}"/>
              </a:ext>
            </a:extLst>
          </p:cNvPr>
          <p:cNvSpPr txBox="1"/>
          <p:nvPr/>
        </p:nvSpPr>
        <p:spPr>
          <a:xfrm>
            <a:off x="2161309" y="5153026"/>
            <a:ext cx="4178207" cy="369332"/>
          </a:xfrm>
          <a:prstGeom prst="rect">
            <a:avLst/>
          </a:prstGeom>
          <a:noFill/>
        </p:spPr>
        <p:txBody>
          <a:bodyPr wrap="square" rtlCol="0">
            <a:spAutoFit/>
          </a:bodyPr>
          <a:lstStyle/>
          <a:p>
            <a:pPr algn="l" rtl="0"/>
            <a:r>
              <a:rPr lang="en-US" b="1" dirty="0">
                <a:solidFill>
                  <a:srgbClr val="CC9131"/>
                </a:solidFill>
              </a:rPr>
              <a:t>Cadeia de </a:t>
            </a:r>
            <a:r>
              <a:rPr lang="en-US" b="1" dirty="0" err="1">
                <a:solidFill>
                  <a:srgbClr val="CC9131"/>
                </a:solidFill>
              </a:rPr>
              <a:t>Abastecimento</a:t>
            </a:r>
            <a:r>
              <a:rPr lang="en-US" b="1" dirty="0">
                <a:solidFill>
                  <a:srgbClr val="CC9131"/>
                </a:solidFill>
              </a:rPr>
              <a:t> Longa</a:t>
            </a:r>
            <a:endParaRPr lang="en-IE" b="1" dirty="0">
              <a:solidFill>
                <a:srgbClr val="CC9131"/>
              </a:solidFill>
            </a:endParaRPr>
          </a:p>
        </p:txBody>
      </p:sp>
      <p:sp>
        <p:nvSpPr>
          <p:cNvPr id="11" name="Arrow: Right 10">
            <a:extLst>
              <a:ext uri="{FF2B5EF4-FFF2-40B4-BE49-F238E27FC236}">
                <a16:creationId xmlns:a16="http://schemas.microsoft.com/office/drawing/2014/main" id="{1CEBA9AC-6AF4-A6A6-E431-DEBC118D1475}"/>
              </a:ext>
            </a:extLst>
          </p:cNvPr>
          <p:cNvSpPr/>
          <p:nvPr/>
        </p:nvSpPr>
        <p:spPr>
          <a:xfrm>
            <a:off x="5590754" y="5265743"/>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TextBox 11">
            <a:extLst>
              <a:ext uri="{FF2B5EF4-FFF2-40B4-BE49-F238E27FC236}">
                <a16:creationId xmlns:a16="http://schemas.microsoft.com/office/drawing/2014/main" id="{1EB99645-24C3-B6B0-AE9F-D911B0551203}"/>
              </a:ext>
            </a:extLst>
          </p:cNvPr>
          <p:cNvSpPr txBox="1"/>
          <p:nvPr/>
        </p:nvSpPr>
        <p:spPr>
          <a:xfrm>
            <a:off x="6670051" y="5195130"/>
            <a:ext cx="3564636" cy="369332"/>
          </a:xfrm>
          <a:prstGeom prst="rect">
            <a:avLst/>
          </a:prstGeom>
          <a:noFill/>
        </p:spPr>
        <p:txBody>
          <a:bodyPr wrap="square" rtlCol="0">
            <a:spAutoFit/>
          </a:bodyPr>
          <a:lstStyle/>
          <a:p>
            <a:pPr algn="l" rtl="0"/>
            <a:r>
              <a:rPr lang="en-US" b="1" dirty="0">
                <a:solidFill>
                  <a:srgbClr val="CC9131"/>
                </a:solidFill>
              </a:rPr>
              <a:t>Cadeia de </a:t>
            </a:r>
            <a:r>
              <a:rPr lang="en-US" b="1" dirty="0" err="1">
                <a:solidFill>
                  <a:srgbClr val="CC9131"/>
                </a:solidFill>
              </a:rPr>
              <a:t>Abastecimento</a:t>
            </a:r>
            <a:r>
              <a:rPr lang="en-US" b="1" dirty="0">
                <a:solidFill>
                  <a:srgbClr val="CC9131"/>
                </a:solidFill>
              </a:rPr>
              <a:t> </a:t>
            </a:r>
            <a:r>
              <a:rPr lang="en-US" b="1" dirty="0" err="1">
                <a:solidFill>
                  <a:srgbClr val="CC9131"/>
                </a:solidFill>
              </a:rPr>
              <a:t>Curta</a:t>
            </a:r>
            <a:endParaRPr lang="en-IE" b="1" dirty="0">
              <a:solidFill>
                <a:srgbClr val="CC9131"/>
              </a:solidFill>
            </a:endParaRPr>
          </a:p>
        </p:txBody>
      </p:sp>
      <p:grpSp>
        <p:nvGrpSpPr>
          <p:cNvPr id="2" name="Group 1">
            <a:extLst>
              <a:ext uri="{FF2B5EF4-FFF2-40B4-BE49-F238E27FC236}">
                <a16:creationId xmlns:a16="http://schemas.microsoft.com/office/drawing/2014/main" id="{0574985B-D0FC-2684-7F47-06DA63F61B40}"/>
              </a:ext>
            </a:extLst>
          </p:cNvPr>
          <p:cNvGrpSpPr/>
          <p:nvPr/>
        </p:nvGrpSpPr>
        <p:grpSpPr>
          <a:xfrm>
            <a:off x="9684193" y="857491"/>
            <a:ext cx="1035918" cy="1043265"/>
            <a:chOff x="3258209" y="1217582"/>
            <a:chExt cx="4712093" cy="4711281"/>
          </a:xfrm>
        </p:grpSpPr>
        <p:sp>
          <p:nvSpPr>
            <p:cNvPr id="4" name="Freeform 31">
              <a:extLst>
                <a:ext uri="{FF2B5EF4-FFF2-40B4-BE49-F238E27FC236}">
                  <a16:creationId xmlns:a16="http://schemas.microsoft.com/office/drawing/2014/main" id="{2FD03F79-9081-1DDA-1999-CA12FD6A3E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13" name="Freeform 32">
              <a:extLst>
                <a:ext uri="{FF2B5EF4-FFF2-40B4-BE49-F238E27FC236}">
                  <a16:creationId xmlns:a16="http://schemas.microsoft.com/office/drawing/2014/main" id="{ABA8E0D1-E40E-6356-44B4-E7D02E38A7F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14" name="Group 13">
              <a:extLst>
                <a:ext uri="{FF2B5EF4-FFF2-40B4-BE49-F238E27FC236}">
                  <a16:creationId xmlns:a16="http://schemas.microsoft.com/office/drawing/2014/main" id="{1AFFB6B0-8770-69DB-E1E3-774D1748EB5D}"/>
                </a:ext>
              </a:extLst>
            </p:cNvPr>
            <p:cNvGrpSpPr/>
            <p:nvPr/>
          </p:nvGrpSpPr>
          <p:grpSpPr>
            <a:xfrm>
              <a:off x="3258209" y="1217582"/>
              <a:ext cx="4712093" cy="4711281"/>
              <a:chOff x="3258209" y="1217582"/>
              <a:chExt cx="4712093" cy="4711281"/>
            </a:xfrm>
          </p:grpSpPr>
          <p:sp>
            <p:nvSpPr>
              <p:cNvPr id="15" name="Freeform 16">
                <a:extLst>
                  <a:ext uri="{FF2B5EF4-FFF2-40B4-BE49-F238E27FC236}">
                    <a16:creationId xmlns:a16="http://schemas.microsoft.com/office/drawing/2014/main" id="{58E02F8F-76A5-AB41-870E-5BE017DD586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17">
                <a:extLst>
                  <a:ext uri="{FF2B5EF4-FFF2-40B4-BE49-F238E27FC236}">
                    <a16:creationId xmlns:a16="http://schemas.microsoft.com/office/drawing/2014/main" id="{49486647-CB38-0706-F1B9-8B586D196733}"/>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3175" cap="flat">
                <a:noFill/>
                <a:prstDash val="solid"/>
                <a:miter/>
              </a:ln>
            </p:spPr>
            <p:txBody>
              <a:bodyPr rtlCol="0" anchor="ctr"/>
              <a:lstStyle/>
              <a:p>
                <a:pPr algn="l" rtl="0"/>
                <a:endParaRPr lang="en-US"/>
              </a:p>
            </p:txBody>
          </p:sp>
          <p:sp>
            <p:nvSpPr>
              <p:cNvPr id="17" name="Freeform 18">
                <a:extLst>
                  <a:ext uri="{FF2B5EF4-FFF2-40B4-BE49-F238E27FC236}">
                    <a16:creationId xmlns:a16="http://schemas.microsoft.com/office/drawing/2014/main" id="{3C692CFB-ADAB-7A27-C6A4-E69D3DCC4D3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19">
                <a:extLst>
                  <a:ext uri="{FF2B5EF4-FFF2-40B4-BE49-F238E27FC236}">
                    <a16:creationId xmlns:a16="http://schemas.microsoft.com/office/drawing/2014/main" id="{DB6F7E3E-5E5C-00D8-F98E-9D0C2AB31CB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0">
                <a:extLst>
                  <a:ext uri="{FF2B5EF4-FFF2-40B4-BE49-F238E27FC236}">
                    <a16:creationId xmlns:a16="http://schemas.microsoft.com/office/drawing/2014/main" id="{5C50F7CD-0B68-B565-E924-CCD49FE1C00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1">
                <a:extLst>
                  <a:ext uri="{FF2B5EF4-FFF2-40B4-BE49-F238E27FC236}">
                    <a16:creationId xmlns:a16="http://schemas.microsoft.com/office/drawing/2014/main" id="{A1E8D755-FCCD-956B-5C66-20966FB4570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2">
                <a:extLst>
                  <a:ext uri="{FF2B5EF4-FFF2-40B4-BE49-F238E27FC236}">
                    <a16:creationId xmlns:a16="http://schemas.microsoft.com/office/drawing/2014/main" id="{EDFF04CA-15E6-7E1A-A6C8-4CE5F40EA31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3">
                <a:extLst>
                  <a:ext uri="{FF2B5EF4-FFF2-40B4-BE49-F238E27FC236}">
                    <a16:creationId xmlns:a16="http://schemas.microsoft.com/office/drawing/2014/main" id="{3C876646-5B0E-E3BC-4006-39CEBE9E87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24">
                <a:extLst>
                  <a:ext uri="{FF2B5EF4-FFF2-40B4-BE49-F238E27FC236}">
                    <a16:creationId xmlns:a16="http://schemas.microsoft.com/office/drawing/2014/main" id="{BEB4B730-32A2-0C26-E14F-5E24E8299FA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24" name="Freeform 25">
                <a:extLst>
                  <a:ext uri="{FF2B5EF4-FFF2-40B4-BE49-F238E27FC236}">
                    <a16:creationId xmlns:a16="http://schemas.microsoft.com/office/drawing/2014/main" id="{B8BADC48-49B5-2325-2C69-899424ACA42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25" name="Freeform 26">
                <a:extLst>
                  <a:ext uri="{FF2B5EF4-FFF2-40B4-BE49-F238E27FC236}">
                    <a16:creationId xmlns:a16="http://schemas.microsoft.com/office/drawing/2014/main" id="{EAA7FBE3-B934-D96F-C7DF-04CAC059049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6" name="Freeform 27">
                <a:extLst>
                  <a:ext uri="{FF2B5EF4-FFF2-40B4-BE49-F238E27FC236}">
                    <a16:creationId xmlns:a16="http://schemas.microsoft.com/office/drawing/2014/main" id="{56BB80BD-2C5A-C831-8643-50570D9303F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7" name="Freeform 28">
                <a:extLst>
                  <a:ext uri="{FF2B5EF4-FFF2-40B4-BE49-F238E27FC236}">
                    <a16:creationId xmlns:a16="http://schemas.microsoft.com/office/drawing/2014/main" id="{F71AD09D-F687-D00B-476D-09972A5DFEE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8" name="Freeform 29">
                <a:extLst>
                  <a:ext uri="{FF2B5EF4-FFF2-40B4-BE49-F238E27FC236}">
                    <a16:creationId xmlns:a16="http://schemas.microsoft.com/office/drawing/2014/main" id="{B1AAAA91-3804-1750-4CE2-BABF4346490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9" name="Freeform 30">
                <a:extLst>
                  <a:ext uri="{FF2B5EF4-FFF2-40B4-BE49-F238E27FC236}">
                    <a16:creationId xmlns:a16="http://schemas.microsoft.com/office/drawing/2014/main" id="{98C69A09-6E28-C18F-EB27-3D05CDF2790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7842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C2235-03AA-8A82-C375-62A7570BC470}"/>
              </a:ext>
            </a:extLst>
          </p:cNvPr>
          <p:cNvSpPr>
            <a:spLocks noGrp="1"/>
          </p:cNvSpPr>
          <p:nvPr>
            <p:ph type="body" sz="quarter" idx="18"/>
          </p:nvPr>
        </p:nvSpPr>
        <p:spPr>
          <a:xfrm>
            <a:off x="1235210" y="1794005"/>
            <a:ext cx="8340541" cy="3440624"/>
          </a:xfrm>
        </p:spPr>
        <p:txBody>
          <a:bodyPr/>
          <a:lstStyle/>
          <a:p>
            <a:pPr algn="just" rtl="0"/>
            <a:r>
              <a:rPr lang="en-US" b="0" i="0" dirty="0">
                <a:effectLst/>
                <a:latin typeface="Europa"/>
              </a:rPr>
              <a:t>As </a:t>
            </a:r>
            <a:r>
              <a:rPr lang="en-US" b="0" i="0" dirty="0" err="1">
                <a:effectLst/>
                <a:latin typeface="Europa"/>
              </a:rPr>
              <a:t>mudanças</a:t>
            </a:r>
            <a:r>
              <a:rPr lang="en-US" b="0" i="0" dirty="0">
                <a:effectLst/>
                <a:latin typeface="Europa"/>
              </a:rPr>
              <a:t> </a:t>
            </a:r>
            <a:r>
              <a:rPr lang="en-US" b="0" i="0" dirty="0" err="1">
                <a:effectLst/>
                <a:latin typeface="Europa"/>
              </a:rPr>
              <a:t>nos</a:t>
            </a:r>
            <a:r>
              <a:rPr lang="en-US" b="0" i="0" dirty="0">
                <a:effectLst/>
                <a:latin typeface="Europa"/>
              </a:rPr>
              <a:t> </a:t>
            </a:r>
            <a:r>
              <a:rPr lang="en-US" b="0" i="0" dirty="0" err="1">
                <a:effectLst/>
                <a:latin typeface="Europa"/>
              </a:rPr>
              <a:t>sistemas</a:t>
            </a:r>
            <a:r>
              <a:rPr lang="en-US" b="0" i="0" dirty="0">
                <a:effectLst/>
                <a:latin typeface="Europa"/>
              </a:rPr>
              <a:t> da </a:t>
            </a:r>
            <a:r>
              <a:rPr lang="en-US" b="0" i="0" dirty="0" err="1">
                <a:effectLst/>
                <a:latin typeface="Europa"/>
              </a:rPr>
              <a:t>cadeia</a:t>
            </a:r>
            <a:r>
              <a:rPr lang="en-US" b="0" i="0" dirty="0">
                <a:effectLst/>
                <a:latin typeface="Europa"/>
              </a:rPr>
              <a:t> de </a:t>
            </a:r>
            <a:r>
              <a:rPr lang="en-US" b="0" i="0" dirty="0" err="1">
                <a:effectLst/>
                <a:latin typeface="Europa"/>
              </a:rPr>
              <a:t>abastecimento</a:t>
            </a:r>
            <a:r>
              <a:rPr lang="en-US" b="0" i="0" dirty="0">
                <a:effectLst/>
                <a:latin typeface="Europa"/>
              </a:rPr>
              <a:t> </a:t>
            </a:r>
            <a:r>
              <a:rPr lang="en-US" b="0" i="0" dirty="0" err="1">
                <a:effectLst/>
                <a:latin typeface="Europa"/>
              </a:rPr>
              <a:t>estão</a:t>
            </a:r>
            <a:r>
              <a:rPr lang="en-US" b="0" i="0" dirty="0">
                <a:effectLst/>
                <a:latin typeface="Europa"/>
              </a:rPr>
              <a:t> a </a:t>
            </a:r>
            <a:r>
              <a:rPr lang="en-US" b="0" i="0" dirty="0" err="1">
                <a:effectLst/>
                <a:latin typeface="Europa"/>
              </a:rPr>
              <a:t>trazer</a:t>
            </a:r>
            <a:r>
              <a:rPr lang="en-US" b="0" i="0" dirty="0">
                <a:effectLst/>
                <a:latin typeface="Europa"/>
              </a:rPr>
              <a:t> </a:t>
            </a:r>
            <a:r>
              <a:rPr lang="en-US" b="0" i="0" dirty="0" err="1">
                <a:effectLst/>
                <a:latin typeface="Europa"/>
              </a:rPr>
              <a:t>mais</a:t>
            </a:r>
            <a:r>
              <a:rPr lang="en-US" b="0" i="0" dirty="0">
                <a:effectLst/>
                <a:latin typeface="Europa"/>
              </a:rPr>
              <a:t> </a:t>
            </a:r>
            <a:r>
              <a:rPr lang="en-US" b="0" i="0" dirty="0" err="1">
                <a:effectLst/>
                <a:latin typeface="Europa"/>
              </a:rPr>
              <a:t>transparência</a:t>
            </a:r>
            <a:r>
              <a:rPr lang="en-US" b="0" i="0" dirty="0">
                <a:effectLst/>
                <a:latin typeface="Europa"/>
              </a:rPr>
              <a:t> </a:t>
            </a:r>
            <a:r>
              <a:rPr lang="en-US" b="0" i="0" dirty="0" err="1">
                <a:effectLst/>
                <a:latin typeface="Europa"/>
              </a:rPr>
              <a:t>ao</a:t>
            </a:r>
            <a:r>
              <a:rPr lang="en-US" b="0" i="0" dirty="0">
                <a:effectLst/>
                <a:latin typeface="Europa"/>
              </a:rPr>
              <a:t> </a:t>
            </a:r>
            <a:r>
              <a:rPr lang="en-US" b="0" i="0" dirty="0" err="1">
                <a:effectLst/>
                <a:latin typeface="Europa"/>
              </a:rPr>
              <a:t>processo</a:t>
            </a:r>
            <a:r>
              <a:rPr lang="en-US" b="0" i="0" dirty="0">
                <a:effectLst/>
                <a:latin typeface="Europa"/>
              </a:rPr>
              <a:t> de </a:t>
            </a:r>
            <a:r>
              <a:rPr lang="en-US" b="0" i="0" dirty="0" err="1">
                <a:effectLst/>
                <a:latin typeface="Europa"/>
              </a:rPr>
              <a:t>produção</a:t>
            </a:r>
            <a:r>
              <a:rPr lang="en-US" b="0" i="0" dirty="0">
                <a:effectLst/>
                <a:latin typeface="Europa"/>
              </a:rPr>
              <a:t> de </a:t>
            </a:r>
            <a:r>
              <a:rPr lang="en-US" b="0" i="0" dirty="0" err="1">
                <a:effectLst/>
                <a:latin typeface="Europa"/>
              </a:rPr>
              <a:t>alimentos</a:t>
            </a:r>
            <a:r>
              <a:rPr lang="en-US" b="0" i="0" dirty="0">
                <a:effectLst/>
                <a:latin typeface="Europa"/>
              </a:rPr>
              <a:t>, </a:t>
            </a:r>
            <a:r>
              <a:rPr lang="en-US" b="0" i="0" dirty="0" err="1">
                <a:effectLst/>
                <a:latin typeface="Europa"/>
              </a:rPr>
              <a:t>melhorando</a:t>
            </a:r>
            <a:r>
              <a:rPr lang="en-US" b="0" i="0" dirty="0">
                <a:effectLst/>
                <a:latin typeface="Europa"/>
              </a:rPr>
              <a:t> </a:t>
            </a:r>
            <a:r>
              <a:rPr lang="en-US" b="0" i="0" dirty="0" err="1">
                <a:effectLst/>
                <a:latin typeface="Europa"/>
              </a:rPr>
              <a:t>os</a:t>
            </a:r>
            <a:r>
              <a:rPr lang="en-US" b="0" i="0" dirty="0">
                <a:effectLst/>
                <a:latin typeface="Europa"/>
              </a:rPr>
              <a:t> </a:t>
            </a:r>
            <a:r>
              <a:rPr lang="en-US" b="0" i="0" dirty="0" err="1">
                <a:effectLst/>
                <a:latin typeface="Europa"/>
              </a:rPr>
              <a:t>rendimentos</a:t>
            </a:r>
            <a:r>
              <a:rPr lang="en-US" b="0" i="0" dirty="0">
                <a:effectLst/>
                <a:latin typeface="Europa"/>
              </a:rPr>
              <a:t> e a </a:t>
            </a:r>
            <a:r>
              <a:rPr lang="en-US" b="0" i="0" dirty="0" err="1">
                <a:effectLst/>
                <a:latin typeface="Europa"/>
              </a:rPr>
              <a:t>rentabilidade</a:t>
            </a:r>
            <a:r>
              <a:rPr lang="en-US" b="0" i="0" dirty="0">
                <a:effectLst/>
                <a:latin typeface="Europa"/>
              </a:rPr>
              <a:t>  e </a:t>
            </a:r>
            <a:r>
              <a:rPr lang="en-US" b="0" i="0" dirty="0" err="1">
                <a:effectLst/>
                <a:latin typeface="Europa"/>
              </a:rPr>
              <a:t>minimizando</a:t>
            </a:r>
            <a:r>
              <a:rPr lang="en-US" b="0" i="0" dirty="0">
                <a:effectLst/>
                <a:latin typeface="Europa"/>
              </a:rPr>
              <a:t> </a:t>
            </a:r>
            <a:r>
              <a:rPr lang="en-US" b="0" i="0" dirty="0" err="1">
                <a:effectLst/>
                <a:latin typeface="Europa"/>
              </a:rPr>
              <a:t>os</a:t>
            </a:r>
            <a:r>
              <a:rPr lang="en-US" b="0" i="0" dirty="0">
                <a:effectLst/>
                <a:latin typeface="Europa"/>
              </a:rPr>
              <a:t> </a:t>
            </a:r>
            <a:r>
              <a:rPr lang="en-US" b="0" i="0" dirty="0" err="1">
                <a:effectLst/>
                <a:latin typeface="Europa"/>
              </a:rPr>
              <a:t>impactos</a:t>
            </a:r>
            <a:r>
              <a:rPr lang="en-US" b="0" i="0" dirty="0">
                <a:effectLst/>
                <a:latin typeface="Europa"/>
              </a:rPr>
              <a:t> </a:t>
            </a:r>
            <a:r>
              <a:rPr lang="en-US" b="0" i="0" dirty="0" err="1">
                <a:effectLst/>
                <a:latin typeface="Europa"/>
              </a:rPr>
              <a:t>ambientais</a:t>
            </a:r>
            <a:endParaRPr lang="en-IE" dirty="0"/>
          </a:p>
          <a:p>
            <a:pPr algn="just" rtl="0"/>
            <a:r>
              <a:rPr lang="en-US" b="0" i="0" dirty="0" err="1">
                <a:effectLst/>
                <a:latin typeface="Europa"/>
              </a:rPr>
              <a:t>Isto</a:t>
            </a:r>
            <a:r>
              <a:rPr lang="en-US" b="0" i="0" dirty="0">
                <a:effectLst/>
                <a:latin typeface="Europa"/>
              </a:rPr>
              <a:t> </a:t>
            </a:r>
            <a:r>
              <a:rPr lang="en-US" b="0" i="0" dirty="0" err="1">
                <a:effectLst/>
                <a:latin typeface="Europa"/>
              </a:rPr>
              <a:t>está</a:t>
            </a:r>
            <a:r>
              <a:rPr lang="en-US" b="0" i="0" dirty="0">
                <a:effectLst/>
                <a:latin typeface="Europa"/>
              </a:rPr>
              <a:t> a </a:t>
            </a:r>
            <a:r>
              <a:rPr lang="en-US" b="0" i="0" dirty="0" err="1">
                <a:effectLst/>
                <a:latin typeface="Europa"/>
              </a:rPr>
              <a:t>conduzir</a:t>
            </a:r>
            <a:r>
              <a:rPr lang="en-US" b="0" i="0" dirty="0">
                <a:effectLst/>
                <a:latin typeface="Europa"/>
              </a:rPr>
              <a:t> a </a:t>
            </a:r>
            <a:r>
              <a:rPr lang="en-US" b="0" i="0" dirty="0" err="1">
                <a:effectLst/>
                <a:latin typeface="Europa"/>
              </a:rPr>
              <a:t>uma</a:t>
            </a:r>
            <a:r>
              <a:rPr lang="en-US" b="0" i="0" dirty="0">
                <a:effectLst/>
                <a:latin typeface="Europa"/>
              </a:rPr>
              <a:t> '</a:t>
            </a:r>
            <a:r>
              <a:rPr lang="en-US" b="1" i="0" dirty="0" err="1">
                <a:solidFill>
                  <a:srgbClr val="F79037"/>
                </a:solidFill>
                <a:effectLst/>
                <a:latin typeface="Europa"/>
              </a:rPr>
              <a:t>economia</a:t>
            </a:r>
            <a:r>
              <a:rPr lang="en-US" b="1" i="0" dirty="0">
                <a:solidFill>
                  <a:srgbClr val="F79037"/>
                </a:solidFill>
                <a:effectLst/>
                <a:latin typeface="Europa"/>
              </a:rPr>
              <a:t> circular</a:t>
            </a:r>
            <a:r>
              <a:rPr lang="en-US" b="0" i="0" dirty="0">
                <a:effectLst/>
                <a:latin typeface="Europa"/>
              </a:rPr>
              <a:t>' </a:t>
            </a:r>
            <a:r>
              <a:rPr lang="en-US" b="0" i="0" dirty="0" err="1">
                <a:effectLst/>
                <a:latin typeface="Europa"/>
              </a:rPr>
              <a:t>em</a:t>
            </a:r>
            <a:r>
              <a:rPr lang="en-US" b="0" i="0" dirty="0">
                <a:effectLst/>
                <a:latin typeface="Europa"/>
              </a:rPr>
              <a:t> que o feedback entre </a:t>
            </a:r>
            <a:r>
              <a:rPr lang="en-US" b="0" i="0" dirty="0" err="1">
                <a:effectLst/>
                <a:latin typeface="Europa"/>
              </a:rPr>
              <a:t>fornecedor</a:t>
            </a:r>
            <a:r>
              <a:rPr lang="en-US" b="0" i="0" dirty="0">
                <a:effectLst/>
                <a:latin typeface="Europa"/>
              </a:rPr>
              <a:t> e o </a:t>
            </a:r>
            <a:r>
              <a:rPr lang="en-US" b="0" i="0" dirty="0" err="1">
                <a:effectLst/>
                <a:latin typeface="Europa"/>
              </a:rPr>
              <a:t>consumidor</a:t>
            </a:r>
            <a:r>
              <a:rPr lang="en-US" b="0" i="0" dirty="0">
                <a:effectLst/>
                <a:latin typeface="Europa"/>
              </a:rPr>
              <a:t> é </a:t>
            </a:r>
            <a:r>
              <a:rPr lang="en-US" b="0" i="0" dirty="0" err="1">
                <a:effectLst/>
                <a:latin typeface="Europa"/>
              </a:rPr>
              <a:t>contínuo</a:t>
            </a:r>
            <a:r>
              <a:rPr lang="en-US" b="0" i="0" dirty="0">
                <a:effectLst/>
                <a:latin typeface="Europa"/>
              </a:rPr>
              <a:t>, o </a:t>
            </a:r>
            <a:r>
              <a:rPr lang="en-US" b="0" i="0" dirty="0" err="1">
                <a:effectLst/>
                <a:latin typeface="Europa"/>
              </a:rPr>
              <a:t>consumo</a:t>
            </a:r>
            <a:r>
              <a:rPr lang="en-US" b="0" i="0" dirty="0">
                <a:effectLst/>
                <a:latin typeface="Europa"/>
              </a:rPr>
              <a:t> de </a:t>
            </a:r>
            <a:r>
              <a:rPr lang="en-US" b="0" i="0" dirty="0" err="1">
                <a:effectLst/>
                <a:latin typeface="Europa"/>
              </a:rPr>
              <a:t>recursos</a:t>
            </a:r>
            <a:r>
              <a:rPr lang="en-US" b="0" i="0" dirty="0">
                <a:effectLst/>
                <a:latin typeface="Europa"/>
              </a:rPr>
              <a:t> e o </a:t>
            </a:r>
            <a:r>
              <a:rPr lang="en-US" b="0" i="0" dirty="0" err="1">
                <a:effectLst/>
                <a:latin typeface="Europa"/>
              </a:rPr>
              <a:t>desperdício</a:t>
            </a:r>
            <a:r>
              <a:rPr lang="en-US" b="0" i="0" dirty="0">
                <a:effectLst/>
                <a:latin typeface="Europa"/>
              </a:rPr>
              <a:t> </a:t>
            </a:r>
            <a:r>
              <a:rPr lang="en-US" b="0" i="0" dirty="0" err="1">
                <a:effectLst/>
                <a:latin typeface="Europa"/>
              </a:rPr>
              <a:t>são</a:t>
            </a:r>
            <a:r>
              <a:rPr lang="en-US" b="0" i="0" dirty="0">
                <a:effectLst/>
                <a:latin typeface="Europa"/>
              </a:rPr>
              <a:t> </a:t>
            </a:r>
            <a:r>
              <a:rPr lang="en-US" b="0" i="0" dirty="0" err="1">
                <a:effectLst/>
                <a:latin typeface="Europa"/>
              </a:rPr>
              <a:t>minimizados</a:t>
            </a:r>
            <a:r>
              <a:rPr lang="en-US" b="0" i="0" dirty="0">
                <a:effectLst/>
                <a:latin typeface="Europa"/>
              </a:rPr>
              <a:t>, e a </a:t>
            </a:r>
            <a:r>
              <a:rPr lang="en-US" b="0" i="0" dirty="0" err="1">
                <a:effectLst/>
                <a:latin typeface="Europa"/>
              </a:rPr>
              <a:t>cadeia</a:t>
            </a:r>
            <a:r>
              <a:rPr lang="en-US" b="0" i="0" dirty="0">
                <a:effectLst/>
                <a:latin typeface="Europa"/>
              </a:rPr>
              <a:t> de </a:t>
            </a:r>
            <a:r>
              <a:rPr lang="en-US" dirty="0" err="1">
                <a:latin typeface="Europa"/>
              </a:rPr>
              <a:t>abastecimento</a:t>
            </a:r>
            <a:r>
              <a:rPr lang="en-US" dirty="0">
                <a:latin typeface="Europa"/>
              </a:rPr>
              <a:t> </a:t>
            </a:r>
            <a:r>
              <a:rPr lang="en-US" dirty="0" err="1">
                <a:latin typeface="Europa"/>
              </a:rPr>
              <a:t>já</a:t>
            </a:r>
            <a:r>
              <a:rPr lang="en-US" b="0" i="0" dirty="0">
                <a:effectLst/>
                <a:latin typeface="Europa"/>
              </a:rPr>
              <a:t> </a:t>
            </a:r>
            <a:r>
              <a:rPr lang="en-US" b="0" i="0" dirty="0" err="1">
                <a:effectLst/>
                <a:latin typeface="Europa"/>
              </a:rPr>
              <a:t>não</a:t>
            </a:r>
            <a:r>
              <a:rPr lang="en-US" b="0" i="0" dirty="0">
                <a:effectLst/>
                <a:latin typeface="Europa"/>
              </a:rPr>
              <a:t> é </a:t>
            </a:r>
            <a:r>
              <a:rPr lang="en-US" b="0" i="0" dirty="0" err="1">
                <a:effectLst/>
                <a:latin typeface="Europa"/>
              </a:rPr>
              <a:t>unidirecional</a:t>
            </a:r>
            <a:r>
              <a:rPr lang="en-US" b="0" i="0" dirty="0">
                <a:effectLst/>
                <a:latin typeface="Europa"/>
              </a:rPr>
              <a:t>.</a:t>
            </a:r>
          </a:p>
          <a:p>
            <a:pPr algn="just" rtl="0"/>
            <a:r>
              <a:rPr lang="en-IE" dirty="0" err="1"/>
              <a:t>Isto</a:t>
            </a:r>
            <a:r>
              <a:rPr lang="en-IE" dirty="0"/>
              <a:t> </a:t>
            </a:r>
            <a:r>
              <a:rPr lang="en-IE" dirty="0" err="1"/>
              <a:t>está</a:t>
            </a:r>
            <a:r>
              <a:rPr lang="en-IE" dirty="0"/>
              <a:t> </a:t>
            </a:r>
            <a:r>
              <a:rPr lang="en-IE" dirty="0" err="1"/>
              <a:t>alinhado</a:t>
            </a:r>
            <a:r>
              <a:rPr lang="en-IE" dirty="0"/>
              <a:t> com o </a:t>
            </a:r>
            <a:r>
              <a:rPr lang="en-IE" dirty="0" err="1"/>
              <a:t>Pilar</a:t>
            </a:r>
            <a:r>
              <a:rPr lang="en-IE" dirty="0"/>
              <a:t> 3 – </a:t>
            </a:r>
            <a:r>
              <a:rPr lang="en-IE" dirty="0" err="1"/>
              <a:t>Cadeias</a:t>
            </a:r>
            <a:r>
              <a:rPr lang="en-IE" dirty="0"/>
              <a:t> de </a:t>
            </a:r>
            <a:r>
              <a:rPr lang="en-IE" dirty="0" err="1"/>
              <a:t>Valor</a:t>
            </a:r>
            <a:r>
              <a:rPr lang="en-IE" dirty="0"/>
              <a:t> </a:t>
            </a:r>
            <a:r>
              <a:rPr lang="en-IE" dirty="0" err="1"/>
              <a:t>Sustentáveis</a:t>
            </a:r>
            <a:r>
              <a:rPr lang="en-IE" dirty="0"/>
              <a:t>, </a:t>
            </a:r>
            <a:r>
              <a:rPr lang="en-IE" dirty="0" err="1"/>
              <a:t>mencionado</a:t>
            </a:r>
            <a:r>
              <a:rPr lang="en-IE" dirty="0"/>
              <a:t> no </a:t>
            </a:r>
            <a:r>
              <a:rPr lang="en-IE" dirty="0" err="1"/>
              <a:t>Módulo</a:t>
            </a:r>
            <a:r>
              <a:rPr lang="en-IE" dirty="0"/>
              <a:t> 1 da</a:t>
            </a:r>
            <a:r>
              <a:rPr lang="en-IE" sz="2400" dirty="0">
                <a:solidFill>
                  <a:srgbClr val="000000"/>
                </a:solidFill>
              </a:rPr>
              <a:t> </a:t>
            </a:r>
            <a:r>
              <a:rPr lang="en-IE" sz="2400" dirty="0" err="1">
                <a:solidFill>
                  <a:srgbClr val="000000"/>
                </a:solidFill>
              </a:rPr>
              <a:t>Rede</a:t>
            </a:r>
            <a:r>
              <a:rPr lang="en-IE" sz="2400" dirty="0">
                <a:solidFill>
                  <a:srgbClr val="000000"/>
                </a:solidFill>
              </a:rPr>
              <a:t> de </a:t>
            </a:r>
            <a:r>
              <a:rPr lang="en-IE" sz="2400" dirty="0" err="1">
                <a:solidFill>
                  <a:srgbClr val="000000"/>
                </a:solidFill>
              </a:rPr>
              <a:t>Soluções</a:t>
            </a:r>
            <a:r>
              <a:rPr lang="en-IE" sz="2400" dirty="0">
                <a:solidFill>
                  <a:srgbClr val="000000"/>
                </a:solidFill>
              </a:rPr>
              <a:t> </a:t>
            </a:r>
            <a:r>
              <a:rPr lang="en-IE" dirty="0"/>
              <a:t>para o </a:t>
            </a:r>
            <a:r>
              <a:rPr lang="en-IE" sz="2400" dirty="0" err="1">
                <a:solidFill>
                  <a:srgbClr val="000000"/>
                </a:solidFill>
              </a:rPr>
              <a:t>Desenvolvimento</a:t>
            </a:r>
            <a:r>
              <a:rPr lang="en-IE" sz="2400" dirty="0">
                <a:solidFill>
                  <a:srgbClr val="000000"/>
                </a:solidFill>
              </a:rPr>
              <a:t> </a:t>
            </a:r>
            <a:r>
              <a:rPr lang="en-IE" sz="2400" dirty="0" err="1">
                <a:solidFill>
                  <a:srgbClr val="000000"/>
                </a:solidFill>
              </a:rPr>
              <a:t>Sustentável</a:t>
            </a:r>
            <a:r>
              <a:rPr lang="en-IE" sz="2400" dirty="0">
                <a:solidFill>
                  <a:srgbClr val="000000"/>
                </a:solidFill>
              </a:rPr>
              <a:t>.</a:t>
            </a:r>
            <a:endParaRPr lang="en-IE" dirty="0"/>
          </a:p>
        </p:txBody>
      </p:sp>
      <p:sp>
        <p:nvSpPr>
          <p:cNvPr id="3" name="Text Placeholder 2">
            <a:extLst>
              <a:ext uri="{FF2B5EF4-FFF2-40B4-BE49-F238E27FC236}">
                <a16:creationId xmlns:a16="http://schemas.microsoft.com/office/drawing/2014/main" id="{F92C024A-5BB8-FC13-74F7-0109EFDD20CF}"/>
              </a:ext>
            </a:extLst>
          </p:cNvPr>
          <p:cNvSpPr>
            <a:spLocks noGrp="1"/>
          </p:cNvSpPr>
          <p:nvPr>
            <p:ph type="body" sz="quarter" idx="16"/>
          </p:nvPr>
        </p:nvSpPr>
        <p:spPr/>
        <p:txBody>
          <a:bodyPr/>
          <a:lstStyle/>
          <a:p>
            <a:pPr algn="l" rtl="0"/>
            <a:r>
              <a:rPr lang="en-IE" b="1"/>
              <a:t>O IMPACTO da Mudança</a:t>
            </a:r>
          </a:p>
        </p:txBody>
      </p:sp>
      <p:pic>
        <p:nvPicPr>
          <p:cNvPr id="4" name="Picture 3">
            <a:extLst>
              <a:ext uri="{FF2B5EF4-FFF2-40B4-BE49-F238E27FC236}">
                <a16:creationId xmlns:a16="http://schemas.microsoft.com/office/drawing/2014/main" id="{C4FCF085-CE3F-A22D-DFE9-DF05FE2D7E5C}"/>
              </a:ext>
            </a:extLst>
          </p:cNvPr>
          <p:cNvPicPr>
            <a:picLocks noChangeAspect="1"/>
          </p:cNvPicPr>
          <p:nvPr/>
        </p:nvPicPr>
        <p:blipFill>
          <a:blip r:embed="rId2"/>
          <a:stretch>
            <a:fillRect/>
          </a:stretch>
        </p:blipFill>
        <p:spPr>
          <a:xfrm>
            <a:off x="10744393" y="126427"/>
            <a:ext cx="1003352" cy="971600"/>
          </a:xfrm>
          <a:prstGeom prst="rect">
            <a:avLst/>
          </a:prstGeom>
        </p:spPr>
      </p:pic>
      <p:grpSp>
        <p:nvGrpSpPr>
          <p:cNvPr id="5" name="Graphic 3">
            <a:extLst>
              <a:ext uri="{FF2B5EF4-FFF2-40B4-BE49-F238E27FC236}">
                <a16:creationId xmlns:a16="http://schemas.microsoft.com/office/drawing/2014/main" id="{939ED9A5-0F9D-76C7-0C24-FAC3CCBD9FCE}"/>
              </a:ext>
            </a:extLst>
          </p:cNvPr>
          <p:cNvGrpSpPr/>
          <p:nvPr/>
        </p:nvGrpSpPr>
        <p:grpSpPr>
          <a:xfrm>
            <a:off x="10248768" y="2194646"/>
            <a:ext cx="1144850" cy="1035892"/>
            <a:chOff x="10407709" y="5371716"/>
            <a:chExt cx="1086136" cy="1037162"/>
          </a:xfrm>
        </p:grpSpPr>
        <p:sp>
          <p:nvSpPr>
            <p:cNvPr id="6" name="Freeform 559">
              <a:extLst>
                <a:ext uri="{FF2B5EF4-FFF2-40B4-BE49-F238E27FC236}">
                  <a16:creationId xmlns:a16="http://schemas.microsoft.com/office/drawing/2014/main" id="{2B308765-A9AA-3737-6EFC-BB4537DB2939}"/>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B16E3D4-E0AC-C78F-9219-FCAAEA58B61F}"/>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9CE15450-F851-3381-2F42-C5C297C88F7F}"/>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B0C8F6F7-9083-A29B-546F-25D8D8F70CD1}"/>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58E38FE6-92BE-1B98-D0DC-55662B330EE2}"/>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021CDE52-535E-17F3-7805-158A5465B3FC}"/>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021E1DE5-C1AE-AB9C-CD11-919C37553B21}"/>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BD9EA27D-022E-1115-C98F-0B7A28EEEEB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grpSp>
        <p:nvGrpSpPr>
          <p:cNvPr id="14" name="Group 13">
            <a:extLst>
              <a:ext uri="{FF2B5EF4-FFF2-40B4-BE49-F238E27FC236}">
                <a16:creationId xmlns:a16="http://schemas.microsoft.com/office/drawing/2014/main" id="{AA9E75A7-8B4E-EB90-0360-C17DE43F9CE5}"/>
              </a:ext>
            </a:extLst>
          </p:cNvPr>
          <p:cNvGrpSpPr/>
          <p:nvPr/>
        </p:nvGrpSpPr>
        <p:grpSpPr>
          <a:xfrm>
            <a:off x="9668847" y="3406325"/>
            <a:ext cx="962102" cy="956190"/>
            <a:chOff x="5614841" y="786428"/>
            <a:chExt cx="901130" cy="901727"/>
          </a:xfrm>
        </p:grpSpPr>
        <p:grpSp>
          <p:nvGrpSpPr>
            <p:cNvPr id="15" name="Graphic 2">
              <a:extLst>
                <a:ext uri="{FF2B5EF4-FFF2-40B4-BE49-F238E27FC236}">
                  <a16:creationId xmlns:a16="http://schemas.microsoft.com/office/drawing/2014/main" id="{FF449FE1-01D5-F71E-BBC9-E798D6EB65EC}"/>
                </a:ext>
              </a:extLst>
            </p:cNvPr>
            <p:cNvGrpSpPr/>
            <p:nvPr/>
          </p:nvGrpSpPr>
          <p:grpSpPr>
            <a:xfrm>
              <a:off x="5715019" y="1058540"/>
              <a:ext cx="543506" cy="445337"/>
              <a:chOff x="5715019" y="1058540"/>
              <a:chExt cx="543506" cy="445337"/>
            </a:xfrm>
            <a:solidFill>
              <a:srgbClr val="60A9DD"/>
            </a:solidFill>
          </p:grpSpPr>
          <p:sp>
            <p:nvSpPr>
              <p:cNvPr id="17" name="Freeform 537">
                <a:extLst>
                  <a:ext uri="{FF2B5EF4-FFF2-40B4-BE49-F238E27FC236}">
                    <a16:creationId xmlns:a16="http://schemas.microsoft.com/office/drawing/2014/main" id="{A134B4F2-CCA7-F99A-4A3D-2315FC02606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18" name="Freeform 538">
                <a:extLst>
                  <a:ext uri="{FF2B5EF4-FFF2-40B4-BE49-F238E27FC236}">
                    <a16:creationId xmlns:a16="http://schemas.microsoft.com/office/drawing/2014/main" id="{6BAB562A-6647-2457-1513-63412412D4B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16" name="Freeform 536">
              <a:extLst>
                <a:ext uri="{FF2B5EF4-FFF2-40B4-BE49-F238E27FC236}">
                  <a16:creationId xmlns:a16="http://schemas.microsoft.com/office/drawing/2014/main" id="{633567D1-1A4C-924F-B1EB-01033307386B}"/>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0" name="Graphic 3">
            <a:extLst>
              <a:ext uri="{FF2B5EF4-FFF2-40B4-BE49-F238E27FC236}">
                <a16:creationId xmlns:a16="http://schemas.microsoft.com/office/drawing/2014/main" id="{6B21E0C7-6064-3173-CA24-FB0688036C8F}"/>
              </a:ext>
            </a:extLst>
          </p:cNvPr>
          <p:cNvGrpSpPr/>
          <p:nvPr/>
        </p:nvGrpSpPr>
        <p:grpSpPr>
          <a:xfrm>
            <a:off x="10301269" y="4502312"/>
            <a:ext cx="1091621" cy="1108075"/>
            <a:chOff x="4420248" y="5325487"/>
            <a:chExt cx="1091621" cy="1108075"/>
          </a:xfrm>
        </p:grpSpPr>
        <p:grpSp>
          <p:nvGrpSpPr>
            <p:cNvPr id="21" name="Graphic 3">
              <a:extLst>
                <a:ext uri="{FF2B5EF4-FFF2-40B4-BE49-F238E27FC236}">
                  <a16:creationId xmlns:a16="http://schemas.microsoft.com/office/drawing/2014/main" id="{1F14A83F-3994-16BD-F636-37BA796AC05D}"/>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05B5DBB6-4486-8438-52CE-C8CF86704BD4}"/>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302">
                <a:extLst>
                  <a:ext uri="{FF2B5EF4-FFF2-40B4-BE49-F238E27FC236}">
                    <a16:creationId xmlns:a16="http://schemas.microsoft.com/office/drawing/2014/main" id="{1CF3524A-911A-6490-E127-4CD7E5AE378C}"/>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303">
                <a:extLst>
                  <a:ext uri="{FF2B5EF4-FFF2-40B4-BE49-F238E27FC236}">
                    <a16:creationId xmlns:a16="http://schemas.microsoft.com/office/drawing/2014/main" id="{82064766-847E-334B-D70D-D7D78FB90B1A}"/>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304">
                <a:extLst>
                  <a:ext uri="{FF2B5EF4-FFF2-40B4-BE49-F238E27FC236}">
                    <a16:creationId xmlns:a16="http://schemas.microsoft.com/office/drawing/2014/main" id="{9F572ECA-4C67-72FF-72E8-20543DB09D6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305">
                <a:extLst>
                  <a:ext uri="{FF2B5EF4-FFF2-40B4-BE49-F238E27FC236}">
                    <a16:creationId xmlns:a16="http://schemas.microsoft.com/office/drawing/2014/main" id="{F6CE87AB-39A3-84B8-F44B-D49ED8A1EFC0}"/>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algn="l" rtl="0"/>
                <a:endParaRPr lang="en-US"/>
              </a:p>
            </p:txBody>
          </p:sp>
          <p:sp>
            <p:nvSpPr>
              <p:cNvPr id="38" name="Freeform 1306">
                <a:extLst>
                  <a:ext uri="{FF2B5EF4-FFF2-40B4-BE49-F238E27FC236}">
                    <a16:creationId xmlns:a16="http://schemas.microsoft.com/office/drawing/2014/main" id="{1C7F5F88-21DC-518F-B9A9-0FCC974950F0}"/>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algn="l" rtl="0"/>
                <a:endParaRPr lang="en-US"/>
              </a:p>
            </p:txBody>
          </p:sp>
          <p:sp>
            <p:nvSpPr>
              <p:cNvPr id="39" name="Freeform 1307">
                <a:extLst>
                  <a:ext uri="{FF2B5EF4-FFF2-40B4-BE49-F238E27FC236}">
                    <a16:creationId xmlns:a16="http://schemas.microsoft.com/office/drawing/2014/main" id="{6149D296-0258-35E8-A121-C96A94F7180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algn="l" rtl="0"/>
                <a:endParaRPr lang="en-US"/>
              </a:p>
            </p:txBody>
          </p:sp>
          <p:sp>
            <p:nvSpPr>
              <p:cNvPr id="40" name="Freeform 1308">
                <a:extLst>
                  <a:ext uri="{FF2B5EF4-FFF2-40B4-BE49-F238E27FC236}">
                    <a16:creationId xmlns:a16="http://schemas.microsoft.com/office/drawing/2014/main" id="{AA9AD1F6-6DBE-660C-29C5-500E0C6709D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algn="l" rtl="0"/>
                <a:endParaRPr lang="en-US"/>
              </a:p>
            </p:txBody>
          </p:sp>
        </p:grpSp>
        <p:sp>
          <p:nvSpPr>
            <p:cNvPr id="22" name="Freeform 1290">
              <a:extLst>
                <a:ext uri="{FF2B5EF4-FFF2-40B4-BE49-F238E27FC236}">
                  <a16:creationId xmlns:a16="http://schemas.microsoft.com/office/drawing/2014/main" id="{C92DC833-6544-EA15-EEFE-47DD463A084D}"/>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algn="l" rtl="0"/>
              <a:endParaRPr lang="en-US"/>
            </a:p>
          </p:txBody>
        </p:sp>
        <p:sp>
          <p:nvSpPr>
            <p:cNvPr id="23" name="Freeform 1291">
              <a:extLst>
                <a:ext uri="{FF2B5EF4-FFF2-40B4-BE49-F238E27FC236}">
                  <a16:creationId xmlns:a16="http://schemas.microsoft.com/office/drawing/2014/main" id="{4FF4682F-FD5C-286D-20EF-012D900436BB}"/>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algn="l" rtl="0"/>
              <a:endParaRPr lang="en-US"/>
            </a:p>
          </p:txBody>
        </p:sp>
        <p:sp>
          <p:nvSpPr>
            <p:cNvPr id="24" name="Freeform 1292">
              <a:extLst>
                <a:ext uri="{FF2B5EF4-FFF2-40B4-BE49-F238E27FC236}">
                  <a16:creationId xmlns:a16="http://schemas.microsoft.com/office/drawing/2014/main" id="{FF630619-CA2E-E59E-61C9-392DAE7BBD7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algn="l" rtl="0"/>
              <a:endParaRPr lang="en-US"/>
            </a:p>
          </p:txBody>
        </p:sp>
        <p:sp>
          <p:nvSpPr>
            <p:cNvPr id="25" name="Freeform 1293">
              <a:extLst>
                <a:ext uri="{FF2B5EF4-FFF2-40B4-BE49-F238E27FC236}">
                  <a16:creationId xmlns:a16="http://schemas.microsoft.com/office/drawing/2014/main" id="{F453648E-44B4-B709-2D6D-AB84B3C84255}"/>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algn="l" rtl="0"/>
              <a:endParaRPr lang="en-US"/>
            </a:p>
          </p:txBody>
        </p:sp>
        <p:sp>
          <p:nvSpPr>
            <p:cNvPr id="26" name="Freeform 1294">
              <a:extLst>
                <a:ext uri="{FF2B5EF4-FFF2-40B4-BE49-F238E27FC236}">
                  <a16:creationId xmlns:a16="http://schemas.microsoft.com/office/drawing/2014/main" id="{331FF1F7-6D1D-75DA-8B56-C20CCCC2954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algn="l" rtl="0"/>
              <a:endParaRPr lang="en-US"/>
            </a:p>
          </p:txBody>
        </p:sp>
        <p:sp>
          <p:nvSpPr>
            <p:cNvPr id="27" name="Freeform 1295">
              <a:extLst>
                <a:ext uri="{FF2B5EF4-FFF2-40B4-BE49-F238E27FC236}">
                  <a16:creationId xmlns:a16="http://schemas.microsoft.com/office/drawing/2014/main" id="{CB6A2253-FC30-C504-F2F9-D112524FCEDA}"/>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pPr algn="l" rtl="0"/>
              <a:endParaRPr lang="en-US"/>
            </a:p>
          </p:txBody>
        </p:sp>
        <p:sp>
          <p:nvSpPr>
            <p:cNvPr id="28" name="Freeform 1296">
              <a:extLst>
                <a:ext uri="{FF2B5EF4-FFF2-40B4-BE49-F238E27FC236}">
                  <a16:creationId xmlns:a16="http://schemas.microsoft.com/office/drawing/2014/main" id="{5C0D2F32-C455-833A-106C-489B4A66C6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algn="l" rtl="0"/>
              <a:endParaRPr lang="en-US"/>
            </a:p>
          </p:txBody>
        </p:sp>
        <p:sp>
          <p:nvSpPr>
            <p:cNvPr id="29" name="Freeform 1297">
              <a:extLst>
                <a:ext uri="{FF2B5EF4-FFF2-40B4-BE49-F238E27FC236}">
                  <a16:creationId xmlns:a16="http://schemas.microsoft.com/office/drawing/2014/main" id="{0D3D5BE6-3F62-5697-1B0D-EB739CAC76E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298">
              <a:extLst>
                <a:ext uri="{FF2B5EF4-FFF2-40B4-BE49-F238E27FC236}">
                  <a16:creationId xmlns:a16="http://schemas.microsoft.com/office/drawing/2014/main" id="{383D3D56-E58F-481B-7410-27E7DE4877CF}"/>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299">
              <a:extLst>
                <a:ext uri="{FF2B5EF4-FFF2-40B4-BE49-F238E27FC236}">
                  <a16:creationId xmlns:a16="http://schemas.microsoft.com/office/drawing/2014/main" id="{145385B1-2F4F-CF9D-542E-E25F8C08E473}"/>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79037"/>
            </a:solidFill>
            <a:ln w="27426" cap="flat">
              <a:noFill/>
              <a:prstDash val="solid"/>
              <a:miter/>
            </a:ln>
          </p:spPr>
          <p:txBody>
            <a:bodyPr rtlCol="0" anchor="ctr"/>
            <a:lstStyle/>
            <a:p>
              <a:pPr algn="l" rtl="0"/>
              <a:endParaRPr lang="en-US"/>
            </a:p>
          </p:txBody>
        </p:sp>
        <p:sp>
          <p:nvSpPr>
            <p:cNvPr id="32" name="Freeform 1300">
              <a:extLst>
                <a:ext uri="{FF2B5EF4-FFF2-40B4-BE49-F238E27FC236}">
                  <a16:creationId xmlns:a16="http://schemas.microsoft.com/office/drawing/2014/main" id="{D96A1B4A-708A-6DCF-366D-16D9BF2340F6}"/>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223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2900B-56A7-DD2D-A957-77FDE9414F80}"/>
              </a:ext>
            </a:extLst>
          </p:cNvPr>
          <p:cNvSpPr>
            <a:spLocks noGrp="1"/>
          </p:cNvSpPr>
          <p:nvPr>
            <p:ph type="body" sz="quarter" idx="18"/>
          </p:nvPr>
        </p:nvSpPr>
        <p:spPr>
          <a:xfrm>
            <a:off x="804672" y="1833266"/>
            <a:ext cx="6283617" cy="3501141"/>
          </a:xfrm>
        </p:spPr>
        <p:txBody>
          <a:bodyPr/>
          <a:lstStyle/>
          <a:p>
            <a:pPr algn="just" rtl="0"/>
            <a:r>
              <a:rPr lang="en-GB" sz="2300" b="1" i="0" dirty="0">
                <a:effectLst/>
              </a:rPr>
              <a:t>“</a:t>
            </a:r>
            <a:r>
              <a:rPr lang="en-GB" sz="2300" b="1" i="1" dirty="0" err="1"/>
              <a:t>Através</a:t>
            </a:r>
            <a:r>
              <a:rPr lang="en-GB" sz="2300" b="1" i="1" dirty="0">
                <a:effectLst/>
              </a:rPr>
              <a:t> da </a:t>
            </a:r>
            <a:r>
              <a:rPr lang="en-GB" sz="2300" b="1" i="1" dirty="0" err="1">
                <a:effectLst/>
              </a:rPr>
              <a:t>economia</a:t>
            </a:r>
            <a:r>
              <a:rPr lang="en-GB" sz="2300" b="1" i="1" dirty="0">
                <a:effectLst/>
              </a:rPr>
              <a:t> circular, </a:t>
            </a:r>
            <a:r>
              <a:rPr lang="en-GB" sz="2300" b="1" i="1" dirty="0" err="1"/>
              <a:t>os</a:t>
            </a:r>
            <a:r>
              <a:rPr lang="en-GB" sz="2300" b="1" i="1" dirty="0"/>
              <a:t> </a:t>
            </a:r>
            <a:r>
              <a:rPr lang="en-GB" sz="2300" b="1" i="1" dirty="0" err="1"/>
              <a:t>n</a:t>
            </a:r>
            <a:r>
              <a:rPr lang="en-GB" sz="2300" b="1" i="1" dirty="0" err="1">
                <a:effectLst/>
              </a:rPr>
              <a:t>ossos</a:t>
            </a:r>
            <a:r>
              <a:rPr lang="en-GB" sz="2300" b="1" i="1" dirty="0">
                <a:effectLst/>
              </a:rPr>
              <a:t> </a:t>
            </a:r>
            <a:r>
              <a:rPr lang="en-GB" sz="2300" b="1" i="1" dirty="0" err="1">
                <a:effectLst/>
              </a:rPr>
              <a:t>sistemas</a:t>
            </a:r>
            <a:r>
              <a:rPr lang="en-GB" sz="2300" b="1" i="1" dirty="0">
                <a:effectLst/>
              </a:rPr>
              <a:t> </a:t>
            </a:r>
            <a:r>
              <a:rPr lang="en-GB" sz="2300" b="1" i="1" dirty="0" err="1">
                <a:effectLst/>
              </a:rPr>
              <a:t>alimentares</a:t>
            </a:r>
            <a:r>
              <a:rPr lang="en-GB" sz="2300" b="1" i="1" dirty="0">
                <a:effectLst/>
              </a:rPr>
              <a:t> </a:t>
            </a:r>
            <a:r>
              <a:rPr lang="en-GB" sz="2300" b="1" i="1" dirty="0" err="1">
                <a:effectLst/>
              </a:rPr>
              <a:t>podem</a:t>
            </a:r>
            <a:r>
              <a:rPr lang="en-GB" sz="2300" b="1" i="1" dirty="0">
                <a:effectLst/>
              </a:rPr>
              <a:t> </a:t>
            </a:r>
            <a:r>
              <a:rPr lang="en-GB" sz="2300" b="1" i="1" dirty="0" err="1">
                <a:effectLst/>
              </a:rPr>
              <a:t>fornecer</a:t>
            </a:r>
            <a:r>
              <a:rPr lang="en-GB" sz="2300" b="1" i="1" dirty="0">
                <a:effectLst/>
              </a:rPr>
              <a:t> </a:t>
            </a:r>
            <a:r>
              <a:rPr lang="en-GB" sz="2300" b="1" i="1" dirty="0" err="1">
                <a:effectLst/>
              </a:rPr>
              <a:t>melhor</a:t>
            </a:r>
            <a:r>
              <a:rPr lang="en-GB" sz="2300" b="1" i="1" dirty="0">
                <a:effectLst/>
              </a:rPr>
              <a:t> </a:t>
            </a:r>
            <a:r>
              <a:rPr lang="en-GB" sz="2300" b="1" i="1" dirty="0" err="1">
                <a:effectLst/>
              </a:rPr>
              <a:t>nutrição</a:t>
            </a:r>
            <a:r>
              <a:rPr lang="en-GB" sz="2300" b="1" i="1" dirty="0">
                <a:effectLst/>
              </a:rPr>
              <a:t> e combater as </a:t>
            </a:r>
            <a:r>
              <a:rPr lang="en-GB" sz="2300" b="1" i="1" dirty="0" err="1">
                <a:effectLst/>
              </a:rPr>
              <a:t>alterações</a:t>
            </a:r>
            <a:r>
              <a:rPr lang="en-GB" sz="2300" b="1" i="1" dirty="0">
                <a:effectLst/>
              </a:rPr>
              <a:t> </a:t>
            </a:r>
            <a:r>
              <a:rPr lang="en-GB" sz="2300" b="1" i="1" dirty="0" err="1">
                <a:effectLst/>
              </a:rPr>
              <a:t>climáticas</a:t>
            </a:r>
            <a:r>
              <a:rPr lang="en-GB" sz="2300" b="0" i="0" dirty="0">
                <a:effectLst/>
              </a:rPr>
              <a:t>” Carlos Moedas, </a:t>
            </a:r>
            <a:r>
              <a:rPr lang="en-GB" sz="2300" b="0" i="0" dirty="0" err="1">
                <a:effectLst/>
              </a:rPr>
              <a:t>Comissário</a:t>
            </a:r>
            <a:r>
              <a:rPr lang="en-GB" sz="2300" b="0" i="0" dirty="0">
                <a:effectLst/>
              </a:rPr>
              <a:t> da UE para a </a:t>
            </a:r>
            <a:r>
              <a:rPr lang="en-GB" sz="2300" b="0" i="0" dirty="0" err="1">
                <a:effectLst/>
              </a:rPr>
              <a:t>Investigação</a:t>
            </a:r>
            <a:r>
              <a:rPr lang="en-GB" sz="2300" b="0" i="0" dirty="0">
                <a:effectLst/>
              </a:rPr>
              <a:t>, </a:t>
            </a:r>
            <a:r>
              <a:rPr lang="en-GB" sz="2300" b="0" i="0" dirty="0" err="1">
                <a:effectLst/>
              </a:rPr>
              <a:t>Ciência</a:t>
            </a:r>
            <a:r>
              <a:rPr lang="en-GB" sz="2300" b="0" i="0" dirty="0">
                <a:effectLst/>
              </a:rPr>
              <a:t> e Inovação.</a:t>
            </a:r>
          </a:p>
          <a:p>
            <a:pPr algn="just" rtl="0"/>
            <a:r>
              <a:rPr lang="en-GB" sz="2300" b="0" i="0" dirty="0" err="1">
                <a:effectLst/>
              </a:rPr>
              <a:t>Conforme</a:t>
            </a:r>
            <a:r>
              <a:rPr lang="en-GB" sz="2300" b="0" i="0" dirty="0">
                <a:effectLst/>
              </a:rPr>
              <a:t> </a:t>
            </a:r>
            <a:r>
              <a:rPr lang="en-GB" sz="2300" b="0" i="0" dirty="0" err="1">
                <a:effectLst/>
              </a:rPr>
              <a:t>discutido</a:t>
            </a:r>
            <a:r>
              <a:rPr lang="en-GB" sz="2300" b="0" i="0" dirty="0">
                <a:effectLst/>
              </a:rPr>
              <a:t> no </a:t>
            </a:r>
            <a:r>
              <a:rPr lang="en-GB" sz="2300" b="0" i="0" dirty="0" err="1">
                <a:effectLst/>
              </a:rPr>
              <a:t>Módulo</a:t>
            </a:r>
            <a:r>
              <a:rPr lang="en-GB" sz="2300" b="0" i="0" dirty="0">
                <a:effectLst/>
              </a:rPr>
              <a:t> 2, </a:t>
            </a:r>
            <a:r>
              <a:rPr lang="en-GB" sz="2300" dirty="0"/>
              <a:t>m</a:t>
            </a:r>
            <a:r>
              <a:rPr lang="en-GB" sz="2300" b="0" i="0" dirty="0">
                <a:effectLst/>
              </a:rPr>
              <a:t>udar o </a:t>
            </a:r>
            <a:r>
              <a:rPr lang="en-GB" sz="2300" b="0" i="0" dirty="0" err="1">
                <a:effectLst/>
              </a:rPr>
              <a:t>nosso</a:t>
            </a:r>
            <a:r>
              <a:rPr lang="en-GB" sz="2300" b="0" i="0" dirty="0">
                <a:effectLst/>
              </a:rPr>
              <a:t> </a:t>
            </a:r>
            <a:r>
              <a:rPr lang="en-GB" sz="2300" b="0" i="0" dirty="0" err="1">
                <a:effectLst/>
              </a:rPr>
              <a:t>sistema</a:t>
            </a:r>
            <a:r>
              <a:rPr lang="en-GB" sz="2300" b="0" i="0" dirty="0">
                <a:effectLst/>
              </a:rPr>
              <a:t> </a:t>
            </a:r>
            <a:r>
              <a:rPr lang="en-GB" sz="2300" b="0" i="0" dirty="0" err="1">
                <a:effectLst/>
              </a:rPr>
              <a:t>alimentar</a:t>
            </a:r>
            <a:r>
              <a:rPr lang="en-GB" sz="2300" b="0" i="0" dirty="0">
                <a:effectLst/>
              </a:rPr>
              <a:t> é </a:t>
            </a:r>
            <a:r>
              <a:rPr lang="en-GB" sz="2300" b="0" i="0" dirty="0" err="1">
                <a:effectLst/>
              </a:rPr>
              <a:t>uma</a:t>
            </a:r>
            <a:r>
              <a:rPr lang="en-GB" sz="2300" b="0" i="0" dirty="0">
                <a:effectLst/>
              </a:rPr>
              <a:t> das </a:t>
            </a:r>
            <a:r>
              <a:rPr lang="en-GB" sz="2300" b="0" i="0" dirty="0" err="1">
                <a:effectLst/>
              </a:rPr>
              <a:t>coisas</a:t>
            </a:r>
            <a:r>
              <a:rPr lang="en-GB" sz="2300" b="0" i="0" dirty="0">
                <a:effectLst/>
              </a:rPr>
              <a:t> </a:t>
            </a:r>
            <a:r>
              <a:rPr lang="en-GB" sz="2300" b="0" i="0" dirty="0" err="1">
                <a:effectLst/>
              </a:rPr>
              <a:t>mais</a:t>
            </a:r>
            <a:r>
              <a:rPr lang="en-GB" sz="2300" b="0" i="0" dirty="0">
                <a:effectLst/>
              </a:rPr>
              <a:t> </a:t>
            </a:r>
            <a:r>
              <a:rPr lang="en-GB" sz="2300" b="0" i="0" dirty="0" err="1">
                <a:effectLst/>
              </a:rPr>
              <a:t>impactantes</a:t>
            </a:r>
            <a:r>
              <a:rPr lang="en-GB" sz="2300" b="0" i="0" dirty="0">
                <a:effectLst/>
              </a:rPr>
              <a:t> que </a:t>
            </a:r>
            <a:r>
              <a:rPr lang="en-GB" sz="2300" b="0" i="0" dirty="0" err="1">
                <a:effectLst/>
              </a:rPr>
              <a:t>podemos</a:t>
            </a:r>
            <a:r>
              <a:rPr lang="en-GB" sz="2300" b="0" i="0" dirty="0">
                <a:effectLst/>
              </a:rPr>
              <a:t> </a:t>
            </a:r>
            <a:r>
              <a:rPr lang="en-GB" sz="2300" b="0" i="0" dirty="0" err="1">
                <a:effectLst/>
              </a:rPr>
              <a:t>fazer</a:t>
            </a:r>
            <a:r>
              <a:rPr lang="en-GB" sz="2300" b="0" i="0" dirty="0">
                <a:effectLst/>
              </a:rPr>
              <a:t> para </a:t>
            </a:r>
            <a:r>
              <a:rPr lang="en-GB" sz="2300" dirty="0" err="1"/>
              <a:t>enfrentar</a:t>
            </a:r>
            <a:r>
              <a:rPr lang="en-GB" sz="2300" b="0" i="0" dirty="0">
                <a:effectLst/>
              </a:rPr>
              <a:t> as </a:t>
            </a:r>
            <a:r>
              <a:rPr lang="en-GB" sz="2300" b="0" i="0" dirty="0" err="1">
                <a:effectLst/>
              </a:rPr>
              <a:t>alterações</a:t>
            </a:r>
            <a:r>
              <a:rPr lang="en-GB" sz="2300" b="0" i="0" dirty="0">
                <a:effectLst/>
              </a:rPr>
              <a:t> </a:t>
            </a:r>
            <a:r>
              <a:rPr lang="en-GB" sz="2300" b="0" i="0" dirty="0" err="1">
                <a:effectLst/>
              </a:rPr>
              <a:t>climáticas</a:t>
            </a:r>
            <a:r>
              <a:rPr lang="en-GB" sz="2300" b="0" i="0" dirty="0">
                <a:effectLst/>
              </a:rPr>
              <a:t>, </a:t>
            </a:r>
            <a:r>
              <a:rPr lang="en-GB" sz="2300" b="0" i="0" dirty="0" err="1">
                <a:effectLst/>
              </a:rPr>
              <a:t>criar</a:t>
            </a:r>
            <a:r>
              <a:rPr lang="en-GB" sz="2300" b="0" i="0" dirty="0">
                <a:effectLst/>
              </a:rPr>
              <a:t> </a:t>
            </a:r>
            <a:r>
              <a:rPr lang="en-GB" sz="2300" b="0" i="0" dirty="0" err="1">
                <a:effectLst/>
              </a:rPr>
              <a:t>comunidades</a:t>
            </a:r>
            <a:r>
              <a:rPr lang="en-GB" sz="2300" b="0" i="0" dirty="0">
                <a:effectLst/>
              </a:rPr>
              <a:t> </a:t>
            </a:r>
            <a:r>
              <a:rPr lang="en-GB" sz="2300" b="0" i="0" dirty="0" err="1">
                <a:effectLst/>
              </a:rPr>
              <a:t>saudáveis</a:t>
            </a:r>
            <a:r>
              <a:rPr lang="en-GB" sz="2300" b="0" i="0" dirty="0">
                <a:effectLst/>
              </a:rPr>
              <a:t> ​​e </a:t>
            </a:r>
            <a:r>
              <a:rPr lang="en-GB" sz="2300" b="0" i="0" dirty="0" err="1">
                <a:effectLst/>
              </a:rPr>
              <a:t>reconstruir</a:t>
            </a:r>
            <a:r>
              <a:rPr lang="en-GB" sz="2300" b="0" i="0" dirty="0">
                <a:effectLst/>
              </a:rPr>
              <a:t> a </a:t>
            </a:r>
            <a:r>
              <a:rPr lang="en-GB" sz="2300" b="0" i="0" dirty="0" err="1">
                <a:effectLst/>
              </a:rPr>
              <a:t>biodiversidade</a:t>
            </a:r>
            <a:r>
              <a:rPr lang="en-GB" sz="2400" b="0" i="0" dirty="0">
                <a:effectLst/>
              </a:rPr>
              <a:t>.</a:t>
            </a:r>
          </a:p>
          <a:p>
            <a:pPr algn="just" rtl="0"/>
            <a:endParaRPr lang="en-IE" dirty="0"/>
          </a:p>
        </p:txBody>
      </p:sp>
      <p:sp>
        <p:nvSpPr>
          <p:cNvPr id="3" name="Text Placeholder 2">
            <a:extLst>
              <a:ext uri="{FF2B5EF4-FFF2-40B4-BE49-F238E27FC236}">
                <a16:creationId xmlns:a16="http://schemas.microsoft.com/office/drawing/2014/main" id="{D2E2DA8D-BB2B-512F-DFFC-283F52D00E03}"/>
              </a:ext>
            </a:extLst>
          </p:cNvPr>
          <p:cNvSpPr>
            <a:spLocks noGrp="1"/>
          </p:cNvSpPr>
          <p:nvPr>
            <p:ph type="body" sz="quarter" idx="16"/>
          </p:nvPr>
        </p:nvSpPr>
        <p:spPr>
          <a:xfrm>
            <a:off x="589591" y="428364"/>
            <a:ext cx="6493263" cy="992652"/>
          </a:xfrm>
        </p:spPr>
        <p:txBody>
          <a:bodyPr/>
          <a:lstStyle/>
          <a:p>
            <a:pPr algn="l" rtl="0">
              <a:lnSpc>
                <a:spcPct val="100000"/>
              </a:lnSpc>
              <a:spcBef>
                <a:spcPts val="600"/>
              </a:spcBef>
            </a:pPr>
            <a:r>
              <a:rPr lang="en-US" b="1" dirty="0"/>
              <a:t>Uma </a:t>
            </a:r>
            <a:r>
              <a:rPr lang="en-US" b="1" dirty="0" err="1"/>
              <a:t>Economia</a:t>
            </a:r>
            <a:r>
              <a:rPr lang="en-US" b="1" dirty="0"/>
              <a:t> Circular:</a:t>
            </a:r>
          </a:p>
          <a:p>
            <a:pPr algn="l" rtl="0">
              <a:lnSpc>
                <a:spcPct val="100000"/>
              </a:lnSpc>
              <a:spcBef>
                <a:spcPts val="600"/>
              </a:spcBef>
            </a:pPr>
            <a:r>
              <a:rPr lang="en-US" b="1" dirty="0"/>
              <a:t>O </a:t>
            </a:r>
            <a:r>
              <a:rPr lang="en-US" b="1" dirty="0" err="1"/>
              <a:t>Futuro</a:t>
            </a:r>
            <a:r>
              <a:rPr lang="en-US" b="1" dirty="0"/>
              <a:t> da </a:t>
            </a:r>
            <a:r>
              <a:rPr lang="en-US" b="1" dirty="0" err="1"/>
              <a:t>Indústria</a:t>
            </a:r>
            <a:r>
              <a:rPr lang="en-US" b="1" dirty="0"/>
              <a:t> </a:t>
            </a:r>
            <a:r>
              <a:rPr lang="en-US" b="1" dirty="0" err="1"/>
              <a:t>Alimentar</a:t>
            </a:r>
            <a:endParaRPr lang="en-IE" b="1" dirty="0"/>
          </a:p>
          <a:p>
            <a:pPr algn="l" rtl="0"/>
            <a:endParaRPr lang="en-IE" dirty="0"/>
          </a:p>
        </p:txBody>
      </p:sp>
      <p:pic>
        <p:nvPicPr>
          <p:cNvPr id="5" name="Picture Placeholder 6" descr="A pile of garlic">
            <a:extLst>
              <a:ext uri="{FF2B5EF4-FFF2-40B4-BE49-F238E27FC236}">
                <a16:creationId xmlns:a16="http://schemas.microsoft.com/office/drawing/2014/main" id="{456E6475-6ADF-4D67-14AF-F19F25AF9C6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sp>
        <p:nvSpPr>
          <p:cNvPr id="8" name="Freeform 15">
            <a:extLst>
              <a:ext uri="{FF2B5EF4-FFF2-40B4-BE49-F238E27FC236}">
                <a16:creationId xmlns:a16="http://schemas.microsoft.com/office/drawing/2014/main" id="{B57A4F36-B6E5-CDD3-1781-5ACCAB809402}"/>
              </a:ext>
            </a:extLst>
          </p:cNvPr>
          <p:cNvSpPr/>
          <p:nvPr/>
        </p:nvSpPr>
        <p:spPr>
          <a:xfrm>
            <a:off x="0" y="5405437"/>
            <a:ext cx="8303172" cy="1204215"/>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7" name="TextBox 6">
            <a:extLst>
              <a:ext uri="{FF2B5EF4-FFF2-40B4-BE49-F238E27FC236}">
                <a16:creationId xmlns:a16="http://schemas.microsoft.com/office/drawing/2014/main" id="{4FDF66A3-32CC-30B9-0D6D-DCE3ED7E674C}"/>
              </a:ext>
            </a:extLst>
          </p:cNvPr>
          <p:cNvSpPr txBox="1"/>
          <p:nvPr/>
        </p:nvSpPr>
        <p:spPr>
          <a:xfrm>
            <a:off x="325816" y="5473740"/>
            <a:ext cx="7977356" cy="1015663"/>
          </a:xfrm>
          <a:prstGeom prst="rect">
            <a:avLst/>
          </a:prstGeom>
          <a:noFill/>
        </p:spPr>
        <p:txBody>
          <a:bodyPr wrap="square">
            <a:spAutoFit/>
          </a:bodyPr>
          <a:lstStyle/>
          <a:p>
            <a:pPr algn="l" rtl="0"/>
            <a:r>
              <a:rPr lang="en-GB" sz="2000" b="0" i="0" dirty="0">
                <a:solidFill>
                  <a:srgbClr val="000000"/>
                </a:solidFill>
                <a:effectLst/>
              </a:rPr>
              <a:t>O </a:t>
            </a:r>
            <a:r>
              <a:rPr lang="en-GB" sz="2000" b="0" i="0" dirty="0" err="1">
                <a:solidFill>
                  <a:srgbClr val="000000"/>
                </a:solidFill>
                <a:effectLst/>
              </a:rPr>
              <a:t>atual</a:t>
            </a:r>
            <a:r>
              <a:rPr lang="en-GB" sz="2000" b="0" i="0" dirty="0">
                <a:solidFill>
                  <a:srgbClr val="000000"/>
                </a:solidFill>
                <a:effectLst/>
              </a:rPr>
              <a:t> </a:t>
            </a:r>
            <a:r>
              <a:rPr lang="en-GB" sz="2000" b="0" i="0" dirty="0" err="1">
                <a:solidFill>
                  <a:srgbClr val="000000"/>
                </a:solidFill>
                <a:effectLst/>
              </a:rPr>
              <a:t>sistema</a:t>
            </a:r>
            <a:r>
              <a:rPr lang="en-GB" sz="2000" b="0" i="0" dirty="0">
                <a:solidFill>
                  <a:srgbClr val="000000"/>
                </a:solidFill>
                <a:effectLst/>
              </a:rPr>
              <a:t> </a:t>
            </a:r>
            <a:r>
              <a:rPr lang="en-GB" sz="2000" b="0" i="0" dirty="0" err="1">
                <a:solidFill>
                  <a:srgbClr val="000000"/>
                </a:solidFill>
                <a:effectLst/>
              </a:rPr>
              <a:t>alimentar</a:t>
            </a:r>
            <a:r>
              <a:rPr lang="en-GB" sz="2000" b="0" i="0" dirty="0">
                <a:solidFill>
                  <a:srgbClr val="000000"/>
                </a:solidFill>
                <a:effectLst/>
              </a:rPr>
              <a:t> </a:t>
            </a:r>
            <a:r>
              <a:rPr lang="en-GB" sz="2000" dirty="0">
                <a:solidFill>
                  <a:srgbClr val="000000"/>
                </a:solidFill>
              </a:rPr>
              <a:t>tem </a:t>
            </a:r>
            <a:r>
              <a:rPr lang="en-GB" sz="2000" dirty="0" err="1">
                <a:solidFill>
                  <a:srgbClr val="000000"/>
                </a:solidFill>
              </a:rPr>
              <a:t>a</a:t>
            </a:r>
            <a:r>
              <a:rPr lang="en-GB" sz="2000" b="0" i="0" dirty="0" err="1">
                <a:solidFill>
                  <a:srgbClr val="000000"/>
                </a:solidFill>
                <a:effectLst/>
              </a:rPr>
              <a:t>limentado</a:t>
            </a:r>
            <a:r>
              <a:rPr lang="en-GB" sz="2000" b="0" i="0" dirty="0">
                <a:solidFill>
                  <a:srgbClr val="000000"/>
                </a:solidFill>
                <a:effectLst/>
              </a:rPr>
              <a:t> a </a:t>
            </a:r>
            <a:r>
              <a:rPr lang="en-GB" sz="2000" b="0" i="0" dirty="0" err="1">
                <a:solidFill>
                  <a:srgbClr val="000000"/>
                </a:solidFill>
                <a:effectLst/>
              </a:rPr>
              <a:t>urbanização</a:t>
            </a:r>
            <a:r>
              <a:rPr lang="en-GB" sz="2000" b="0" i="0" dirty="0">
                <a:solidFill>
                  <a:srgbClr val="000000"/>
                </a:solidFill>
                <a:effectLst/>
              </a:rPr>
              <a:t>, o </a:t>
            </a:r>
            <a:r>
              <a:rPr lang="en-GB" sz="2000" b="0" i="0" dirty="0" err="1">
                <a:solidFill>
                  <a:srgbClr val="000000"/>
                </a:solidFill>
                <a:effectLst/>
              </a:rPr>
              <a:t>desenvolvimento</a:t>
            </a:r>
            <a:r>
              <a:rPr lang="en-GB" sz="2000" b="0" i="0" dirty="0">
                <a:solidFill>
                  <a:srgbClr val="000000"/>
                </a:solidFill>
                <a:effectLst/>
              </a:rPr>
              <a:t> </a:t>
            </a:r>
            <a:r>
              <a:rPr lang="en-GB" sz="2000" b="0" i="0" dirty="0" err="1">
                <a:solidFill>
                  <a:srgbClr val="000000"/>
                </a:solidFill>
                <a:effectLst/>
              </a:rPr>
              <a:t>económico</a:t>
            </a:r>
            <a:r>
              <a:rPr lang="en-GB" sz="2000" b="0" i="0" dirty="0">
                <a:solidFill>
                  <a:srgbClr val="000000"/>
                </a:solidFill>
                <a:effectLst/>
              </a:rPr>
              <a:t> e </a:t>
            </a:r>
            <a:r>
              <a:rPr lang="en-GB" sz="2000" dirty="0" err="1">
                <a:solidFill>
                  <a:srgbClr val="000000"/>
                </a:solidFill>
              </a:rPr>
              <a:t>suportado</a:t>
            </a:r>
            <a:r>
              <a:rPr lang="en-GB" sz="2000" b="0" i="0" dirty="0">
                <a:solidFill>
                  <a:srgbClr val="000000"/>
                </a:solidFill>
                <a:effectLst/>
              </a:rPr>
              <a:t> </a:t>
            </a:r>
            <a:r>
              <a:rPr lang="en-GB" sz="2000" b="0" i="0" dirty="0" err="1">
                <a:solidFill>
                  <a:srgbClr val="000000"/>
                </a:solidFill>
                <a:effectLst/>
              </a:rPr>
              <a:t>uma</a:t>
            </a:r>
            <a:r>
              <a:rPr lang="en-GB" sz="2000" b="0" i="0" dirty="0">
                <a:solidFill>
                  <a:srgbClr val="000000"/>
                </a:solidFill>
                <a:effectLst/>
              </a:rPr>
              <a:t> </a:t>
            </a:r>
            <a:r>
              <a:rPr lang="en-GB" sz="2000" b="0" i="0" dirty="0" err="1">
                <a:solidFill>
                  <a:srgbClr val="000000"/>
                </a:solidFill>
                <a:effectLst/>
              </a:rPr>
              <a:t>população</a:t>
            </a:r>
            <a:r>
              <a:rPr lang="en-GB" sz="2000" b="0" i="0" dirty="0">
                <a:solidFill>
                  <a:srgbClr val="000000"/>
                </a:solidFill>
                <a:effectLst/>
              </a:rPr>
              <a:t> </a:t>
            </a:r>
            <a:r>
              <a:rPr lang="en-GB" sz="2000" b="0" i="0" dirty="0" err="1">
                <a:solidFill>
                  <a:srgbClr val="000000"/>
                </a:solidFill>
                <a:effectLst/>
              </a:rPr>
              <a:t>em</a:t>
            </a:r>
            <a:r>
              <a:rPr lang="en-GB" sz="2000" b="0" i="0" dirty="0">
                <a:solidFill>
                  <a:srgbClr val="000000"/>
                </a:solidFill>
                <a:effectLst/>
              </a:rPr>
              <a:t> </a:t>
            </a:r>
            <a:r>
              <a:rPr lang="en-GB" sz="2000" b="0" i="0" dirty="0" err="1">
                <a:solidFill>
                  <a:srgbClr val="000000"/>
                </a:solidFill>
                <a:effectLst/>
              </a:rPr>
              <a:t>rápido</a:t>
            </a:r>
            <a:r>
              <a:rPr lang="en-GB" sz="2000" b="0" i="0" dirty="0">
                <a:solidFill>
                  <a:srgbClr val="000000"/>
                </a:solidFill>
                <a:effectLst/>
              </a:rPr>
              <a:t> </a:t>
            </a:r>
            <a:r>
              <a:rPr lang="en-GB" sz="2000" b="0" i="0" dirty="0" err="1">
                <a:solidFill>
                  <a:srgbClr val="000000"/>
                </a:solidFill>
                <a:effectLst/>
              </a:rPr>
              <a:t>crescimento</a:t>
            </a:r>
            <a:r>
              <a:rPr lang="en-GB" sz="2000" b="0" i="0" dirty="0">
                <a:solidFill>
                  <a:srgbClr val="000000"/>
                </a:solidFill>
                <a:effectLst/>
              </a:rPr>
              <a:t>. </a:t>
            </a:r>
            <a:r>
              <a:rPr lang="en-GB" sz="2000" b="1" i="0" dirty="0" err="1">
                <a:solidFill>
                  <a:srgbClr val="000000"/>
                </a:solidFill>
                <a:effectLst/>
              </a:rPr>
              <a:t>Isto</a:t>
            </a:r>
            <a:r>
              <a:rPr lang="en-GB" sz="2000" b="1" i="0" dirty="0">
                <a:solidFill>
                  <a:srgbClr val="000000"/>
                </a:solidFill>
                <a:effectLst/>
              </a:rPr>
              <a:t> </a:t>
            </a:r>
            <a:r>
              <a:rPr lang="en-GB" sz="2000" b="1" i="0" dirty="0" err="1">
                <a:solidFill>
                  <a:srgbClr val="000000"/>
                </a:solidFill>
                <a:effectLst/>
              </a:rPr>
              <a:t>teve</a:t>
            </a:r>
            <a:r>
              <a:rPr lang="en-GB" sz="2000" b="1" i="0" dirty="0">
                <a:solidFill>
                  <a:srgbClr val="000000"/>
                </a:solidFill>
                <a:effectLst/>
              </a:rPr>
              <a:t> um </a:t>
            </a:r>
            <a:r>
              <a:rPr lang="en-GB" sz="2000" b="1" i="0" dirty="0" err="1">
                <a:solidFill>
                  <a:srgbClr val="000000"/>
                </a:solidFill>
                <a:effectLst/>
              </a:rPr>
              <a:t>custo</a:t>
            </a:r>
            <a:r>
              <a:rPr lang="en-GB" sz="2000" b="1" i="0" dirty="0">
                <a:solidFill>
                  <a:srgbClr val="000000"/>
                </a:solidFill>
                <a:effectLst/>
              </a:rPr>
              <a:t> </a:t>
            </a:r>
            <a:r>
              <a:rPr lang="en-GB" sz="2000" b="1" i="0" dirty="0" err="1">
                <a:solidFill>
                  <a:srgbClr val="000000"/>
                </a:solidFill>
                <a:effectLst/>
              </a:rPr>
              <a:t>enorme</a:t>
            </a:r>
            <a:r>
              <a:rPr lang="en-GB" sz="2000" b="1" i="0" dirty="0">
                <a:solidFill>
                  <a:srgbClr val="000000"/>
                </a:solidFill>
                <a:effectLst/>
              </a:rPr>
              <a:t> para a </a:t>
            </a:r>
            <a:r>
              <a:rPr lang="en-GB" sz="2000" b="1" i="0" dirty="0" err="1">
                <a:solidFill>
                  <a:srgbClr val="000000"/>
                </a:solidFill>
                <a:effectLst/>
              </a:rPr>
              <a:t>sociedade</a:t>
            </a:r>
            <a:r>
              <a:rPr lang="en-GB" sz="2000" b="1" i="0" dirty="0">
                <a:solidFill>
                  <a:srgbClr val="000000"/>
                </a:solidFill>
                <a:effectLst/>
              </a:rPr>
              <a:t> e o </a:t>
            </a:r>
            <a:r>
              <a:rPr lang="en-GB" sz="2000" b="1" i="0" dirty="0" err="1">
                <a:solidFill>
                  <a:srgbClr val="000000"/>
                </a:solidFill>
                <a:effectLst/>
              </a:rPr>
              <a:t>ambiente</a:t>
            </a:r>
            <a:r>
              <a:rPr lang="en-GB" sz="2000" b="1" i="0" dirty="0">
                <a:solidFill>
                  <a:srgbClr val="000000"/>
                </a:solidFill>
                <a:effectLst/>
              </a:rPr>
              <a:t>.</a:t>
            </a:r>
            <a:endParaRPr lang="en-IE" sz="2000" b="1" dirty="0">
              <a:solidFill>
                <a:srgbClr val="000000"/>
              </a:solidFill>
            </a:endParaRPr>
          </a:p>
        </p:txBody>
      </p:sp>
      <p:grpSp>
        <p:nvGrpSpPr>
          <p:cNvPr id="9" name="Group 8">
            <a:extLst>
              <a:ext uri="{FF2B5EF4-FFF2-40B4-BE49-F238E27FC236}">
                <a16:creationId xmlns:a16="http://schemas.microsoft.com/office/drawing/2014/main" id="{1677741C-0A1A-8B21-BE3D-7C5BE9B16AE7}"/>
              </a:ext>
            </a:extLst>
          </p:cNvPr>
          <p:cNvGrpSpPr/>
          <p:nvPr/>
        </p:nvGrpSpPr>
        <p:grpSpPr>
          <a:xfrm>
            <a:off x="7082854" y="1587202"/>
            <a:ext cx="1713093" cy="1764975"/>
            <a:chOff x="978879" y="2999701"/>
            <a:chExt cx="2461200" cy="2460124"/>
          </a:xfrm>
        </p:grpSpPr>
        <p:grpSp>
          <p:nvGrpSpPr>
            <p:cNvPr id="10" name="Graphic 2">
              <a:extLst>
                <a:ext uri="{FF2B5EF4-FFF2-40B4-BE49-F238E27FC236}">
                  <a16:creationId xmlns:a16="http://schemas.microsoft.com/office/drawing/2014/main" id="{18459E5D-1A27-219E-4D0A-F23F4D92E2EA}"/>
                </a:ext>
              </a:extLst>
            </p:cNvPr>
            <p:cNvGrpSpPr/>
            <p:nvPr/>
          </p:nvGrpSpPr>
          <p:grpSpPr>
            <a:xfrm>
              <a:off x="978879" y="2999701"/>
              <a:ext cx="2461200" cy="2460124"/>
              <a:chOff x="690225" y="4499263"/>
              <a:chExt cx="1499146" cy="1498490"/>
            </a:xfrm>
            <a:solidFill>
              <a:schemeClr val="bg1">
                <a:alpha val="27098"/>
              </a:schemeClr>
            </a:solidFill>
          </p:grpSpPr>
          <p:sp>
            <p:nvSpPr>
              <p:cNvPr id="14" name="Freeform 127">
                <a:extLst>
                  <a:ext uri="{FF2B5EF4-FFF2-40B4-BE49-F238E27FC236}">
                    <a16:creationId xmlns:a16="http://schemas.microsoft.com/office/drawing/2014/main" id="{2DBF51A3-369E-DD31-4014-0C62C18A39E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5" name="Freeform 128">
                <a:extLst>
                  <a:ext uri="{FF2B5EF4-FFF2-40B4-BE49-F238E27FC236}">
                    <a16:creationId xmlns:a16="http://schemas.microsoft.com/office/drawing/2014/main" id="{9D18CB81-78CF-027B-D7F5-C54D279CCCC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1" name="Freeform 124">
              <a:extLst>
                <a:ext uri="{FF2B5EF4-FFF2-40B4-BE49-F238E27FC236}">
                  <a16:creationId xmlns:a16="http://schemas.microsoft.com/office/drawing/2014/main" id="{99FF9CA3-43A7-5C8F-22B1-D5DE12C3567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2" name="Freeform 125">
              <a:extLst>
                <a:ext uri="{FF2B5EF4-FFF2-40B4-BE49-F238E27FC236}">
                  <a16:creationId xmlns:a16="http://schemas.microsoft.com/office/drawing/2014/main" id="{48CE4E0C-9240-1701-C377-1ED054FE3548}"/>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3" name="Freeform 126">
              <a:extLst>
                <a:ext uri="{FF2B5EF4-FFF2-40B4-BE49-F238E27FC236}">
                  <a16:creationId xmlns:a16="http://schemas.microsoft.com/office/drawing/2014/main" id="{FDABA422-75A2-9EF0-8683-62AE2D1ED2BE}"/>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13438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rcular Economy - SmartUse.Global">
            <a:extLst>
              <a:ext uri="{FF2B5EF4-FFF2-40B4-BE49-F238E27FC236}">
                <a16:creationId xmlns:a16="http://schemas.microsoft.com/office/drawing/2014/main" id="{5AD69028-7FF0-BADA-8273-78CED5457E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577764" y="1495102"/>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08B5786E-579E-245B-3ACA-C9DC338A87BD}"/>
              </a:ext>
            </a:extLst>
          </p:cNvPr>
          <p:cNvSpPr txBox="1">
            <a:spLocks/>
          </p:cNvSpPr>
          <p:nvPr/>
        </p:nvSpPr>
        <p:spPr>
          <a:xfrm>
            <a:off x="3560064" y="3662021"/>
            <a:ext cx="8375904" cy="224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sz="2400" dirty="0" err="1">
                <a:solidFill>
                  <a:srgbClr val="000000"/>
                </a:solidFill>
              </a:rPr>
              <a:t>Tradicionalmente</a:t>
            </a:r>
            <a:r>
              <a:rPr lang="en-US" sz="2400" dirty="0">
                <a:solidFill>
                  <a:srgbClr val="000000"/>
                </a:solidFill>
              </a:rPr>
              <a:t>, </a:t>
            </a:r>
            <a:r>
              <a:rPr lang="en-US" sz="2400" dirty="0" err="1">
                <a:solidFill>
                  <a:srgbClr val="000000"/>
                </a:solidFill>
              </a:rPr>
              <a:t>uma</a:t>
            </a:r>
            <a:r>
              <a:rPr lang="en-US" sz="2400" dirty="0">
                <a:solidFill>
                  <a:srgbClr val="000000"/>
                </a:solidFill>
              </a:rPr>
              <a:t> </a:t>
            </a:r>
            <a:r>
              <a:rPr lang="en-US" sz="2400" b="1" dirty="0" err="1">
                <a:solidFill>
                  <a:srgbClr val="000000"/>
                </a:solidFill>
              </a:rPr>
              <a:t>economia</a:t>
            </a:r>
            <a:r>
              <a:rPr lang="en-US" sz="2400" b="1" dirty="0">
                <a:solidFill>
                  <a:srgbClr val="000000"/>
                </a:solidFill>
              </a:rPr>
              <a:t> linear </a:t>
            </a:r>
            <a:r>
              <a:rPr lang="en-US" sz="2400" dirty="0">
                <a:solidFill>
                  <a:srgbClr val="000000"/>
                </a:solidFill>
              </a:rPr>
              <a:t>segue o </a:t>
            </a:r>
            <a:r>
              <a:rPr lang="en-US" sz="2400" dirty="0" err="1">
                <a:solidFill>
                  <a:srgbClr val="000000"/>
                </a:solidFill>
              </a:rPr>
              <a:t>padrão</a:t>
            </a:r>
            <a:r>
              <a:rPr lang="en-US" sz="2400" dirty="0">
                <a:solidFill>
                  <a:srgbClr val="000000"/>
                </a:solidFill>
              </a:rPr>
              <a:t> “</a:t>
            </a:r>
            <a:r>
              <a:rPr lang="en-US" sz="2400" b="1" dirty="0">
                <a:solidFill>
                  <a:srgbClr val="000000"/>
                </a:solidFill>
              </a:rPr>
              <a:t>take –make - dispose”</a:t>
            </a:r>
            <a:r>
              <a:rPr lang="en-US" sz="2400" dirty="0">
                <a:solidFill>
                  <a:srgbClr val="000000"/>
                </a:solidFill>
              </a:rPr>
              <a:t>. </a:t>
            </a:r>
            <a:r>
              <a:rPr lang="en-US" sz="2400" dirty="0" err="1">
                <a:solidFill>
                  <a:srgbClr val="000000"/>
                </a:solidFill>
              </a:rPr>
              <a:t>Isso</a:t>
            </a:r>
            <a:r>
              <a:rPr lang="en-US" sz="2400" dirty="0">
                <a:solidFill>
                  <a:srgbClr val="000000"/>
                </a:solidFill>
              </a:rPr>
              <a:t> </a:t>
            </a:r>
            <a:r>
              <a:rPr lang="en-US" sz="2400" dirty="0" err="1">
                <a:solidFill>
                  <a:srgbClr val="000000"/>
                </a:solidFill>
              </a:rPr>
              <a:t>significa</a:t>
            </a:r>
            <a:r>
              <a:rPr lang="en-US" sz="2400" dirty="0">
                <a:solidFill>
                  <a:srgbClr val="000000"/>
                </a:solidFill>
              </a:rPr>
              <a:t> que as </a:t>
            </a:r>
            <a:r>
              <a:rPr lang="en-US" sz="2400" dirty="0" err="1">
                <a:solidFill>
                  <a:srgbClr val="000000"/>
                </a:solidFill>
              </a:rPr>
              <a:t>matérias-primas</a:t>
            </a:r>
            <a:r>
              <a:rPr lang="en-US" sz="2400" dirty="0">
                <a:solidFill>
                  <a:srgbClr val="000000"/>
                </a:solidFill>
              </a:rPr>
              <a:t> </a:t>
            </a:r>
            <a:r>
              <a:rPr lang="en-US" sz="2400" dirty="0" err="1">
                <a:solidFill>
                  <a:srgbClr val="000000"/>
                </a:solidFill>
              </a:rPr>
              <a:t>são</a:t>
            </a:r>
            <a:r>
              <a:rPr lang="en-US" sz="2400" dirty="0">
                <a:solidFill>
                  <a:srgbClr val="000000"/>
                </a:solidFill>
              </a:rPr>
              <a:t> </a:t>
            </a:r>
            <a:r>
              <a:rPr lang="en-US" sz="2400" dirty="0" err="1">
                <a:solidFill>
                  <a:srgbClr val="000000"/>
                </a:solidFill>
              </a:rPr>
              <a:t>colhidas</a:t>
            </a:r>
            <a:r>
              <a:rPr lang="en-US" sz="2400" dirty="0">
                <a:solidFill>
                  <a:srgbClr val="000000"/>
                </a:solidFill>
              </a:rPr>
              <a:t> e </a:t>
            </a:r>
            <a:r>
              <a:rPr lang="en-US" sz="2400" dirty="0" err="1">
                <a:solidFill>
                  <a:srgbClr val="000000"/>
                </a:solidFill>
              </a:rPr>
              <a:t>depois</a:t>
            </a:r>
            <a:r>
              <a:rPr lang="en-US" sz="2400" dirty="0">
                <a:solidFill>
                  <a:srgbClr val="000000"/>
                </a:solidFill>
              </a:rPr>
              <a:t> </a:t>
            </a:r>
            <a:r>
              <a:rPr lang="en-US" sz="2400" dirty="0" err="1">
                <a:solidFill>
                  <a:srgbClr val="000000"/>
                </a:solidFill>
              </a:rPr>
              <a:t>transformadas</a:t>
            </a:r>
            <a:r>
              <a:rPr lang="en-US" sz="2400" dirty="0">
                <a:solidFill>
                  <a:srgbClr val="000000"/>
                </a:solidFill>
              </a:rPr>
              <a:t> em </a:t>
            </a:r>
            <a:r>
              <a:rPr lang="en-US" sz="2400" dirty="0" err="1">
                <a:solidFill>
                  <a:srgbClr val="000000"/>
                </a:solidFill>
              </a:rPr>
              <a:t>produtos</a:t>
            </a:r>
            <a:r>
              <a:rPr lang="en-US" sz="2400" dirty="0">
                <a:solidFill>
                  <a:srgbClr val="000000"/>
                </a:solidFill>
              </a:rPr>
              <a:t> que </a:t>
            </a:r>
            <a:r>
              <a:rPr lang="en-US" sz="2400" dirty="0" err="1">
                <a:solidFill>
                  <a:srgbClr val="000000"/>
                </a:solidFill>
              </a:rPr>
              <a:t>são</a:t>
            </a:r>
            <a:r>
              <a:rPr lang="en-US" sz="2400" dirty="0">
                <a:solidFill>
                  <a:srgbClr val="000000"/>
                </a:solidFill>
              </a:rPr>
              <a:t> </a:t>
            </a:r>
            <a:r>
              <a:rPr lang="en-US" sz="2400" dirty="0" err="1">
                <a:solidFill>
                  <a:srgbClr val="000000"/>
                </a:solidFill>
              </a:rPr>
              <a:t>consumidos</a:t>
            </a:r>
            <a:r>
              <a:rPr lang="en-US" sz="2400" dirty="0">
                <a:solidFill>
                  <a:srgbClr val="000000"/>
                </a:solidFill>
              </a:rPr>
              <a:t>, </a:t>
            </a:r>
            <a:r>
              <a:rPr lang="en-US" sz="2400" dirty="0" err="1">
                <a:solidFill>
                  <a:srgbClr val="000000"/>
                </a:solidFill>
              </a:rPr>
              <a:t>sendo</a:t>
            </a:r>
            <a:r>
              <a:rPr lang="en-US" sz="2400" dirty="0">
                <a:solidFill>
                  <a:srgbClr val="000000"/>
                </a:solidFill>
              </a:rPr>
              <a:t> </a:t>
            </a:r>
            <a:r>
              <a:rPr lang="en-US" sz="2400" dirty="0" err="1">
                <a:solidFill>
                  <a:srgbClr val="000000"/>
                </a:solidFill>
              </a:rPr>
              <a:t>os</a:t>
            </a:r>
            <a:r>
              <a:rPr lang="en-US" sz="2400" dirty="0">
                <a:solidFill>
                  <a:srgbClr val="000000"/>
                </a:solidFill>
              </a:rPr>
              <a:t> </a:t>
            </a:r>
            <a:r>
              <a:rPr lang="en-US" sz="2400" dirty="0" err="1">
                <a:solidFill>
                  <a:srgbClr val="000000"/>
                </a:solidFill>
              </a:rPr>
              <a:t>subprodutos</a:t>
            </a:r>
            <a:r>
              <a:rPr lang="en-US" sz="2400" dirty="0">
                <a:solidFill>
                  <a:srgbClr val="000000"/>
                </a:solidFill>
              </a:rPr>
              <a:t>/</a:t>
            </a:r>
            <a:r>
              <a:rPr lang="en-US" sz="2400" dirty="0" err="1">
                <a:solidFill>
                  <a:srgbClr val="000000"/>
                </a:solidFill>
              </a:rPr>
              <a:t>excedentes</a:t>
            </a:r>
            <a:r>
              <a:rPr lang="en-US" sz="2400" dirty="0">
                <a:solidFill>
                  <a:srgbClr val="000000"/>
                </a:solidFill>
              </a:rPr>
              <a:t> </a:t>
            </a:r>
            <a:r>
              <a:rPr lang="en-US" sz="2400" dirty="0" err="1">
                <a:solidFill>
                  <a:srgbClr val="000000"/>
                </a:solidFill>
              </a:rPr>
              <a:t>eliminados</a:t>
            </a:r>
            <a:r>
              <a:rPr lang="en-US" sz="2400" dirty="0">
                <a:solidFill>
                  <a:srgbClr val="000000"/>
                </a:solidFill>
              </a:rPr>
              <a:t> </a:t>
            </a:r>
            <a:r>
              <a:rPr lang="en-US" sz="2400" dirty="0" err="1">
                <a:solidFill>
                  <a:srgbClr val="000000"/>
                </a:solidFill>
              </a:rPr>
              <a:t>como</a:t>
            </a:r>
            <a:r>
              <a:rPr lang="en-US" sz="2400" dirty="0">
                <a:solidFill>
                  <a:srgbClr val="000000"/>
                </a:solidFill>
              </a:rPr>
              <a:t> </a:t>
            </a:r>
            <a:r>
              <a:rPr lang="en-US" sz="2400" dirty="0" err="1">
                <a:solidFill>
                  <a:srgbClr val="000000"/>
                </a:solidFill>
              </a:rPr>
              <a:t>resíduos</a:t>
            </a:r>
            <a:r>
              <a:rPr lang="en-US" sz="2400" dirty="0">
                <a:solidFill>
                  <a:srgbClr val="000000"/>
                </a:solidFill>
              </a:rPr>
              <a:t>. </a:t>
            </a:r>
            <a:r>
              <a:rPr lang="en-US" sz="2400" dirty="0" err="1">
                <a:solidFill>
                  <a:srgbClr val="000000"/>
                </a:solidFill>
              </a:rPr>
              <a:t>Neste</a:t>
            </a:r>
            <a:r>
              <a:rPr lang="en-US" sz="2400" dirty="0">
                <a:solidFill>
                  <a:srgbClr val="000000"/>
                </a:solidFill>
              </a:rPr>
              <a:t> </a:t>
            </a:r>
            <a:r>
              <a:rPr lang="en-US" sz="2400" dirty="0" err="1">
                <a:solidFill>
                  <a:srgbClr val="000000"/>
                </a:solidFill>
              </a:rPr>
              <a:t>sistema</a:t>
            </a:r>
            <a:r>
              <a:rPr lang="en-US" sz="2400" dirty="0">
                <a:solidFill>
                  <a:srgbClr val="000000"/>
                </a:solidFill>
              </a:rPr>
              <a:t> </a:t>
            </a:r>
            <a:r>
              <a:rPr lang="en-US" sz="2400" dirty="0" err="1">
                <a:solidFill>
                  <a:srgbClr val="000000"/>
                </a:solidFill>
              </a:rPr>
              <a:t>económico</a:t>
            </a:r>
            <a:r>
              <a:rPr lang="en-US" sz="2400" dirty="0">
                <a:solidFill>
                  <a:srgbClr val="000000"/>
                </a:solidFill>
              </a:rPr>
              <a:t>, o valor é </a:t>
            </a:r>
            <a:r>
              <a:rPr lang="en-US" sz="2400" dirty="0" err="1">
                <a:solidFill>
                  <a:srgbClr val="000000"/>
                </a:solidFill>
              </a:rPr>
              <a:t>criado</a:t>
            </a:r>
            <a:r>
              <a:rPr lang="en-US" sz="2400" dirty="0">
                <a:solidFill>
                  <a:srgbClr val="000000"/>
                </a:solidFill>
              </a:rPr>
              <a:t> </a:t>
            </a:r>
            <a:r>
              <a:rPr lang="en-US" sz="2400" dirty="0" err="1">
                <a:solidFill>
                  <a:srgbClr val="000000"/>
                </a:solidFill>
              </a:rPr>
              <a:t>através</a:t>
            </a:r>
            <a:r>
              <a:rPr lang="en-US" sz="2400" dirty="0">
                <a:solidFill>
                  <a:srgbClr val="000000"/>
                </a:solidFill>
              </a:rPr>
              <a:t> da </a:t>
            </a:r>
            <a:r>
              <a:rPr lang="en-US" sz="2400" dirty="0" err="1">
                <a:solidFill>
                  <a:srgbClr val="000000"/>
                </a:solidFill>
              </a:rPr>
              <a:t>produção</a:t>
            </a:r>
            <a:r>
              <a:rPr lang="en-US" sz="2400" dirty="0">
                <a:solidFill>
                  <a:srgbClr val="000000"/>
                </a:solidFill>
              </a:rPr>
              <a:t> e </a:t>
            </a:r>
            <a:r>
              <a:rPr lang="en-US" sz="2400" dirty="0" err="1">
                <a:solidFill>
                  <a:srgbClr val="000000"/>
                </a:solidFill>
              </a:rPr>
              <a:t>venda</a:t>
            </a:r>
            <a:r>
              <a:rPr lang="en-US" sz="2400" dirty="0">
                <a:solidFill>
                  <a:srgbClr val="000000"/>
                </a:solidFill>
              </a:rPr>
              <a:t> do </a:t>
            </a:r>
            <a:r>
              <a:rPr lang="en-US" sz="2400" dirty="0" err="1">
                <a:solidFill>
                  <a:srgbClr val="000000"/>
                </a:solidFill>
              </a:rPr>
              <a:t>maior</a:t>
            </a:r>
            <a:r>
              <a:rPr lang="en-US" sz="2400" dirty="0">
                <a:solidFill>
                  <a:srgbClr val="000000"/>
                </a:solidFill>
              </a:rPr>
              <a:t> </a:t>
            </a:r>
            <a:r>
              <a:rPr lang="en-US" sz="2400" dirty="0" err="1">
                <a:solidFill>
                  <a:srgbClr val="000000"/>
                </a:solidFill>
              </a:rPr>
              <a:t>número</a:t>
            </a:r>
            <a:r>
              <a:rPr lang="en-US" sz="2400" dirty="0">
                <a:solidFill>
                  <a:srgbClr val="000000"/>
                </a:solidFill>
              </a:rPr>
              <a:t> </a:t>
            </a:r>
            <a:r>
              <a:rPr lang="en-US" sz="2400" dirty="0" err="1">
                <a:solidFill>
                  <a:srgbClr val="000000"/>
                </a:solidFill>
              </a:rPr>
              <a:t>possível</a:t>
            </a:r>
            <a:r>
              <a:rPr lang="en-US" sz="2400" dirty="0">
                <a:solidFill>
                  <a:srgbClr val="000000"/>
                </a:solidFill>
              </a:rPr>
              <a:t> de </a:t>
            </a:r>
            <a:r>
              <a:rPr lang="en-US" sz="2400" dirty="0" err="1">
                <a:solidFill>
                  <a:srgbClr val="000000"/>
                </a:solidFill>
              </a:rPr>
              <a:t>produtos</a:t>
            </a:r>
            <a:r>
              <a:rPr lang="en-US" sz="2400" dirty="0">
                <a:solidFill>
                  <a:srgbClr val="000000"/>
                </a:solidFill>
              </a:rPr>
              <a: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Este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modelo</a:t>
            </a:r>
            <a:r>
              <a:rPr lang="en-US" sz="2400" dirty="0">
                <a:solidFill>
                  <a:srgbClr val="000000"/>
                </a:solidFill>
                <a:latin typeface="Calibri" panose="020F0502020204030204"/>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caracteriza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-se</a:t>
            </a:r>
            <a:r>
              <a:rPr kumimoji="0" lang="en-US" sz="2400" b="0" i="0" u="none" strike="noStrike" kern="1200" cap="none" spc="0" normalizeH="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por</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dois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processos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insustentáveis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2400" b="0" i="0" u="none" strike="noStrike" kern="1200" cap="none" spc="0" normalizeH="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escassez</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recursos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&amp;</a:t>
            </a:r>
            <a:r>
              <a:rPr lang="en-US" sz="2400" dirty="0">
                <a:solidFill>
                  <a:srgbClr val="000000"/>
                </a:solidFill>
                <a:latin typeface="Calibri" panose="020F0502020204030204"/>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carga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poluente</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excessiva</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lang="en-IE" sz="2400" dirty="0">
              <a:solidFill>
                <a:srgbClr val="000000"/>
              </a:solidFill>
            </a:endParaRPr>
          </a:p>
        </p:txBody>
      </p:sp>
      <p:sp>
        <p:nvSpPr>
          <p:cNvPr id="4" name="TextBox 3">
            <a:extLst>
              <a:ext uri="{FF2B5EF4-FFF2-40B4-BE49-F238E27FC236}">
                <a16:creationId xmlns:a16="http://schemas.microsoft.com/office/drawing/2014/main" id="{3B993EAA-9115-58FE-67E7-715619FB2EA2}"/>
              </a:ext>
            </a:extLst>
          </p:cNvPr>
          <p:cNvSpPr txBox="1"/>
          <p:nvPr/>
        </p:nvSpPr>
        <p:spPr>
          <a:xfrm>
            <a:off x="135740" y="3662021"/>
            <a:ext cx="3869473" cy="646331"/>
          </a:xfrm>
          <a:prstGeom prst="rect">
            <a:avLst/>
          </a:prstGeom>
          <a:noFill/>
        </p:spPr>
        <p:txBody>
          <a:bodyPr wrap="square" rtlCol="0">
            <a:spAutoFit/>
          </a:bodyPr>
          <a:lstStyle/>
          <a:p>
            <a:pPr algn="l" rtl="0"/>
            <a:r>
              <a:rPr lang="en-GB" sz="3600" b="1" dirty="0" err="1">
                <a:solidFill>
                  <a:srgbClr val="000000"/>
                </a:solidFill>
              </a:rPr>
              <a:t>Reconhece</a:t>
            </a:r>
            <a:r>
              <a:rPr lang="en-GB" sz="3600" b="1" dirty="0">
                <a:solidFill>
                  <a:srgbClr val="000000"/>
                </a:solidFill>
              </a:rPr>
              <a:t> </a:t>
            </a:r>
            <a:r>
              <a:rPr lang="en-GB" sz="3600" b="1" dirty="0" err="1">
                <a:solidFill>
                  <a:srgbClr val="000000"/>
                </a:solidFill>
              </a:rPr>
              <a:t>isso</a:t>
            </a:r>
            <a:r>
              <a:rPr lang="en-GB" sz="3600" b="1" dirty="0">
                <a:solidFill>
                  <a:srgbClr val="000000"/>
                </a:solidFill>
              </a:rPr>
              <a:t>?</a:t>
            </a:r>
            <a:endParaRPr lang="en-IE" sz="3600" b="1" dirty="0">
              <a:solidFill>
                <a:srgbClr val="000000"/>
              </a:solidFill>
            </a:endParaRPr>
          </a:p>
        </p:txBody>
      </p:sp>
      <p:sp>
        <p:nvSpPr>
          <p:cNvPr id="5" name="Arrow: Right 4">
            <a:extLst>
              <a:ext uri="{FF2B5EF4-FFF2-40B4-BE49-F238E27FC236}">
                <a16:creationId xmlns:a16="http://schemas.microsoft.com/office/drawing/2014/main" id="{EACB6BAF-E676-CDA9-8BC1-ECEAFB7075B0}"/>
              </a:ext>
            </a:extLst>
          </p:cNvPr>
          <p:cNvSpPr/>
          <p:nvPr/>
        </p:nvSpPr>
        <p:spPr>
          <a:xfrm>
            <a:off x="6131026" y="1502670"/>
            <a:ext cx="3233980" cy="1736955"/>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6" name="Arrow: Right 5">
            <a:extLst>
              <a:ext uri="{FF2B5EF4-FFF2-40B4-BE49-F238E27FC236}">
                <a16:creationId xmlns:a16="http://schemas.microsoft.com/office/drawing/2014/main" id="{2DA63263-65D1-F1E7-3873-9C971A3426FC}"/>
              </a:ext>
            </a:extLst>
          </p:cNvPr>
          <p:cNvSpPr/>
          <p:nvPr/>
        </p:nvSpPr>
        <p:spPr>
          <a:xfrm>
            <a:off x="4101832" y="1502669"/>
            <a:ext cx="3233980" cy="1736955"/>
          </a:xfrm>
          <a:prstGeom prst="rightArrow">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Arrow: Right 6">
            <a:extLst>
              <a:ext uri="{FF2B5EF4-FFF2-40B4-BE49-F238E27FC236}">
                <a16:creationId xmlns:a16="http://schemas.microsoft.com/office/drawing/2014/main" id="{48DB48CF-DEFC-28E2-A41C-8AAB313E21DB}"/>
              </a:ext>
            </a:extLst>
          </p:cNvPr>
          <p:cNvSpPr/>
          <p:nvPr/>
        </p:nvSpPr>
        <p:spPr>
          <a:xfrm>
            <a:off x="2236089" y="1510236"/>
            <a:ext cx="2736808" cy="1736955"/>
          </a:xfrm>
          <a:prstGeom prst="rightArrow">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TextBox 7">
            <a:extLst>
              <a:ext uri="{FF2B5EF4-FFF2-40B4-BE49-F238E27FC236}">
                <a16:creationId xmlns:a16="http://schemas.microsoft.com/office/drawing/2014/main" id="{2FA0053B-0905-ADE5-EF4E-BB524B36E44F}"/>
              </a:ext>
            </a:extLst>
          </p:cNvPr>
          <p:cNvSpPr txBox="1"/>
          <p:nvPr/>
        </p:nvSpPr>
        <p:spPr>
          <a:xfrm>
            <a:off x="2669439" y="2186480"/>
            <a:ext cx="1503335" cy="523220"/>
          </a:xfrm>
          <a:prstGeom prst="rect">
            <a:avLst/>
          </a:prstGeom>
          <a:noFill/>
        </p:spPr>
        <p:txBody>
          <a:bodyPr wrap="square" rtlCol="0">
            <a:spAutoFit/>
          </a:bodyPr>
          <a:lstStyle/>
          <a:p>
            <a:pPr algn="l" rtl="0"/>
            <a:r>
              <a:rPr lang="en-US" sz="2800" b="1" dirty="0">
                <a:solidFill>
                  <a:schemeClr val="bg1"/>
                </a:solidFill>
              </a:rPr>
              <a:t>EXTRAIR</a:t>
            </a:r>
            <a:endParaRPr lang="en-IE" sz="2800" b="1" dirty="0">
              <a:solidFill>
                <a:schemeClr val="bg1"/>
              </a:solidFill>
            </a:endParaRPr>
          </a:p>
        </p:txBody>
      </p:sp>
      <p:sp>
        <p:nvSpPr>
          <p:cNvPr id="9" name="TextBox 8">
            <a:extLst>
              <a:ext uri="{FF2B5EF4-FFF2-40B4-BE49-F238E27FC236}">
                <a16:creationId xmlns:a16="http://schemas.microsoft.com/office/drawing/2014/main" id="{5504E8BB-9214-1486-C2BF-C7C0D8FAE601}"/>
              </a:ext>
            </a:extLst>
          </p:cNvPr>
          <p:cNvSpPr txBox="1"/>
          <p:nvPr/>
        </p:nvSpPr>
        <p:spPr>
          <a:xfrm>
            <a:off x="7338402" y="2117103"/>
            <a:ext cx="1738530" cy="523220"/>
          </a:xfrm>
          <a:prstGeom prst="rect">
            <a:avLst/>
          </a:prstGeom>
          <a:noFill/>
        </p:spPr>
        <p:txBody>
          <a:bodyPr wrap="square" rtlCol="0">
            <a:spAutoFit/>
          </a:bodyPr>
          <a:lstStyle/>
          <a:p>
            <a:pPr algn="l" rtl="0"/>
            <a:r>
              <a:rPr lang="en-US" sz="2800" b="1" dirty="0">
                <a:solidFill>
                  <a:schemeClr val="bg1"/>
                </a:solidFill>
              </a:rPr>
              <a:t>ELIMINAR</a:t>
            </a:r>
            <a:endParaRPr lang="en-IE" sz="2800" b="1" dirty="0">
              <a:solidFill>
                <a:schemeClr val="bg1"/>
              </a:solidFill>
            </a:endParaRPr>
          </a:p>
        </p:txBody>
      </p:sp>
      <p:sp>
        <p:nvSpPr>
          <p:cNvPr id="10" name="TextBox 9">
            <a:extLst>
              <a:ext uri="{FF2B5EF4-FFF2-40B4-BE49-F238E27FC236}">
                <a16:creationId xmlns:a16="http://schemas.microsoft.com/office/drawing/2014/main" id="{30C1778B-B751-3E6C-C99A-A3CDB2CC2C67}"/>
              </a:ext>
            </a:extLst>
          </p:cNvPr>
          <p:cNvSpPr txBox="1"/>
          <p:nvPr/>
        </p:nvSpPr>
        <p:spPr>
          <a:xfrm>
            <a:off x="5067162" y="2153769"/>
            <a:ext cx="1934929" cy="523220"/>
          </a:xfrm>
          <a:prstGeom prst="rect">
            <a:avLst/>
          </a:prstGeom>
          <a:noFill/>
        </p:spPr>
        <p:txBody>
          <a:bodyPr wrap="square" rtlCol="0">
            <a:spAutoFit/>
          </a:bodyPr>
          <a:lstStyle/>
          <a:p>
            <a:pPr algn="l" rtl="0"/>
            <a:r>
              <a:rPr lang="en-US" sz="2800" b="1" dirty="0">
                <a:solidFill>
                  <a:schemeClr val="bg1"/>
                </a:solidFill>
              </a:rPr>
              <a:t>PRODUZIR</a:t>
            </a:r>
            <a:endParaRPr lang="en-IE" sz="2800" b="1" dirty="0">
              <a:solidFill>
                <a:schemeClr val="bg1"/>
              </a:solidFill>
            </a:endParaRPr>
          </a:p>
        </p:txBody>
      </p:sp>
      <p:sp>
        <p:nvSpPr>
          <p:cNvPr id="11" name="Text Placeholder 1">
            <a:extLst>
              <a:ext uri="{FF2B5EF4-FFF2-40B4-BE49-F238E27FC236}">
                <a16:creationId xmlns:a16="http://schemas.microsoft.com/office/drawing/2014/main" id="{D2AB4199-D3DA-F6B8-E101-CC8CC1AACFA7}"/>
              </a:ext>
            </a:extLst>
          </p:cNvPr>
          <p:cNvSpPr txBox="1">
            <a:spLocks/>
          </p:cNvSpPr>
          <p:nvPr/>
        </p:nvSpPr>
        <p:spPr>
          <a:xfrm>
            <a:off x="-411342" y="348164"/>
            <a:ext cx="8099304" cy="806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b="1" dirty="0">
                <a:solidFill>
                  <a:srgbClr val="000000"/>
                </a:solidFill>
                <a:highlight>
                  <a:srgbClr val="F79037"/>
                </a:highlight>
              </a:rPr>
              <a:t>Um </a:t>
            </a:r>
            <a:r>
              <a:rPr lang="en-US" sz="3600" b="1" dirty="0" err="1">
                <a:solidFill>
                  <a:srgbClr val="000000"/>
                </a:solidFill>
                <a:highlight>
                  <a:srgbClr val="F79037"/>
                </a:highlight>
              </a:rPr>
              <a:t>Modelo</a:t>
            </a:r>
            <a:r>
              <a:rPr lang="en-US" sz="3600" b="1" dirty="0">
                <a:solidFill>
                  <a:srgbClr val="000000"/>
                </a:solidFill>
                <a:highlight>
                  <a:srgbClr val="F79037"/>
                </a:highlight>
              </a:rPr>
              <a:t> de </a:t>
            </a:r>
            <a:r>
              <a:rPr lang="en-US" sz="3600" b="1" dirty="0" err="1">
                <a:solidFill>
                  <a:srgbClr val="000000"/>
                </a:solidFill>
                <a:highlight>
                  <a:srgbClr val="F79037"/>
                </a:highlight>
              </a:rPr>
              <a:t>Economia</a:t>
            </a:r>
            <a:r>
              <a:rPr lang="en-US" sz="3600" b="1" dirty="0">
                <a:solidFill>
                  <a:srgbClr val="000000"/>
                </a:solidFill>
                <a:highlight>
                  <a:srgbClr val="F79037"/>
                </a:highlight>
              </a:rPr>
              <a:t> Linear</a:t>
            </a:r>
            <a:endParaRPr lang="en-IE" sz="3600" b="1" dirty="0">
              <a:solidFill>
                <a:srgbClr val="000000"/>
              </a:solidFill>
              <a:highlight>
                <a:srgbClr val="F79037"/>
              </a:highlight>
            </a:endParaRPr>
          </a:p>
        </p:txBody>
      </p:sp>
      <p:pic>
        <p:nvPicPr>
          <p:cNvPr id="12" name="Picture 11">
            <a:extLst>
              <a:ext uri="{FF2B5EF4-FFF2-40B4-BE49-F238E27FC236}">
                <a16:creationId xmlns:a16="http://schemas.microsoft.com/office/drawing/2014/main" id="{28E19358-223F-FACC-868B-3D0A4F2E257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4656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00BD-3EE8-F055-07B5-77A201766011}"/>
              </a:ext>
            </a:extLst>
          </p:cNvPr>
          <p:cNvSpPr>
            <a:spLocks noGrp="1"/>
          </p:cNvSpPr>
          <p:nvPr>
            <p:ph type="body" sz="quarter" idx="18"/>
          </p:nvPr>
        </p:nvSpPr>
        <p:spPr>
          <a:xfrm>
            <a:off x="798381" y="1770798"/>
            <a:ext cx="8347589" cy="34406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Ao </a:t>
            </a:r>
            <a:r>
              <a:rPr kumimoji="0" lang="en-US" sz="2400" b="0" i="0" u="none" strike="noStrike" kern="1200" cap="none" spc="0" normalizeH="0" baseline="0" noProof="0" dirty="0" err="1">
                <a:ln>
                  <a:noFill/>
                </a:ln>
                <a:effectLst/>
                <a:uLnTx/>
                <a:uFillTx/>
                <a:latin typeface="Calibri" panose="020F0502020204030204"/>
                <a:ea typeface="+mn-ea"/>
                <a:cs typeface="+mn-cs"/>
              </a:rPr>
              <a:t>examinar</a:t>
            </a:r>
            <a:r>
              <a:rPr kumimoji="0" lang="en-US" sz="2400" b="0" i="0" u="none" strike="noStrike" kern="1200" cap="none" spc="0" normalizeH="0" baseline="0" noProof="0" dirty="0">
                <a:ln>
                  <a:noFill/>
                </a:ln>
                <a:effectLst/>
                <a:uLnTx/>
                <a:uFillTx/>
                <a:latin typeface="Calibri" panose="020F0502020204030204"/>
                <a:ea typeface="+mn-ea"/>
                <a:cs typeface="+mn-cs"/>
              </a:rPr>
              <a:t> o </a:t>
            </a:r>
            <a:r>
              <a:rPr kumimoji="0" lang="en-US" sz="2400" b="0" i="0" u="none" strike="noStrike" kern="1200" cap="none" spc="0" normalizeH="0" baseline="0" noProof="0" dirty="0" err="1">
                <a:ln>
                  <a:noFill/>
                </a:ln>
                <a:effectLst/>
                <a:uLnTx/>
                <a:uFillTx/>
                <a:latin typeface="Calibri" panose="020F0502020204030204"/>
                <a:ea typeface="+mn-ea"/>
                <a:cs typeface="+mn-cs"/>
              </a:rPr>
              <a:t>custo</a:t>
            </a:r>
            <a:r>
              <a:rPr kumimoji="0" lang="en-US" sz="2400" b="0" i="0" u="none" strike="noStrike" kern="1200" cap="none" spc="0" normalizeH="0" baseline="0" noProof="0" dirty="0">
                <a:ln>
                  <a:noFill/>
                </a:ln>
                <a:effectLst/>
                <a:uLnTx/>
                <a:uFillTx/>
                <a:latin typeface="Calibri" panose="020F0502020204030204"/>
                <a:ea typeface="+mn-ea"/>
                <a:cs typeface="+mn-cs"/>
              </a:rPr>
              <a:t> real da </a:t>
            </a:r>
            <a:r>
              <a:rPr kumimoji="0" lang="en-US" sz="2400" b="0" i="0" u="none" strike="noStrike" kern="1200" cap="none" spc="0" normalizeH="0" baseline="0" noProof="0" dirty="0" err="1">
                <a:ln>
                  <a:noFill/>
                </a:ln>
                <a:effectLst/>
                <a:uLnTx/>
                <a:uFillTx/>
                <a:latin typeface="Calibri" panose="020F0502020204030204"/>
                <a:ea typeface="+mn-ea"/>
                <a:cs typeface="+mn-cs"/>
              </a:rPr>
              <a:t>abordagem</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atual</a:t>
            </a:r>
            <a:r>
              <a:rPr kumimoji="0" lang="en-US" sz="2400" b="0" i="0" u="none" strike="noStrike" kern="1200" cap="none" spc="0" normalizeH="0" baseline="0" noProof="0" dirty="0">
                <a:ln>
                  <a:noFill/>
                </a:ln>
                <a:effectLst/>
                <a:uLnTx/>
                <a:uFillTx/>
                <a:latin typeface="Calibri" panose="020F0502020204030204"/>
                <a:ea typeface="+mn-ea"/>
                <a:cs typeface="+mn-cs"/>
              </a:rPr>
              <a:t> (o </a:t>
            </a:r>
            <a:r>
              <a:rPr kumimoji="0" lang="en-US" sz="2400" b="0" i="0" u="none" strike="noStrike" kern="1200" cap="none" spc="0" normalizeH="0" baseline="0" noProof="0" dirty="0" err="1">
                <a:ln>
                  <a:noFill/>
                </a:ln>
                <a:effectLst/>
                <a:uLnTx/>
                <a:uFillTx/>
                <a:latin typeface="Calibri" panose="020F0502020204030204"/>
                <a:ea typeface="+mn-ea"/>
                <a:cs typeface="+mn-cs"/>
              </a:rPr>
              <a:t>modelo</a:t>
            </a:r>
            <a:r>
              <a:rPr kumimoji="0" lang="en-US" sz="2400" b="0" i="0" u="none" strike="noStrike" kern="1200" cap="none" spc="0" normalizeH="0" baseline="0" noProof="0" dirty="0">
                <a:ln>
                  <a:noFill/>
                </a:ln>
                <a:effectLst/>
                <a:uLnTx/>
                <a:uFillTx/>
                <a:latin typeface="Calibri" panose="020F0502020204030204"/>
                <a:ea typeface="+mn-ea"/>
                <a:cs typeface="+mn-cs"/>
              </a:rPr>
              <a:t> linear) </a:t>
            </a:r>
            <a:r>
              <a:rPr kumimoji="0" lang="en-US" sz="2400" b="0" i="0" u="none" strike="noStrike" kern="1200" cap="none" spc="0" normalizeH="0" baseline="0" noProof="0" dirty="0" err="1">
                <a:ln>
                  <a:noFill/>
                </a:ln>
                <a:effectLst/>
                <a:uLnTx/>
                <a:uFillTx/>
                <a:latin typeface="Calibri" panose="020F0502020204030204"/>
                <a:ea typeface="+mn-ea"/>
                <a:cs typeface="+mn-cs"/>
              </a:rPr>
              <a:t>na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produção</a:t>
            </a:r>
            <a:r>
              <a:rPr kumimoji="0" lang="en-US" sz="2400" b="0" i="0" u="none" strike="noStrike" kern="1200" cap="none" spc="0" normalizeH="0" baseline="0" noProof="0" dirty="0">
                <a:ln>
                  <a:noFill/>
                </a:ln>
                <a:effectLst/>
                <a:uLnTx/>
                <a:uFillTx/>
                <a:latin typeface="Calibri" panose="020F0502020204030204"/>
                <a:ea typeface="+mn-ea"/>
                <a:cs typeface="+mn-cs"/>
              </a:rPr>
              <a:t> de </a:t>
            </a:r>
            <a:r>
              <a:rPr kumimoji="0" lang="en-US" sz="2400" b="0" i="0" u="none" strike="noStrike" kern="1200" cap="none" spc="0" normalizeH="0" baseline="0" noProof="0" dirty="0" err="1">
                <a:ln>
                  <a:noFill/>
                </a:ln>
                <a:effectLst/>
                <a:uLnTx/>
                <a:uFillTx/>
                <a:latin typeface="Calibri" panose="020F0502020204030204"/>
                <a:ea typeface="+mn-ea"/>
                <a:cs typeface="+mn-cs"/>
              </a:rPr>
              <a:t>alimentos</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pode</a:t>
            </a:r>
            <a:r>
              <a:rPr kumimoji="0" lang="en-US" sz="2400" b="0" i="0" u="none" strike="noStrike" kern="1200" cap="none" spc="0" normalizeH="0" baseline="0" noProof="0" dirty="0">
                <a:ln>
                  <a:noFill/>
                </a:ln>
                <a:effectLst/>
                <a:uLnTx/>
                <a:uFillTx/>
                <a:latin typeface="Calibri" panose="020F0502020204030204"/>
                <a:ea typeface="+mn-ea"/>
                <a:cs typeface="+mn-cs"/>
              </a:rPr>
              <a:t>-se </a:t>
            </a:r>
            <a:r>
              <a:rPr kumimoji="0" lang="en-US" sz="2400" b="0" i="0" u="none" strike="noStrike" kern="1200" cap="none" spc="0" normalizeH="0" baseline="0" noProof="0" dirty="0" err="1">
                <a:ln>
                  <a:noFill/>
                </a:ln>
                <a:effectLst/>
                <a:uLnTx/>
                <a:uFillTx/>
                <a:latin typeface="Calibri" panose="020F0502020204030204"/>
                <a:ea typeface="+mn-ea"/>
                <a:cs typeface="+mn-cs"/>
              </a:rPr>
              <a:t>explorar</a:t>
            </a:r>
            <a:r>
              <a:rPr kumimoji="0" lang="en-US" sz="2400" b="0" i="0" u="none" strike="noStrike" kern="1200" cap="none" spc="0" normalizeH="0" baseline="0" noProof="0" dirty="0">
                <a:ln>
                  <a:noFill/>
                </a:ln>
                <a:effectLst/>
                <a:uLnTx/>
                <a:uFillTx/>
                <a:latin typeface="Calibri" panose="020F0502020204030204"/>
                <a:ea typeface="+mn-ea"/>
                <a:cs typeface="+mn-cs"/>
              </a:rPr>
              <a:t> o </a:t>
            </a:r>
            <a:r>
              <a:rPr kumimoji="0" lang="en-US" sz="2400" b="0" i="0" u="none" strike="noStrike" kern="1200" cap="none" spc="0" normalizeH="0" baseline="0" noProof="0" dirty="0" err="1">
                <a:ln>
                  <a:noFill/>
                </a:ln>
                <a:effectLst/>
                <a:uLnTx/>
                <a:uFillTx/>
                <a:latin typeface="Calibri" panose="020F0502020204030204"/>
                <a:ea typeface="+mn-ea"/>
                <a:cs typeface="+mn-cs"/>
              </a:rPr>
              <a:t>papel</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catalisador</a:t>
            </a:r>
            <a:r>
              <a:rPr kumimoji="0" lang="en-US" sz="2400" b="0" i="0" u="none" strike="noStrike" kern="1200" cap="none" spc="0" normalizeH="0" baseline="0" noProof="0" dirty="0">
                <a:ln>
                  <a:noFill/>
                </a:ln>
                <a:effectLst/>
                <a:uLnTx/>
                <a:uFillTx/>
                <a:latin typeface="Calibri" panose="020F0502020204030204"/>
                <a:ea typeface="+mn-ea"/>
                <a:cs typeface="+mn-cs"/>
              </a:rPr>
              <a:t> do </a:t>
            </a:r>
            <a:r>
              <a:rPr kumimoji="0" lang="en-US" sz="2400" b="0" i="0" u="none" strike="noStrike" kern="1200" cap="none" spc="0" normalizeH="0" baseline="0" noProof="0" dirty="0" err="1">
                <a:ln>
                  <a:noFill/>
                </a:ln>
                <a:effectLst/>
                <a:uLnTx/>
                <a:uFillTx/>
                <a:latin typeface="Calibri" panose="020F0502020204030204"/>
                <a:ea typeface="+mn-ea"/>
                <a:cs typeface="+mn-cs"/>
              </a:rPr>
              <a:t>setor</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alimentar</a:t>
            </a:r>
            <a:r>
              <a:rPr kumimoji="0" lang="en-US" sz="2400" b="0" i="0" u="none" strike="noStrike" kern="1200" cap="none" spc="0" normalizeH="0" baseline="0" noProof="0" dirty="0">
                <a:ln>
                  <a:noFill/>
                </a:ln>
                <a:effectLst/>
                <a:uLnTx/>
                <a:uFillTx/>
                <a:latin typeface="Calibri" panose="020F0502020204030204"/>
                <a:ea typeface="+mn-ea"/>
                <a:cs typeface="+mn-cs"/>
              </a:rPr>
              <a:t> e a forma </a:t>
            </a:r>
            <a:r>
              <a:rPr kumimoji="0" lang="en-US" sz="2400" b="0" i="0" u="none" strike="noStrike" kern="1200" cap="none" spc="0" normalizeH="0" baseline="0" noProof="0" dirty="0" err="1">
                <a:ln>
                  <a:noFill/>
                </a:ln>
                <a:effectLst/>
                <a:uLnTx/>
                <a:uFillTx/>
                <a:latin typeface="Calibri" panose="020F0502020204030204"/>
                <a:ea typeface="+mn-ea"/>
                <a:cs typeface="+mn-cs"/>
              </a:rPr>
              <a:t>como</a:t>
            </a:r>
            <a:r>
              <a:rPr kumimoji="0" lang="en-US" sz="2400" b="0" i="0" u="none" strike="noStrike" kern="1200" cap="none" spc="0" normalizeH="0" baseline="0" noProof="0" dirty="0">
                <a:ln>
                  <a:noFill/>
                </a:ln>
                <a:effectLst/>
                <a:uLnTx/>
                <a:uFillTx/>
                <a:latin typeface="Calibri" panose="020F0502020204030204"/>
                <a:ea typeface="+mn-ea"/>
                <a:cs typeface="+mn-cs"/>
              </a:rPr>
              <a:t> se </a:t>
            </a:r>
            <a:r>
              <a:rPr kumimoji="0" lang="en-US" sz="2400" b="0" i="0" u="none" strike="noStrike" kern="1200" cap="none" spc="0" normalizeH="0" baseline="0" noProof="0" dirty="0" err="1">
                <a:ln>
                  <a:noFill/>
                </a:ln>
                <a:effectLst/>
                <a:uLnTx/>
                <a:uFillTx/>
                <a:latin typeface="Calibri" panose="020F0502020204030204"/>
                <a:ea typeface="+mn-ea"/>
                <a:cs typeface="+mn-cs"/>
              </a:rPr>
              <a:t>pode</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aproveitar</a:t>
            </a:r>
            <a:r>
              <a:rPr kumimoji="0" lang="en-US" sz="2400" b="0" i="0" u="none" strike="noStrike" kern="1200" cap="none" spc="0" normalizeH="0" baseline="0" noProof="0" dirty="0">
                <a:ln>
                  <a:noFill/>
                </a:ln>
                <a:effectLst/>
                <a:uLnTx/>
                <a:uFillTx/>
                <a:latin typeface="Calibri" panose="020F0502020204030204"/>
                <a:ea typeface="+mn-ea"/>
                <a:cs typeface="+mn-cs"/>
              </a:rPr>
              <a:t> a </a:t>
            </a:r>
            <a:r>
              <a:rPr kumimoji="0" lang="en-US" sz="2400" b="0" i="0" u="none" strike="noStrike" kern="1200" cap="none" spc="0" normalizeH="0" baseline="0" noProof="0" dirty="0" err="1">
                <a:ln>
                  <a:noFill/>
                </a:ln>
                <a:effectLst/>
                <a:uLnTx/>
                <a:uFillTx/>
                <a:latin typeface="Calibri" panose="020F0502020204030204"/>
                <a:ea typeface="+mn-ea"/>
                <a:cs typeface="+mn-cs"/>
              </a:rPr>
              <a:t>oportunidade</a:t>
            </a:r>
            <a:r>
              <a:rPr kumimoji="0" lang="en-US" sz="2400" b="0" i="0" u="none" strike="noStrike" kern="1200" cap="none" spc="0" normalizeH="0" baseline="0" noProof="0" dirty="0">
                <a:ln>
                  <a:noFill/>
                </a:ln>
                <a:effectLst/>
                <a:uLnTx/>
                <a:uFillTx/>
                <a:latin typeface="Calibri" panose="020F0502020204030204"/>
                <a:ea typeface="+mn-ea"/>
                <a:cs typeface="+mn-cs"/>
              </a:rPr>
              <a:t> para mudar o </a:t>
            </a:r>
            <a:r>
              <a:rPr kumimoji="0" lang="en-US" sz="2400" b="0" i="0" u="none" strike="noStrike" kern="1200" cap="none" spc="0" normalizeH="0" baseline="0" noProof="0" dirty="0" err="1">
                <a:ln>
                  <a:noFill/>
                </a:ln>
                <a:effectLst/>
                <a:uLnTx/>
                <a:uFillTx/>
                <a:latin typeface="Calibri" panose="020F0502020204030204"/>
                <a:ea typeface="+mn-ea"/>
                <a:cs typeface="+mn-cs"/>
              </a:rPr>
              <a:t>sistema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alimentar</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ineficiente</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através</a:t>
            </a:r>
            <a:r>
              <a:rPr kumimoji="0" lang="en-US" sz="2400" b="0" i="0" u="none" strike="noStrike" kern="1200" cap="none" spc="0" normalizeH="0" baseline="0" noProof="0" dirty="0">
                <a:ln>
                  <a:noFill/>
                </a:ln>
                <a:effectLst/>
                <a:uLnTx/>
                <a:uFillTx/>
                <a:latin typeface="Calibri" panose="020F0502020204030204"/>
                <a:ea typeface="+mn-ea"/>
                <a:cs typeface="+mn-cs"/>
              </a:rPr>
              <a:t> de </a:t>
            </a:r>
            <a:r>
              <a:rPr kumimoji="0" lang="en-US" sz="2400" b="0" i="0" u="none" strike="noStrike" kern="1200" cap="none" spc="0" normalizeH="0" baseline="0" noProof="0" dirty="0" err="1">
                <a:ln>
                  <a:noFill/>
                </a:ln>
                <a:effectLst/>
                <a:uLnTx/>
                <a:uFillTx/>
                <a:latin typeface="Calibri" panose="020F0502020204030204"/>
                <a:ea typeface="+mn-ea"/>
                <a:cs typeface="+mn-cs"/>
              </a:rPr>
              <a:t>três</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ambições</a:t>
            </a:r>
            <a:r>
              <a:rPr kumimoji="0" lang="en-US" sz="2400" b="0" i="0" u="none" strike="noStrike" kern="1200" cap="none" spc="0" normalizeH="0" baseline="0" noProof="0" dirty="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effectLst/>
              <a:uLnTx/>
              <a:uFillTx/>
              <a:latin typeface="Calibri" panose="020F0502020204030204"/>
              <a:ea typeface="+mn-ea"/>
              <a:cs typeface="+mn-cs"/>
            </a:endParaRPr>
          </a:p>
          <a:p>
            <a:pPr algn="l" rtl="0"/>
            <a:r>
              <a:rPr lang="en-IE" sz="2800" b="1" dirty="0">
                <a:highlight>
                  <a:srgbClr val="F79037"/>
                </a:highlight>
              </a:rPr>
              <a:t>A PRODUÇÃO ÉTICA DE ALIMENTOS COMEÇA AQUI</a:t>
            </a:r>
            <a:r>
              <a:rPr lang="en-IE" sz="2800" b="1" dirty="0">
                <a:highlight>
                  <a:srgbClr val="F79037"/>
                </a:highlight>
                <a:sym typeface="Wingdings" panose="05000000000000000000" pitchFamily="2" charset="2"/>
              </a:rPr>
              <a:t></a:t>
            </a:r>
            <a:endParaRPr lang="en-IE" sz="2800" b="1" dirty="0">
              <a:highlight>
                <a:srgbClr val="F79037"/>
              </a:highlight>
            </a:endParaRPr>
          </a:p>
        </p:txBody>
      </p:sp>
      <p:sp>
        <p:nvSpPr>
          <p:cNvPr id="3" name="Text Placeholder 2">
            <a:extLst>
              <a:ext uri="{FF2B5EF4-FFF2-40B4-BE49-F238E27FC236}">
                <a16:creationId xmlns:a16="http://schemas.microsoft.com/office/drawing/2014/main" id="{A2474B95-BB41-DC0B-EDA9-49106F40BDE4}"/>
              </a:ext>
            </a:extLst>
          </p:cNvPr>
          <p:cNvSpPr>
            <a:spLocks noGrp="1"/>
          </p:cNvSpPr>
          <p:nvPr>
            <p:ph type="body" sz="quarter" idx="16"/>
          </p:nvPr>
        </p:nvSpPr>
        <p:spPr/>
        <p:txBody>
          <a:bodyPr/>
          <a:lstStyle/>
          <a:p>
            <a:pPr algn="l" rtl="0"/>
            <a:r>
              <a:rPr lang="en-IE" b="1" dirty="0" err="1"/>
              <a:t>Produção</a:t>
            </a:r>
            <a:r>
              <a:rPr lang="en-IE" b="1" dirty="0"/>
              <a:t> de Alimentos &amp; Economia Circular</a:t>
            </a:r>
          </a:p>
          <a:p>
            <a:pPr algn="l" rtl="0"/>
            <a:endParaRPr lang="en-IE" b="1" dirty="0"/>
          </a:p>
        </p:txBody>
      </p:sp>
      <p:sp>
        <p:nvSpPr>
          <p:cNvPr id="7" name="TextBox 6">
            <a:extLst>
              <a:ext uri="{FF2B5EF4-FFF2-40B4-BE49-F238E27FC236}">
                <a16:creationId xmlns:a16="http://schemas.microsoft.com/office/drawing/2014/main" id="{FD52BA85-6C0F-8211-802D-1FC429CCBF1B}"/>
              </a:ext>
            </a:extLst>
          </p:cNvPr>
          <p:cNvSpPr txBox="1"/>
          <p:nvPr/>
        </p:nvSpPr>
        <p:spPr>
          <a:xfrm>
            <a:off x="1701038" y="4332420"/>
            <a:ext cx="9193923" cy="156966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Fornecimento</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alimentos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cultivados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de forma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regenerativa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localmente</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quando</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apropriado</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Conceber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comercializar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produtos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alimentares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mais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saudáveis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Aproveitar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ao</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máximo</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alimentos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e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minimizar</a:t>
            </a:r>
            <a:r>
              <a:rPr kumimoji="0" lang="en-US" sz="2400" b="1" i="0" u="none" strike="noStrike" kern="1200" cap="none" spc="0" normalizeH="0" noProof="0" dirty="0">
                <a:ln>
                  <a:noFill/>
                </a:ln>
                <a:solidFill>
                  <a:srgbClr val="000000"/>
                </a:solidFill>
                <a:effectLst/>
                <a:uLnTx/>
                <a:uFillTx/>
                <a:latin typeface="Calibri" panose="020F0502020204030204"/>
                <a:ea typeface="+mn-ea"/>
                <a:cs typeface="+mn-cs"/>
              </a:rPr>
              <a:t> o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desperdício</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graphicFrame>
        <p:nvGraphicFramePr>
          <p:cNvPr id="4" name="Diagram 3">
            <a:extLst>
              <a:ext uri="{FF2B5EF4-FFF2-40B4-BE49-F238E27FC236}">
                <a16:creationId xmlns:a16="http://schemas.microsoft.com/office/drawing/2014/main" id="{9B17D00C-AAB5-60FB-1CD5-0FA71BA1956A}"/>
              </a:ext>
            </a:extLst>
          </p:cNvPr>
          <p:cNvGraphicFramePr/>
          <p:nvPr>
            <p:extLst>
              <p:ext uri="{D42A27DB-BD31-4B8C-83A1-F6EECF244321}">
                <p14:modId xmlns:p14="http://schemas.microsoft.com/office/powerpoint/2010/main" val="4200354363"/>
              </p:ext>
            </p:extLst>
          </p:nvPr>
        </p:nvGraphicFramePr>
        <p:xfrm>
          <a:off x="8154378" y="1531494"/>
          <a:ext cx="4984363" cy="316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Open hand with plant outline">
            <a:extLst>
              <a:ext uri="{FF2B5EF4-FFF2-40B4-BE49-F238E27FC236}">
                <a16:creationId xmlns:a16="http://schemas.microsoft.com/office/drawing/2014/main" id="{41D706E1-8CB2-D029-88EB-0CDED39D5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97135" y="1894253"/>
            <a:ext cx="749034" cy="749034"/>
          </a:xfrm>
          <a:prstGeom prst="rect">
            <a:avLst/>
          </a:prstGeom>
        </p:spPr>
      </p:pic>
      <p:pic>
        <p:nvPicPr>
          <p:cNvPr id="14" name="Graphic 13" descr="Recycle with solid fill">
            <a:extLst>
              <a:ext uri="{FF2B5EF4-FFF2-40B4-BE49-F238E27FC236}">
                <a16:creationId xmlns:a16="http://schemas.microsoft.com/office/drawing/2014/main" id="{A8613A58-EFB9-38EE-3220-4D008F8F406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347793" y="2824564"/>
            <a:ext cx="519310" cy="519310"/>
          </a:xfrm>
          <a:prstGeom prst="rect">
            <a:avLst/>
          </a:prstGeom>
        </p:spPr>
      </p:pic>
      <p:pic>
        <p:nvPicPr>
          <p:cNvPr id="16" name="Graphic 15" descr="Factory outline">
            <a:extLst>
              <a:ext uri="{FF2B5EF4-FFF2-40B4-BE49-F238E27FC236}">
                <a16:creationId xmlns:a16="http://schemas.microsoft.com/office/drawing/2014/main" id="{9F19D4FF-EB23-EE91-C304-539924741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38463" y="3220627"/>
            <a:ext cx="519310" cy="519310"/>
          </a:xfrm>
          <a:prstGeom prst="rect">
            <a:avLst/>
          </a:prstGeom>
        </p:spPr>
      </p:pic>
      <p:pic>
        <p:nvPicPr>
          <p:cNvPr id="18" name="Graphic 17" descr="Leaf outline">
            <a:extLst>
              <a:ext uri="{FF2B5EF4-FFF2-40B4-BE49-F238E27FC236}">
                <a16:creationId xmlns:a16="http://schemas.microsoft.com/office/drawing/2014/main" id="{6AEFA0AF-1A50-FA1E-C6E2-D3934FAC988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871352">
            <a:off x="10357051" y="3389179"/>
            <a:ext cx="292957" cy="292957"/>
          </a:xfrm>
          <a:prstGeom prst="rect">
            <a:avLst/>
          </a:prstGeom>
        </p:spPr>
      </p:pic>
    </p:spTree>
    <p:extLst>
      <p:ext uri="{BB962C8B-B14F-4D97-AF65-F5344CB8AC3E}">
        <p14:creationId xmlns:p14="http://schemas.microsoft.com/office/powerpoint/2010/main" val="14867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E64F6-D8C3-82C4-D8B9-51EEF96B80A8}"/>
              </a:ext>
            </a:extLst>
          </p:cNvPr>
          <p:cNvSpPr txBox="1">
            <a:spLocks/>
          </p:cNvSpPr>
          <p:nvPr/>
        </p:nvSpPr>
        <p:spPr>
          <a:xfrm>
            <a:off x="579603" y="360049"/>
            <a:ext cx="9861182" cy="6909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Destaque</a:t>
            </a:r>
            <a:r>
              <a:rPr lang="en-US" sz="3600" b="1" dirty="0">
                <a:solidFill>
                  <a:srgbClr val="000000"/>
                </a:solidFill>
              </a:rPr>
              <a:t> de </a:t>
            </a:r>
            <a:r>
              <a:rPr lang="en-US" sz="3600" b="1" dirty="0" err="1">
                <a:solidFill>
                  <a:srgbClr val="000000"/>
                </a:solidFill>
              </a:rPr>
              <a:t>Inovações</a:t>
            </a:r>
            <a:r>
              <a:rPr lang="en-US" sz="3600" b="1" dirty="0">
                <a:solidFill>
                  <a:srgbClr val="000000"/>
                </a:solidFill>
              </a:rPr>
              <a:t> </a:t>
            </a:r>
            <a:r>
              <a:rPr lang="en-US" sz="3600" b="1" dirty="0" err="1">
                <a:solidFill>
                  <a:srgbClr val="000000"/>
                </a:solidFill>
              </a:rPr>
              <a:t>nos</a:t>
            </a:r>
            <a:r>
              <a:rPr lang="en-US" sz="3600" b="1" dirty="0">
                <a:solidFill>
                  <a:srgbClr val="000000"/>
                </a:solidFill>
              </a:rPr>
              <a:t> </a:t>
            </a:r>
            <a:r>
              <a:rPr lang="en-US" sz="3600" b="1" dirty="0" err="1">
                <a:solidFill>
                  <a:srgbClr val="000000"/>
                </a:solidFill>
              </a:rPr>
              <a:t>Sistemas</a:t>
            </a:r>
            <a:r>
              <a:rPr lang="en-US" sz="3600" b="1" dirty="0">
                <a:solidFill>
                  <a:srgbClr val="000000"/>
                </a:solidFill>
              </a:rPr>
              <a:t> </a:t>
            </a:r>
            <a:r>
              <a:rPr lang="en-US" sz="3600" b="1" dirty="0" err="1">
                <a:solidFill>
                  <a:srgbClr val="000000"/>
                </a:solidFill>
              </a:rPr>
              <a:t>Alimentares</a:t>
            </a:r>
            <a:endParaRPr lang="en-IE" sz="3600" b="1" dirty="0">
              <a:solidFill>
                <a:srgbClr val="000000"/>
              </a:solidFill>
            </a:endParaRPr>
          </a:p>
        </p:txBody>
      </p:sp>
      <p:sp>
        <p:nvSpPr>
          <p:cNvPr id="3" name="Speech Bubble: Rectangle with Corners Rounded 2">
            <a:extLst>
              <a:ext uri="{FF2B5EF4-FFF2-40B4-BE49-F238E27FC236}">
                <a16:creationId xmlns:a16="http://schemas.microsoft.com/office/drawing/2014/main" id="{A3ED5F2D-70A2-233B-398E-A8A908650DB0}"/>
              </a:ext>
            </a:extLst>
          </p:cNvPr>
          <p:cNvSpPr/>
          <p:nvPr/>
        </p:nvSpPr>
        <p:spPr>
          <a:xfrm>
            <a:off x="6200826" y="1098027"/>
            <a:ext cx="5473938" cy="2145179"/>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HÁ OURO NESSE RESÍDUO</a:t>
            </a:r>
          </a:p>
          <a:p>
            <a:pPr algn="ctr"/>
            <a:r>
              <a:rPr lang="en-US" dirty="0"/>
              <a:t>O </a:t>
            </a:r>
            <a:r>
              <a:rPr lang="en-US" dirty="0" err="1"/>
              <a:t>fabricante</a:t>
            </a:r>
            <a:r>
              <a:rPr lang="en-US" dirty="0"/>
              <a:t> de </a:t>
            </a:r>
            <a:r>
              <a:rPr lang="en-US" dirty="0" err="1"/>
              <a:t>massas</a:t>
            </a:r>
            <a:r>
              <a:rPr lang="en-US" dirty="0"/>
              <a:t> </a:t>
            </a:r>
            <a:r>
              <a:rPr lang="en-US" dirty="0">
                <a:hlinkClick r:id="rId2"/>
              </a:rPr>
              <a:t>Barilla </a:t>
            </a:r>
            <a:r>
              <a:rPr lang="en-US" dirty="0" err="1"/>
              <a:t>associou</a:t>
            </a:r>
            <a:r>
              <a:rPr lang="en-US" dirty="0"/>
              <a:t>-se à </a:t>
            </a:r>
            <a:r>
              <a:rPr lang="en-US" dirty="0" err="1"/>
              <a:t>empresa</a:t>
            </a:r>
            <a:r>
              <a:rPr lang="en-US" dirty="0"/>
              <a:t> de </a:t>
            </a:r>
            <a:r>
              <a:rPr lang="en-US" dirty="0" err="1"/>
              <a:t>papel</a:t>
            </a:r>
            <a:r>
              <a:rPr lang="en-US" dirty="0"/>
              <a:t> </a:t>
            </a:r>
            <a:r>
              <a:rPr lang="en-US" dirty="0" err="1">
                <a:hlinkClick r:id="rId3"/>
              </a:rPr>
              <a:t>Favini</a:t>
            </a:r>
            <a:r>
              <a:rPr lang="en-US" dirty="0"/>
              <a:t> para </a:t>
            </a:r>
            <a:r>
              <a:rPr lang="en-US" dirty="0" err="1"/>
              <a:t>produzir</a:t>
            </a:r>
            <a:r>
              <a:rPr lang="en-US" dirty="0"/>
              <a:t> </a:t>
            </a:r>
            <a:r>
              <a:rPr lang="en-US" dirty="0" err="1"/>
              <a:t>uma</a:t>
            </a:r>
            <a:r>
              <a:rPr lang="en-US" dirty="0"/>
              <a:t> </a:t>
            </a:r>
            <a:r>
              <a:rPr lang="en-US" dirty="0" err="1"/>
              <a:t>linha</a:t>
            </a:r>
            <a:r>
              <a:rPr lang="en-US" dirty="0"/>
              <a:t> de </a:t>
            </a:r>
            <a:r>
              <a:rPr lang="en-US" dirty="0" err="1"/>
              <a:t>embalagens</a:t>
            </a:r>
            <a:r>
              <a:rPr lang="en-US" dirty="0"/>
              <a:t> e </a:t>
            </a:r>
            <a:r>
              <a:rPr lang="en-US" dirty="0" err="1"/>
              <a:t>produtos</a:t>
            </a:r>
            <a:r>
              <a:rPr lang="en-US" dirty="0"/>
              <a:t> de </a:t>
            </a:r>
            <a:r>
              <a:rPr lang="en-US" dirty="0" err="1"/>
              <a:t>papel</a:t>
            </a:r>
            <a:r>
              <a:rPr lang="en-US" dirty="0"/>
              <a:t> de </a:t>
            </a:r>
            <a:r>
              <a:rPr lang="en-US" dirty="0" err="1"/>
              <a:t>qualidade</a:t>
            </a:r>
            <a:r>
              <a:rPr lang="en-US" dirty="0"/>
              <a:t> </a:t>
            </a:r>
            <a:r>
              <a:rPr lang="en-US" dirty="0" err="1"/>
              <a:t>chamada</a:t>
            </a:r>
            <a:r>
              <a:rPr lang="en-US" dirty="0"/>
              <a:t> '</a:t>
            </a:r>
            <a:r>
              <a:rPr lang="en-US" dirty="0" err="1">
                <a:hlinkClick r:id="rId4"/>
              </a:rPr>
              <a:t>Cartacruz</a:t>
            </a:r>
            <a:r>
              <a:rPr lang="en-US" dirty="0"/>
              <a:t>' </a:t>
            </a:r>
            <a:r>
              <a:rPr lang="en-US" dirty="0" err="1"/>
              <a:t>usando</a:t>
            </a:r>
            <a:r>
              <a:rPr lang="en-US" dirty="0"/>
              <a:t> </a:t>
            </a:r>
            <a:r>
              <a:rPr lang="en-US" dirty="0" err="1"/>
              <a:t>os</a:t>
            </a:r>
            <a:r>
              <a:rPr lang="en-US" dirty="0"/>
              <a:t> </a:t>
            </a:r>
            <a:r>
              <a:rPr lang="en-US" dirty="0" err="1"/>
              <a:t>subprodutos</a:t>
            </a:r>
            <a:r>
              <a:rPr lang="en-US" dirty="0"/>
              <a:t> da </a:t>
            </a:r>
            <a:r>
              <a:rPr lang="en-US" dirty="0" err="1"/>
              <a:t>produção</a:t>
            </a:r>
            <a:r>
              <a:rPr lang="en-US" dirty="0"/>
              <a:t> de </a:t>
            </a:r>
            <a:r>
              <a:rPr lang="en-US" dirty="0" err="1"/>
              <a:t>massas</a:t>
            </a:r>
            <a:r>
              <a:rPr lang="en-US" dirty="0"/>
              <a:t>.</a:t>
            </a:r>
            <a:endParaRPr lang="en-IE" dirty="0"/>
          </a:p>
        </p:txBody>
      </p:sp>
      <p:sp>
        <p:nvSpPr>
          <p:cNvPr id="4" name="Speech Bubble: Rectangle with Corners Rounded 3">
            <a:extLst>
              <a:ext uri="{FF2B5EF4-FFF2-40B4-BE49-F238E27FC236}">
                <a16:creationId xmlns:a16="http://schemas.microsoft.com/office/drawing/2014/main" id="{F05905E1-C5B8-D3CD-BA0E-FA269B92A591}"/>
              </a:ext>
            </a:extLst>
          </p:cNvPr>
          <p:cNvSpPr/>
          <p:nvPr/>
        </p:nvSpPr>
        <p:spPr>
          <a:xfrm>
            <a:off x="6200826" y="3614795"/>
            <a:ext cx="5832678" cy="2352491"/>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CONCEBER MELHORES OPÇÕES DE ALIMENTOS</a:t>
            </a:r>
          </a:p>
          <a:p>
            <a:pPr algn="ctr" rtl="0"/>
            <a:r>
              <a:rPr lang="en-US" dirty="0" err="1"/>
              <a:t>Misturar</a:t>
            </a:r>
            <a:r>
              <a:rPr lang="en-US" dirty="0"/>
              <a:t> </a:t>
            </a:r>
            <a:r>
              <a:rPr lang="en-US" dirty="0" err="1"/>
              <a:t>cogumelos</a:t>
            </a:r>
            <a:r>
              <a:rPr lang="en-US" dirty="0"/>
              <a:t> </a:t>
            </a:r>
            <a:r>
              <a:rPr lang="en-US" dirty="0" err="1"/>
              <a:t>em</a:t>
            </a:r>
            <a:r>
              <a:rPr lang="en-US" dirty="0"/>
              <a:t> </a:t>
            </a:r>
            <a:r>
              <a:rPr lang="en-US" dirty="0" err="1"/>
              <a:t>hambúrgueres</a:t>
            </a:r>
            <a:r>
              <a:rPr lang="en-US" dirty="0"/>
              <a:t> </a:t>
            </a:r>
            <a:r>
              <a:rPr lang="en-US" dirty="0" err="1"/>
              <a:t>acrescenta</a:t>
            </a:r>
            <a:r>
              <a:rPr lang="en-US" dirty="0"/>
              <a:t> um </a:t>
            </a:r>
            <a:r>
              <a:rPr lang="en-US" dirty="0" err="1"/>
              <a:t>delicioso</a:t>
            </a:r>
            <a:r>
              <a:rPr lang="en-US" dirty="0"/>
              <a:t> 'umami' e </a:t>
            </a:r>
            <a:r>
              <a:rPr lang="en-US" dirty="0" err="1"/>
              <a:t>vitamina</a:t>
            </a:r>
            <a:r>
              <a:rPr lang="en-US" dirty="0"/>
              <a:t> D e </a:t>
            </a:r>
            <a:r>
              <a:rPr lang="en-US" dirty="0" err="1"/>
              <a:t>significa</a:t>
            </a:r>
            <a:r>
              <a:rPr lang="en-US" dirty="0"/>
              <a:t> </a:t>
            </a:r>
            <a:r>
              <a:rPr lang="en-US" dirty="0" err="1"/>
              <a:t>menos</a:t>
            </a:r>
            <a:r>
              <a:rPr lang="en-US" dirty="0"/>
              <a:t> </a:t>
            </a:r>
            <a:r>
              <a:rPr lang="en-US" dirty="0" err="1"/>
              <a:t>calorias</a:t>
            </a:r>
            <a:r>
              <a:rPr lang="en-US" dirty="0"/>
              <a:t>. </a:t>
            </a:r>
            <a:r>
              <a:rPr lang="en-US" dirty="0" err="1"/>
              <a:t>Os</a:t>
            </a:r>
            <a:r>
              <a:rPr lang="en-US" dirty="0"/>
              <a:t> </a:t>
            </a:r>
            <a:r>
              <a:rPr lang="en-US" dirty="0" err="1"/>
              <a:t>cogumelos</a:t>
            </a:r>
            <a:r>
              <a:rPr lang="en-US" dirty="0"/>
              <a:t> </a:t>
            </a:r>
            <a:r>
              <a:rPr lang="en-US" dirty="0" err="1"/>
              <a:t>podem</a:t>
            </a:r>
            <a:r>
              <a:rPr lang="en-US" dirty="0"/>
              <a:t> ser </a:t>
            </a:r>
            <a:r>
              <a:rPr lang="en-US" dirty="0" err="1"/>
              <a:t>cultivados</a:t>
            </a:r>
            <a:r>
              <a:rPr lang="en-US" dirty="0"/>
              <a:t> em borras de café, </a:t>
            </a:r>
            <a:r>
              <a:rPr lang="en-US" dirty="0" err="1"/>
              <a:t>pelo</a:t>
            </a:r>
            <a:r>
              <a:rPr lang="en-US" dirty="0"/>
              <a:t> que, </a:t>
            </a:r>
            <a:r>
              <a:rPr lang="en-US" dirty="0" err="1"/>
              <a:t>combinados</a:t>
            </a:r>
            <a:r>
              <a:rPr lang="en-US" dirty="0"/>
              <a:t> com um </a:t>
            </a:r>
            <a:r>
              <a:rPr lang="en-US" dirty="0" err="1"/>
              <a:t>menor</a:t>
            </a:r>
            <a:r>
              <a:rPr lang="en-US" dirty="0"/>
              <a:t> </a:t>
            </a:r>
            <a:r>
              <a:rPr lang="en-US" dirty="0" err="1"/>
              <a:t>teor</a:t>
            </a:r>
            <a:r>
              <a:rPr lang="en-US" dirty="0"/>
              <a:t> de carne, </a:t>
            </a:r>
            <a:r>
              <a:rPr lang="en-US" dirty="0" err="1"/>
              <a:t>podem</a:t>
            </a:r>
            <a:r>
              <a:rPr lang="en-US" dirty="0"/>
              <a:t> </a:t>
            </a:r>
            <a:r>
              <a:rPr lang="en-US" dirty="0" err="1"/>
              <a:t>melhorar</a:t>
            </a:r>
            <a:r>
              <a:rPr lang="en-US" dirty="0"/>
              <a:t> a </a:t>
            </a:r>
            <a:r>
              <a:rPr lang="en-US" dirty="0" err="1"/>
              <a:t>saúde</a:t>
            </a:r>
            <a:r>
              <a:rPr lang="en-US" dirty="0"/>
              <a:t> </a:t>
            </a:r>
            <a:r>
              <a:rPr lang="en-US" dirty="0" err="1"/>
              <a:t>humana</a:t>
            </a:r>
            <a:r>
              <a:rPr lang="en-US" dirty="0"/>
              <a:t> e a  </a:t>
            </a:r>
            <a:r>
              <a:rPr lang="en-US" dirty="0" err="1"/>
              <a:t>sáude</a:t>
            </a:r>
            <a:r>
              <a:rPr lang="en-US" dirty="0"/>
              <a:t> do </a:t>
            </a:r>
            <a:r>
              <a:rPr lang="en-US" dirty="0" err="1"/>
              <a:t>planeta</a:t>
            </a:r>
            <a:r>
              <a:rPr lang="en-US" dirty="0"/>
              <a:t>.</a:t>
            </a:r>
            <a:endParaRPr lang="en-IE" dirty="0"/>
          </a:p>
        </p:txBody>
      </p:sp>
      <p:sp>
        <p:nvSpPr>
          <p:cNvPr id="5" name="Speech Bubble: Rectangle with Corners Rounded 4">
            <a:extLst>
              <a:ext uri="{FF2B5EF4-FFF2-40B4-BE49-F238E27FC236}">
                <a16:creationId xmlns:a16="http://schemas.microsoft.com/office/drawing/2014/main" id="{088FD416-1C6D-0EB1-C2DD-52F16DB8AEA6}"/>
              </a:ext>
            </a:extLst>
          </p:cNvPr>
          <p:cNvSpPr/>
          <p:nvPr/>
        </p:nvSpPr>
        <p:spPr>
          <a:xfrm>
            <a:off x="304676" y="3863954"/>
            <a:ext cx="5686500" cy="2210130"/>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SAUDÁVEL PARA AS PESSOAS E PARA O PLANETA</a:t>
            </a:r>
          </a:p>
          <a:p>
            <a:pPr algn="ctr" rtl="0"/>
            <a:r>
              <a:rPr lang="en-US" dirty="0"/>
              <a:t>Yuba - </a:t>
            </a:r>
            <a:r>
              <a:rPr lang="en-US" dirty="0" err="1"/>
              <a:t>também</a:t>
            </a:r>
            <a:r>
              <a:rPr lang="en-US" dirty="0"/>
              <a:t> </a:t>
            </a:r>
            <a:r>
              <a:rPr lang="en-US" dirty="0" err="1"/>
              <a:t>conhecido</a:t>
            </a:r>
            <a:r>
              <a:rPr lang="en-US" dirty="0"/>
              <a:t> </a:t>
            </a:r>
            <a:r>
              <a:rPr lang="en-US" dirty="0" err="1"/>
              <a:t>como</a:t>
            </a:r>
            <a:r>
              <a:rPr lang="en-US" dirty="0"/>
              <a:t> “</a:t>
            </a:r>
            <a:r>
              <a:rPr lang="en-US" dirty="0" err="1"/>
              <a:t>casca</a:t>
            </a:r>
            <a:r>
              <a:rPr lang="en-US" dirty="0"/>
              <a:t> de soja” - </a:t>
            </a:r>
            <a:r>
              <a:rPr lang="en-US" dirty="0">
                <a:solidFill>
                  <a:schemeClr val="bg1"/>
                </a:solidFill>
              </a:rPr>
              <a:t>é a </a:t>
            </a:r>
            <a:r>
              <a:rPr lang="en-US" dirty="0" err="1">
                <a:solidFill>
                  <a:schemeClr val="bg1"/>
                </a:solidFill>
              </a:rPr>
              <a:t>película</a:t>
            </a:r>
            <a:r>
              <a:rPr lang="en-US" dirty="0">
                <a:solidFill>
                  <a:schemeClr val="bg1"/>
                </a:solidFill>
              </a:rPr>
              <a:t> que </a:t>
            </a:r>
            <a:r>
              <a:rPr lang="en-US" dirty="0" err="1">
                <a:solidFill>
                  <a:schemeClr val="bg1"/>
                </a:solidFill>
              </a:rPr>
              <a:t>resulta</a:t>
            </a:r>
            <a:r>
              <a:rPr lang="en-US" dirty="0">
                <a:solidFill>
                  <a:schemeClr val="bg1"/>
                </a:solidFill>
              </a:rPr>
              <a:t> do </a:t>
            </a:r>
            <a:r>
              <a:rPr lang="en-US" dirty="0" err="1">
                <a:solidFill>
                  <a:schemeClr val="bg1"/>
                </a:solidFill>
              </a:rPr>
              <a:t>processo</a:t>
            </a:r>
            <a:r>
              <a:rPr lang="en-US" dirty="0">
                <a:solidFill>
                  <a:schemeClr val="bg1"/>
                </a:solidFill>
              </a:rPr>
              <a:t> de </a:t>
            </a:r>
            <a:r>
              <a:rPr lang="en-US" dirty="0" err="1">
                <a:solidFill>
                  <a:schemeClr val="bg1"/>
                </a:solidFill>
              </a:rPr>
              <a:t>fabrico</a:t>
            </a:r>
            <a:r>
              <a:rPr lang="en-US" dirty="0">
                <a:solidFill>
                  <a:schemeClr val="bg1"/>
                </a:solidFill>
              </a:rPr>
              <a:t> do tofu. A </a:t>
            </a:r>
            <a:r>
              <a:rPr lang="en-US" dirty="0"/>
              <a:t>yuba </a:t>
            </a:r>
            <a:r>
              <a:rPr lang="en-US" dirty="0" err="1"/>
              <a:t>pode</a:t>
            </a:r>
            <a:r>
              <a:rPr lang="en-US" dirty="0"/>
              <a:t> ser </a:t>
            </a:r>
            <a:r>
              <a:rPr lang="en-US" dirty="0" err="1"/>
              <a:t>transformada</a:t>
            </a:r>
            <a:r>
              <a:rPr lang="en-US" dirty="0"/>
              <a:t> </a:t>
            </a:r>
            <a:r>
              <a:rPr lang="en-US" dirty="0" err="1"/>
              <a:t>numa</a:t>
            </a:r>
            <a:r>
              <a:rPr lang="en-US" dirty="0"/>
              <a:t> </a:t>
            </a:r>
            <a:r>
              <a:rPr lang="en-US" dirty="0" err="1"/>
              <a:t>imitação</a:t>
            </a:r>
            <a:r>
              <a:rPr lang="en-US" dirty="0"/>
              <a:t> de </a:t>
            </a:r>
            <a:r>
              <a:rPr lang="en-US" dirty="0" err="1"/>
              <a:t>peito</a:t>
            </a:r>
            <a:r>
              <a:rPr lang="en-US" dirty="0"/>
              <a:t> de </a:t>
            </a:r>
            <a:r>
              <a:rPr lang="en-US" dirty="0" err="1"/>
              <a:t>frango</a:t>
            </a:r>
            <a:r>
              <a:rPr lang="en-US" dirty="0"/>
              <a:t> - </a:t>
            </a:r>
            <a:r>
              <a:rPr lang="en-US" dirty="0" err="1"/>
              <a:t>até</a:t>
            </a:r>
            <a:r>
              <a:rPr lang="en-US" dirty="0"/>
              <a:t> </a:t>
            </a:r>
            <a:r>
              <a:rPr lang="en-US" dirty="0" err="1"/>
              <a:t>fica</a:t>
            </a:r>
            <a:r>
              <a:rPr lang="en-US" dirty="0"/>
              <a:t> com </a:t>
            </a:r>
            <a:r>
              <a:rPr lang="en-US" dirty="0" err="1"/>
              <a:t>uma</a:t>
            </a:r>
            <a:r>
              <a:rPr lang="en-US" dirty="0"/>
              <a:t> </a:t>
            </a:r>
            <a:r>
              <a:rPr lang="en-US" dirty="0" err="1"/>
              <a:t>pele</a:t>
            </a:r>
            <a:r>
              <a:rPr lang="en-US" dirty="0"/>
              <a:t> </a:t>
            </a:r>
            <a:r>
              <a:rPr lang="en-US" dirty="0" err="1"/>
              <a:t>crocante</a:t>
            </a:r>
            <a:r>
              <a:rPr lang="en-US" dirty="0"/>
              <a:t> </a:t>
            </a:r>
            <a:r>
              <a:rPr lang="en-US" dirty="0" err="1"/>
              <a:t>como</a:t>
            </a:r>
            <a:r>
              <a:rPr lang="en-US" dirty="0"/>
              <a:t> a do </a:t>
            </a:r>
            <a:r>
              <a:rPr lang="en-US" dirty="0" err="1"/>
              <a:t>frango</a:t>
            </a:r>
            <a:r>
              <a:rPr lang="en-US" dirty="0"/>
              <a:t> </a:t>
            </a:r>
            <a:r>
              <a:rPr lang="en-US" dirty="0" err="1"/>
              <a:t>quando</a:t>
            </a:r>
            <a:r>
              <a:rPr lang="en-US" dirty="0"/>
              <a:t> se </a:t>
            </a:r>
            <a:r>
              <a:rPr lang="en-US" dirty="0" err="1"/>
              <a:t>frita</a:t>
            </a:r>
            <a:r>
              <a:rPr lang="en-US" dirty="0"/>
              <a:t> a parte externa. </a:t>
            </a:r>
            <a:r>
              <a:rPr lang="en-US" dirty="0" err="1"/>
              <a:t>Delicioso</a:t>
            </a:r>
            <a:r>
              <a:rPr lang="en-US" dirty="0"/>
              <a:t>!</a:t>
            </a:r>
            <a:endParaRPr lang="en-IE" dirty="0"/>
          </a:p>
        </p:txBody>
      </p:sp>
      <p:sp>
        <p:nvSpPr>
          <p:cNvPr id="6" name="Speech Bubble: Rectangle with Corners Rounded 5">
            <a:extLst>
              <a:ext uri="{FF2B5EF4-FFF2-40B4-BE49-F238E27FC236}">
                <a16:creationId xmlns:a16="http://schemas.microsoft.com/office/drawing/2014/main" id="{1120157A-1190-B946-D831-84676FFAB0BA}"/>
              </a:ext>
            </a:extLst>
          </p:cNvPr>
          <p:cNvSpPr/>
          <p:nvPr/>
        </p:nvSpPr>
        <p:spPr>
          <a:xfrm>
            <a:off x="304676" y="1050998"/>
            <a:ext cx="5762674" cy="2509066"/>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t>REGENERANDO SISTEMAS NATURAIS</a:t>
            </a:r>
          </a:p>
          <a:p>
            <a:pPr algn="ctr"/>
            <a:r>
              <a:rPr lang="en-US" dirty="0" err="1"/>
              <a:t>Os</a:t>
            </a:r>
            <a:r>
              <a:rPr lang="en-US" dirty="0"/>
              <a:t> designers </a:t>
            </a:r>
            <a:r>
              <a:rPr lang="en-US" dirty="0" err="1"/>
              <a:t>precisam</a:t>
            </a:r>
            <a:r>
              <a:rPr lang="en-US" dirty="0"/>
              <a:t> </a:t>
            </a:r>
            <a:r>
              <a:rPr lang="en-US" dirty="0" err="1"/>
              <a:t>criar</a:t>
            </a:r>
            <a:r>
              <a:rPr lang="en-US" dirty="0"/>
              <a:t> </a:t>
            </a:r>
            <a:r>
              <a:rPr lang="en-US" dirty="0" err="1"/>
              <a:t>produtos</a:t>
            </a:r>
            <a:r>
              <a:rPr lang="en-US" dirty="0"/>
              <a:t> com </a:t>
            </a:r>
            <a:r>
              <a:rPr lang="en-US" dirty="0" err="1"/>
              <a:t>ingredientes</a:t>
            </a:r>
            <a:r>
              <a:rPr lang="en-US" dirty="0"/>
              <a:t> que , </a:t>
            </a:r>
            <a:r>
              <a:rPr lang="en-US" dirty="0" err="1"/>
              <a:t>independentemente</a:t>
            </a:r>
            <a:r>
              <a:rPr lang="en-US" dirty="0"/>
              <a:t> da </a:t>
            </a:r>
            <a:r>
              <a:rPr lang="en-US" dirty="0" err="1"/>
              <a:t>sua</a:t>
            </a:r>
            <a:r>
              <a:rPr lang="en-US" dirty="0"/>
              <a:t> </a:t>
            </a:r>
            <a:r>
              <a:rPr lang="en-US" dirty="0" err="1"/>
              <a:t>origem</a:t>
            </a:r>
            <a:r>
              <a:rPr lang="en-US" dirty="0"/>
              <a:t> (animal </a:t>
            </a:r>
            <a:r>
              <a:rPr lang="en-US" dirty="0" err="1"/>
              <a:t>ou</a:t>
            </a:r>
            <a:r>
              <a:rPr lang="en-US" dirty="0"/>
              <a:t> vegetal), </a:t>
            </a:r>
            <a:r>
              <a:rPr lang="en-US" dirty="0" err="1"/>
              <a:t>sejam</a:t>
            </a:r>
            <a:r>
              <a:rPr lang="en-US" dirty="0"/>
              <a:t> </a:t>
            </a:r>
            <a:r>
              <a:rPr lang="en-US" dirty="0" err="1"/>
              <a:t>produzidos</a:t>
            </a:r>
            <a:r>
              <a:rPr lang="en-US" dirty="0"/>
              <a:t> de forma </a:t>
            </a:r>
            <a:r>
              <a:rPr lang="en-US" dirty="0" err="1"/>
              <a:t>regenerativa</a:t>
            </a:r>
            <a:r>
              <a:rPr lang="en-US" dirty="0"/>
              <a:t>. </a:t>
            </a:r>
            <a:r>
              <a:rPr lang="en-US" dirty="0" err="1"/>
              <a:t>Sempre</a:t>
            </a:r>
            <a:r>
              <a:rPr lang="en-US" dirty="0"/>
              <a:t> que </a:t>
            </a:r>
            <a:r>
              <a:rPr lang="en-US" dirty="0" err="1"/>
              <a:t>possível</a:t>
            </a:r>
            <a:r>
              <a:rPr lang="en-US" dirty="0"/>
              <a:t>, </a:t>
            </a:r>
            <a:r>
              <a:rPr lang="en-US" dirty="0" err="1"/>
              <a:t>devem</a:t>
            </a:r>
            <a:r>
              <a:rPr lang="en-US" dirty="0"/>
              <a:t> </a:t>
            </a:r>
            <a:r>
              <a:rPr lang="en-US" dirty="0" err="1"/>
              <a:t>ser</a:t>
            </a:r>
            <a:r>
              <a:rPr lang="en-US" dirty="0"/>
              <a:t> </a:t>
            </a:r>
            <a:r>
              <a:rPr lang="en-US" dirty="0" err="1"/>
              <a:t>obtidos</a:t>
            </a:r>
            <a:r>
              <a:rPr lang="en-US" dirty="0"/>
              <a:t> </a:t>
            </a:r>
            <a:r>
              <a:rPr lang="en-US" dirty="0" err="1"/>
              <a:t>localmente</a:t>
            </a:r>
            <a:r>
              <a:rPr lang="en-US" dirty="0"/>
              <a:t> e </a:t>
            </a:r>
            <a:r>
              <a:rPr lang="en-US" dirty="0" err="1"/>
              <a:t>sazonalmente</a:t>
            </a:r>
            <a:r>
              <a:rPr lang="en-US" dirty="0"/>
              <a:t>, para </a:t>
            </a:r>
            <a:r>
              <a:rPr lang="en-US" dirty="0" err="1"/>
              <a:t>serem</a:t>
            </a:r>
            <a:r>
              <a:rPr lang="en-US" dirty="0"/>
              <a:t> </a:t>
            </a:r>
            <a:r>
              <a:rPr lang="en-US" dirty="0" err="1"/>
              <a:t>usados</a:t>
            </a:r>
            <a:r>
              <a:rPr lang="en-US" dirty="0"/>
              <a:t> ​​com </a:t>
            </a:r>
            <a:r>
              <a:rPr lang="en-US" dirty="0" err="1"/>
              <a:t>segurança</a:t>
            </a:r>
            <a:r>
              <a:rPr lang="en-US" dirty="0"/>
              <a:t> </a:t>
            </a:r>
            <a:r>
              <a:rPr lang="en-US" dirty="0" err="1"/>
              <a:t>como</a:t>
            </a:r>
            <a:r>
              <a:rPr lang="en-US" dirty="0"/>
              <a:t> </a:t>
            </a:r>
            <a:r>
              <a:rPr lang="en-US" dirty="0" err="1"/>
              <a:t>insumos</a:t>
            </a:r>
            <a:r>
              <a:rPr lang="en-US" dirty="0"/>
              <a:t> para </a:t>
            </a:r>
            <a:r>
              <a:rPr lang="en-US" dirty="0" err="1"/>
              <a:t>novos</a:t>
            </a:r>
            <a:r>
              <a:rPr lang="en-US" dirty="0"/>
              <a:t> </a:t>
            </a:r>
            <a:r>
              <a:rPr lang="en-US" dirty="0" err="1"/>
              <a:t>usos</a:t>
            </a:r>
            <a:r>
              <a:rPr lang="en-US" dirty="0"/>
              <a:t>. São estes </a:t>
            </a:r>
            <a:r>
              <a:rPr lang="en-US" dirty="0" err="1"/>
              <a:t>processos</a:t>
            </a:r>
            <a:r>
              <a:rPr lang="en-US" dirty="0"/>
              <a:t> que </a:t>
            </a:r>
            <a:r>
              <a:rPr lang="en-US" dirty="0" err="1"/>
              <a:t>contribuirão</a:t>
            </a:r>
            <a:r>
              <a:rPr lang="en-US" dirty="0"/>
              <a:t> para </a:t>
            </a:r>
            <a:r>
              <a:rPr lang="en-US" dirty="0" err="1"/>
              <a:t>uma</a:t>
            </a:r>
            <a:r>
              <a:rPr lang="en-US" dirty="0"/>
              <a:t> </a:t>
            </a:r>
            <a:r>
              <a:rPr lang="en-US" dirty="0" err="1"/>
              <a:t>bioeconomia</a:t>
            </a:r>
            <a:r>
              <a:rPr lang="en-US" dirty="0"/>
              <a:t> </a:t>
            </a:r>
            <a:r>
              <a:rPr lang="en-US" dirty="0" err="1"/>
              <a:t>próspera</a:t>
            </a:r>
            <a:r>
              <a:rPr lang="en-US" dirty="0"/>
              <a:t>.</a:t>
            </a:r>
            <a:endParaRPr lang="en-IE" dirty="0"/>
          </a:p>
        </p:txBody>
      </p:sp>
      <p:pic>
        <p:nvPicPr>
          <p:cNvPr id="7" name="Picture 6">
            <a:extLst>
              <a:ext uri="{FF2B5EF4-FFF2-40B4-BE49-F238E27FC236}">
                <a16:creationId xmlns:a16="http://schemas.microsoft.com/office/drawing/2014/main" id="{78187C6F-4D28-1D33-D90A-5975458018E6}"/>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84854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28EA3C-A9FA-26DC-E6EC-F5248E0EFF5E}"/>
              </a:ext>
            </a:extLst>
          </p:cNvPr>
          <p:cNvSpPr>
            <a:spLocks noGrp="1"/>
          </p:cNvSpPr>
          <p:nvPr>
            <p:ph type="body" sz="quarter" idx="18"/>
          </p:nvPr>
        </p:nvSpPr>
        <p:spPr>
          <a:xfrm>
            <a:off x="1230116" y="1939036"/>
            <a:ext cx="10303516" cy="3440624"/>
          </a:xfrm>
        </p:spPr>
        <p:txBody>
          <a:bodyPr lIns="91440" tIns="45720" rIns="91440" bIns="45720" anchor="t"/>
          <a:lstStyle/>
          <a:p>
            <a:pPr marL="0" indent="0" algn="just" rtl="0"/>
            <a:r>
              <a:rPr lang="en-US" sz="2300" b="0" i="0" dirty="0">
                <a:effectLst/>
              </a:rPr>
              <a:t>A </a:t>
            </a:r>
            <a:r>
              <a:rPr lang="en-US" sz="2300" dirty="0"/>
              <a:t>S</a:t>
            </a:r>
            <a:r>
              <a:rPr lang="en-US" sz="2300" b="0" i="0" dirty="0">
                <a:effectLst/>
              </a:rPr>
              <a:t>ysco </a:t>
            </a:r>
            <a:r>
              <a:rPr lang="en-US" sz="2300" dirty="0"/>
              <a:t>é uma grande empresa de </a:t>
            </a:r>
            <a:r>
              <a:rPr lang="en-US" sz="2300" dirty="0" err="1"/>
              <a:t>Distribuição</a:t>
            </a:r>
            <a:r>
              <a:rPr lang="en-US" sz="2300" dirty="0"/>
              <a:t> e Venda </a:t>
            </a:r>
            <a:r>
              <a:rPr lang="en-US" sz="2300" dirty="0" err="1"/>
              <a:t>Grossista</a:t>
            </a:r>
            <a:r>
              <a:rPr lang="en-US" sz="2300" dirty="0"/>
              <a:t> de </a:t>
            </a:r>
            <a:r>
              <a:rPr lang="en-US" sz="2300" dirty="0" err="1"/>
              <a:t>produtos</a:t>
            </a:r>
            <a:r>
              <a:rPr lang="en-US" sz="2300" dirty="0"/>
              <a:t> </a:t>
            </a:r>
            <a:r>
              <a:rPr lang="en-US" sz="2300" dirty="0" err="1"/>
              <a:t>alimentares</a:t>
            </a:r>
            <a:r>
              <a:rPr lang="en-US" sz="2300" dirty="0"/>
              <a:t> que </a:t>
            </a:r>
            <a:r>
              <a:rPr lang="en-US" sz="2300" dirty="0" err="1"/>
              <a:t>está</a:t>
            </a:r>
            <a:r>
              <a:rPr lang="en-US" sz="2300" dirty="0"/>
              <a:t> </a:t>
            </a:r>
            <a:r>
              <a:rPr lang="en-US" sz="2300" dirty="0" err="1"/>
              <a:t>situada</a:t>
            </a:r>
            <a:r>
              <a:rPr lang="en-US" sz="2300" dirty="0"/>
              <a:t> </a:t>
            </a:r>
            <a:r>
              <a:rPr lang="en-US" sz="2300" b="0" i="0" dirty="0">
                <a:effectLst/>
              </a:rPr>
              <a:t>no meio da cadeia de </a:t>
            </a:r>
            <a:r>
              <a:rPr lang="en-US" sz="2300" b="0" i="0" dirty="0" err="1">
                <a:effectLst/>
              </a:rPr>
              <a:t>abastecimento</a:t>
            </a:r>
            <a:r>
              <a:rPr lang="en-US" sz="2300" b="0" i="0" dirty="0">
                <a:effectLst/>
              </a:rPr>
              <a:t> </a:t>
            </a:r>
            <a:r>
              <a:rPr lang="en-US" sz="2300" b="0" i="0" dirty="0" err="1">
                <a:effectLst/>
              </a:rPr>
              <a:t>alimentar</a:t>
            </a:r>
            <a:r>
              <a:rPr lang="en-US" sz="2300" b="0" i="0" dirty="0">
                <a:effectLst/>
              </a:rPr>
              <a:t> e </a:t>
            </a:r>
            <a:r>
              <a:rPr lang="en-US" sz="2300" b="0" i="0" dirty="0" err="1">
                <a:effectLst/>
              </a:rPr>
              <a:t>está</a:t>
            </a:r>
            <a:r>
              <a:rPr lang="en-US" sz="2300" b="0" i="0" dirty="0">
                <a:effectLst/>
              </a:rPr>
              <a:t> </a:t>
            </a:r>
            <a:r>
              <a:rPr lang="en-US" sz="2300" b="0" i="0" dirty="0" err="1">
                <a:effectLst/>
              </a:rPr>
              <a:t>empenhada</a:t>
            </a:r>
            <a:r>
              <a:rPr lang="en-US" sz="2300" b="0" i="0" dirty="0">
                <a:effectLst/>
              </a:rPr>
              <a:t> em </a:t>
            </a:r>
            <a:r>
              <a:rPr lang="en-US" sz="2300" b="0" i="0" dirty="0" err="1">
                <a:effectLst/>
              </a:rPr>
              <a:t>obter</a:t>
            </a:r>
            <a:r>
              <a:rPr lang="en-US" sz="2300" b="0" i="0" dirty="0">
                <a:effectLst/>
              </a:rPr>
              <a:t> </a:t>
            </a:r>
            <a:r>
              <a:rPr lang="en-US" sz="2300" b="0" i="0" dirty="0" err="1">
                <a:effectLst/>
              </a:rPr>
              <a:t>produtos</a:t>
            </a:r>
            <a:r>
              <a:rPr lang="en-US" sz="2300" b="0" i="0" dirty="0">
                <a:effectLst/>
              </a:rPr>
              <a:t> de forma </a:t>
            </a:r>
            <a:r>
              <a:rPr lang="en-US" sz="2300" b="0" i="0" dirty="0" err="1">
                <a:effectLst/>
              </a:rPr>
              <a:t>responsável</a:t>
            </a:r>
            <a:r>
              <a:rPr lang="en-US" sz="2300" dirty="0"/>
              <a:t>, a </a:t>
            </a:r>
            <a:r>
              <a:rPr lang="en-US" sz="2300" dirty="0" err="1"/>
              <a:t>fim</a:t>
            </a:r>
            <a:r>
              <a:rPr lang="en-US" sz="2300" dirty="0"/>
              <a:t> de</a:t>
            </a:r>
            <a:r>
              <a:rPr lang="en-US" sz="2300" b="0" i="0" dirty="0">
                <a:effectLst/>
              </a:rPr>
              <a:t> proteger os recursos naturais da Irlanda e preservar o </a:t>
            </a:r>
            <a:r>
              <a:rPr lang="en-US" sz="2300" b="0" i="0" dirty="0" err="1">
                <a:effectLst/>
              </a:rPr>
              <a:t>futuro</a:t>
            </a:r>
            <a:r>
              <a:rPr lang="en-US" sz="2300" b="0" i="0" dirty="0">
                <a:effectLst/>
              </a:rPr>
              <a:t> da </a:t>
            </a:r>
            <a:r>
              <a:rPr lang="en-US" sz="2300" b="0" i="0" dirty="0" err="1">
                <a:effectLst/>
              </a:rPr>
              <a:t>indústria</a:t>
            </a:r>
            <a:r>
              <a:rPr lang="en-US" sz="2300" b="0" i="0" dirty="0">
                <a:effectLst/>
              </a:rPr>
              <a:t> </a:t>
            </a:r>
            <a:r>
              <a:rPr lang="en-US" sz="2300" b="0" i="0" dirty="0" err="1">
                <a:effectLst/>
              </a:rPr>
              <a:t>alimentar</a:t>
            </a:r>
            <a:r>
              <a:rPr lang="en-US" sz="2300" b="0" i="0" dirty="0">
                <a:effectLst/>
              </a:rPr>
              <a:t> para as </a:t>
            </a:r>
            <a:r>
              <a:rPr lang="en-US" sz="2300" b="0" i="0" dirty="0" err="1">
                <a:effectLst/>
              </a:rPr>
              <a:t>gerações</a:t>
            </a:r>
            <a:r>
              <a:rPr lang="en-US" sz="2300" b="0" i="0" dirty="0">
                <a:effectLst/>
              </a:rPr>
              <a:t> </a:t>
            </a:r>
            <a:r>
              <a:rPr lang="en-US" sz="2300" b="0" i="0" dirty="0" err="1">
                <a:effectLst/>
              </a:rPr>
              <a:t>vindouras</a:t>
            </a:r>
            <a:r>
              <a:rPr lang="en-US" sz="2300" b="0" i="0" dirty="0">
                <a:effectLst/>
              </a:rPr>
              <a:t>. </a:t>
            </a:r>
            <a:r>
              <a:rPr lang="en-US" sz="2300" dirty="0"/>
              <a:t>A </a:t>
            </a:r>
            <a:r>
              <a:rPr lang="en-US" sz="2300" dirty="0" err="1"/>
              <a:t>empresa</a:t>
            </a:r>
            <a:r>
              <a:rPr lang="en-US" sz="2300" dirty="0"/>
              <a:t> </a:t>
            </a:r>
            <a:r>
              <a:rPr lang="en-US" sz="2300" b="0" i="0" dirty="0" err="1">
                <a:effectLst/>
              </a:rPr>
              <a:t>trabalha</a:t>
            </a:r>
            <a:r>
              <a:rPr lang="en-US" sz="2300" b="0" i="0" dirty="0">
                <a:effectLst/>
              </a:rPr>
              <a:t> com </a:t>
            </a:r>
            <a:r>
              <a:rPr lang="en-US" sz="2300" b="0" i="0" dirty="0" err="1">
                <a:effectLst/>
              </a:rPr>
              <a:t>os</a:t>
            </a:r>
            <a:r>
              <a:rPr lang="en-US" sz="2300" b="0" i="0" dirty="0">
                <a:effectLst/>
              </a:rPr>
              <a:t> </a:t>
            </a:r>
            <a:r>
              <a:rPr lang="en-US" sz="2300" dirty="0" err="1"/>
              <a:t>seus</a:t>
            </a:r>
            <a:r>
              <a:rPr lang="en-US" sz="2300" dirty="0"/>
              <a:t> </a:t>
            </a:r>
            <a:r>
              <a:rPr lang="en-US" sz="2300" dirty="0" err="1"/>
              <a:t>clientes</a:t>
            </a:r>
            <a:r>
              <a:rPr lang="en-US" sz="2300" dirty="0"/>
              <a:t> de </a:t>
            </a:r>
            <a:r>
              <a:rPr lang="en-US" sz="2300" dirty="0" err="1"/>
              <a:t>serviços</a:t>
            </a:r>
            <a:r>
              <a:rPr lang="en-US" sz="2300" dirty="0"/>
              <a:t> de </a:t>
            </a:r>
            <a:r>
              <a:rPr lang="en-US" sz="2300" dirty="0" err="1"/>
              <a:t>alimentação</a:t>
            </a:r>
            <a:r>
              <a:rPr lang="en-US" sz="2300" b="0" i="0" dirty="0">
                <a:effectLst/>
              </a:rPr>
              <a:t>, que exigem produtos de origem </a:t>
            </a:r>
            <a:r>
              <a:rPr lang="en-US" sz="2300" b="0" i="0" dirty="0" err="1">
                <a:effectLst/>
              </a:rPr>
              <a:t>responsável</a:t>
            </a:r>
            <a:r>
              <a:rPr lang="en-US" sz="2300" b="0" i="0" dirty="0">
                <a:effectLst/>
              </a:rPr>
              <a:t>. </a:t>
            </a:r>
            <a:r>
              <a:rPr lang="en-US" sz="2300" b="0" i="0" dirty="0" err="1">
                <a:effectLst/>
              </a:rPr>
              <a:t>Atualmente</a:t>
            </a:r>
            <a:r>
              <a:rPr lang="en-US" sz="2300" b="0" i="0" dirty="0">
                <a:effectLst/>
              </a:rPr>
              <a:t>, </a:t>
            </a:r>
            <a:r>
              <a:rPr lang="en-US" sz="2300" dirty="0" err="1"/>
              <a:t>os</a:t>
            </a:r>
            <a:r>
              <a:rPr lang="en-US" sz="2300" dirty="0"/>
              <a:t> </a:t>
            </a:r>
            <a:r>
              <a:rPr lang="en-US" sz="2300" dirty="0" err="1"/>
              <a:t>consumidores</a:t>
            </a:r>
            <a:r>
              <a:rPr lang="en-US" sz="2300" dirty="0"/>
              <a:t> </a:t>
            </a:r>
            <a:r>
              <a:rPr lang="en-US" sz="2300" dirty="0" err="1"/>
              <a:t>estão</a:t>
            </a:r>
            <a:r>
              <a:rPr lang="en-US" sz="2300" dirty="0"/>
              <a:t> </a:t>
            </a:r>
            <a:r>
              <a:rPr lang="en-US" sz="2300" dirty="0" err="1"/>
              <a:t>conscientes</a:t>
            </a:r>
            <a:r>
              <a:rPr lang="en-US" sz="2300" dirty="0"/>
              <a:t> </a:t>
            </a:r>
            <a:r>
              <a:rPr lang="en-US" sz="2300" b="0" i="0" dirty="0">
                <a:effectLst/>
              </a:rPr>
              <a:t>da </a:t>
            </a:r>
            <a:r>
              <a:rPr lang="en-US" sz="2300" b="0" i="0" dirty="0" err="1">
                <a:effectLst/>
              </a:rPr>
              <a:t>origem</a:t>
            </a:r>
            <a:r>
              <a:rPr lang="en-US" sz="2300" b="0" i="0" dirty="0">
                <a:effectLst/>
              </a:rPr>
              <a:t> dos </a:t>
            </a:r>
            <a:r>
              <a:rPr lang="en-US" sz="2300" b="0" i="0" dirty="0" err="1">
                <a:effectLst/>
              </a:rPr>
              <a:t>seus</a:t>
            </a:r>
            <a:r>
              <a:rPr lang="en-US" sz="2300" b="0" i="0" dirty="0">
                <a:effectLst/>
              </a:rPr>
              <a:t> </a:t>
            </a:r>
            <a:r>
              <a:rPr lang="en-US" sz="2300" b="0" i="0" dirty="0" err="1">
                <a:effectLst/>
              </a:rPr>
              <a:t>alimentos</a:t>
            </a:r>
            <a:r>
              <a:rPr lang="en-US" sz="2300" b="0" i="0" dirty="0">
                <a:effectLst/>
              </a:rPr>
              <a:t> e </a:t>
            </a:r>
            <a:r>
              <a:rPr lang="en-US" sz="2300" b="0" i="0" dirty="0" err="1">
                <a:effectLst/>
              </a:rPr>
              <a:t>precisam</a:t>
            </a:r>
            <a:r>
              <a:rPr lang="en-US" sz="2300" b="0" i="0" dirty="0">
                <a:effectLst/>
              </a:rPr>
              <a:t> de </a:t>
            </a:r>
            <a:r>
              <a:rPr lang="en-US" sz="2300" dirty="0" err="1"/>
              <a:t>ter</a:t>
            </a:r>
            <a:r>
              <a:rPr lang="en-US" sz="2300" b="0" i="0" dirty="0">
                <a:effectLst/>
              </a:rPr>
              <a:t> </a:t>
            </a:r>
            <a:r>
              <a:rPr lang="en-US" sz="2300" b="0" i="0" dirty="0" err="1">
                <a:effectLst/>
              </a:rPr>
              <a:t>confiança</a:t>
            </a:r>
            <a:r>
              <a:rPr lang="en-US" sz="2300" b="0" i="0" dirty="0">
                <a:effectLst/>
              </a:rPr>
              <a:t> nas condições em que </a:t>
            </a:r>
            <a:r>
              <a:rPr lang="en-US" sz="2300" b="0" i="0" dirty="0" err="1">
                <a:effectLst/>
              </a:rPr>
              <a:t>foram</a:t>
            </a:r>
            <a:r>
              <a:rPr lang="en-US" sz="2300" b="0" i="0" dirty="0">
                <a:effectLst/>
              </a:rPr>
              <a:t> </a:t>
            </a:r>
            <a:r>
              <a:rPr lang="en-US" sz="2300" dirty="0" err="1"/>
              <a:t>produzidos</a:t>
            </a:r>
            <a:r>
              <a:rPr lang="en-US" sz="2300" dirty="0"/>
              <a:t>, o que </a:t>
            </a:r>
            <a:r>
              <a:rPr lang="en-US" sz="2300" b="0" i="0" dirty="0" err="1">
                <a:effectLst/>
              </a:rPr>
              <a:t>inspira</a:t>
            </a:r>
            <a:r>
              <a:rPr lang="en-US" sz="2300" b="0" i="0" dirty="0">
                <a:effectLst/>
              </a:rPr>
              <a:t> a </a:t>
            </a:r>
            <a:r>
              <a:rPr lang="en-US" sz="2300" dirty="0"/>
              <a:t>Sysco a </a:t>
            </a:r>
            <a:r>
              <a:rPr lang="en-US" sz="2300" dirty="0" err="1"/>
              <a:t>obter</a:t>
            </a:r>
            <a:r>
              <a:rPr lang="en-US" sz="2300" dirty="0"/>
              <a:t> o que </a:t>
            </a:r>
            <a:r>
              <a:rPr lang="en-US" sz="2300" dirty="0" err="1"/>
              <a:t>há</a:t>
            </a:r>
            <a:r>
              <a:rPr lang="en-US" sz="2300" dirty="0"/>
              <a:t> de</a:t>
            </a:r>
            <a:r>
              <a:rPr lang="en-US" sz="2300" b="0" i="0" dirty="0">
                <a:effectLst/>
              </a:rPr>
              <a:t> </a:t>
            </a:r>
            <a:r>
              <a:rPr lang="en-US" sz="2300" b="0" i="0" dirty="0" err="1">
                <a:effectLst/>
              </a:rPr>
              <a:t>melhor</a:t>
            </a:r>
            <a:r>
              <a:rPr lang="en-US" sz="2300" b="0" i="0" dirty="0">
                <a:effectLst/>
              </a:rPr>
              <a:t> e</a:t>
            </a:r>
            <a:r>
              <a:rPr lang="en-US" sz="2300" dirty="0"/>
              <a:t> a </a:t>
            </a:r>
            <a:r>
              <a:rPr lang="en-US" sz="2300" b="0" i="0" dirty="0" err="1">
                <a:effectLst/>
              </a:rPr>
              <a:t>colaborar</a:t>
            </a:r>
            <a:r>
              <a:rPr lang="en-US" sz="2300" b="0" i="0" dirty="0">
                <a:effectLst/>
              </a:rPr>
              <a:t> com </a:t>
            </a:r>
            <a:r>
              <a:rPr lang="en-US" sz="2300" b="0" i="0" dirty="0" err="1">
                <a:effectLst/>
              </a:rPr>
              <a:t>todos</a:t>
            </a:r>
            <a:r>
              <a:rPr lang="en-US" sz="2300" b="0" i="0" dirty="0">
                <a:effectLst/>
              </a:rPr>
              <a:t> </a:t>
            </a:r>
            <a:r>
              <a:rPr lang="en-US" sz="2300" b="0" i="0" dirty="0" err="1">
                <a:effectLst/>
              </a:rPr>
              <a:t>os</a:t>
            </a:r>
            <a:r>
              <a:rPr lang="en-US" sz="2300" b="0" i="0" dirty="0">
                <a:effectLst/>
              </a:rPr>
              <a:t> </a:t>
            </a:r>
            <a:r>
              <a:rPr lang="en-US" sz="2300" b="0" i="0" dirty="0" err="1">
                <a:effectLst/>
              </a:rPr>
              <a:t>seus</a:t>
            </a:r>
            <a:r>
              <a:rPr lang="en-US" sz="2300" b="0" i="0" dirty="0">
                <a:effectLst/>
              </a:rPr>
              <a:t> </a:t>
            </a:r>
            <a:r>
              <a:rPr lang="en-US" sz="2300" b="0" i="0" dirty="0" err="1">
                <a:effectLst/>
              </a:rPr>
              <a:t>fornecedores</a:t>
            </a:r>
            <a:r>
              <a:rPr lang="en-US" sz="2300" b="0" i="0" dirty="0">
                <a:effectLst/>
              </a:rPr>
              <a:t> para </a:t>
            </a:r>
            <a:r>
              <a:rPr lang="en-US" sz="2300" b="0" i="0" dirty="0" err="1">
                <a:effectLst/>
              </a:rPr>
              <a:t>satisfazer</a:t>
            </a:r>
            <a:r>
              <a:rPr lang="en-US" sz="2300" b="0" i="0" dirty="0">
                <a:effectLst/>
              </a:rPr>
              <a:t> </a:t>
            </a:r>
            <a:r>
              <a:rPr lang="en-US" sz="2300" b="0" i="0" dirty="0" err="1">
                <a:effectLst/>
              </a:rPr>
              <a:t>os</a:t>
            </a:r>
            <a:r>
              <a:rPr lang="en-US" sz="2300" b="0" i="0" dirty="0">
                <a:effectLst/>
              </a:rPr>
              <a:t> </a:t>
            </a:r>
            <a:r>
              <a:rPr lang="en-US" sz="2300" b="0" i="0" dirty="0" err="1">
                <a:effectLst/>
              </a:rPr>
              <a:t>elevados</a:t>
            </a:r>
            <a:r>
              <a:rPr lang="en-US" sz="2300" b="0" i="0" dirty="0">
                <a:effectLst/>
              </a:rPr>
              <a:t> padrões dos clientes.</a:t>
            </a:r>
            <a:endParaRPr lang="en-US" sz="2300" b="0" i="0" dirty="0">
              <a:effectLst/>
              <a:cs typeface="Calibri"/>
            </a:endParaRPr>
          </a:p>
          <a:p>
            <a:pPr algn="just" rtl="0"/>
            <a:endParaRPr lang="en-IE" sz="2300" dirty="0">
              <a:cs typeface="Calibri"/>
            </a:endParaRPr>
          </a:p>
        </p:txBody>
      </p:sp>
      <p:sp>
        <p:nvSpPr>
          <p:cNvPr id="4" name="Text Placeholder 3">
            <a:extLst>
              <a:ext uri="{FF2B5EF4-FFF2-40B4-BE49-F238E27FC236}">
                <a16:creationId xmlns:a16="http://schemas.microsoft.com/office/drawing/2014/main" id="{4872449E-9AE9-A4B0-9202-93406599E8A4}"/>
              </a:ext>
            </a:extLst>
          </p:cNvPr>
          <p:cNvSpPr>
            <a:spLocks noGrp="1"/>
          </p:cNvSpPr>
          <p:nvPr>
            <p:ph type="body" sz="quarter" idx="16"/>
          </p:nvPr>
        </p:nvSpPr>
        <p:spPr/>
        <p:txBody>
          <a:bodyPr lIns="91440" tIns="45720" rIns="91440" bIns="45720" anchor="t">
            <a:noAutofit/>
          </a:bodyPr>
          <a:lstStyle/>
          <a:p>
            <a:pPr algn="l" rtl="0"/>
            <a:r>
              <a:rPr lang="en-IE" dirty="0">
                <a:highlight>
                  <a:srgbClr val="F79037"/>
                </a:highlight>
              </a:rPr>
              <a:t>Inspire-se</a:t>
            </a:r>
            <a:r>
              <a:rPr lang="en-IE" dirty="0"/>
              <a:t>:</a:t>
            </a:r>
          </a:p>
        </p:txBody>
      </p:sp>
      <p:pic>
        <p:nvPicPr>
          <p:cNvPr id="2" name="Picture 2" descr="A blue and green logo  Description automatically generated">
            <a:hlinkClick r:id="rId2"/>
            <a:extLst>
              <a:ext uri="{FF2B5EF4-FFF2-40B4-BE49-F238E27FC236}">
                <a16:creationId xmlns:a16="http://schemas.microsoft.com/office/drawing/2014/main" id="{E4990E74-1E90-E633-C190-D274F811FEEB}"/>
              </a:ext>
            </a:extLst>
          </p:cNvPr>
          <p:cNvPicPr>
            <a:picLocks noChangeAspect="1"/>
          </p:cNvPicPr>
          <p:nvPr/>
        </p:nvPicPr>
        <p:blipFill>
          <a:blip r:embed="rId3"/>
          <a:stretch>
            <a:fillRect/>
          </a:stretch>
        </p:blipFill>
        <p:spPr>
          <a:xfrm>
            <a:off x="3631531" y="145009"/>
            <a:ext cx="2743200" cy="1254034"/>
          </a:xfrm>
          <a:prstGeom prst="rect">
            <a:avLst/>
          </a:prstGeom>
        </p:spPr>
      </p:pic>
      <p:grpSp>
        <p:nvGrpSpPr>
          <p:cNvPr id="3" name="Graphic 4">
            <a:extLst>
              <a:ext uri="{FF2B5EF4-FFF2-40B4-BE49-F238E27FC236}">
                <a16:creationId xmlns:a16="http://schemas.microsoft.com/office/drawing/2014/main" id="{0B1A5710-0B39-A3B8-2144-D11C2822823F}"/>
              </a:ext>
            </a:extLst>
          </p:cNvPr>
          <p:cNvGrpSpPr/>
          <p:nvPr/>
        </p:nvGrpSpPr>
        <p:grpSpPr>
          <a:xfrm>
            <a:off x="7091104" y="443960"/>
            <a:ext cx="681295" cy="955083"/>
            <a:chOff x="9129274" y="2719113"/>
            <a:chExt cx="717139" cy="1386497"/>
          </a:xfrm>
          <a:solidFill>
            <a:srgbClr val="F79037"/>
          </a:solidFill>
        </p:grpSpPr>
        <p:grpSp>
          <p:nvGrpSpPr>
            <p:cNvPr id="6" name="Graphic 4">
              <a:extLst>
                <a:ext uri="{FF2B5EF4-FFF2-40B4-BE49-F238E27FC236}">
                  <a16:creationId xmlns:a16="http://schemas.microsoft.com/office/drawing/2014/main" id="{3F32C86C-61FB-872C-D910-E345BED1C1B5}"/>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461F4D5B-DCFB-FF86-3D4B-EC0AD88FB3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7D2A4338-166C-C1FD-848B-0B7F9FB5F0C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76E5CD5C-639E-9173-F0FE-B6724BD9EE24}"/>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FDEB9CA9-2BF5-7A66-92B2-DA798EC6C9E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28580B5B-9D52-D55A-C8BA-EB4042AA9AA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D45F3E77-C2D8-FA66-9EFC-1C78F885BAE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BCA17FA4-1FAE-7C1B-FE1C-4A373F50474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106B1926-B8AE-F9D8-0947-3CCC991593A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00FA9435-8426-2C35-F971-717F8C053BC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297E0176-9CD2-A50B-FF18-90C3837BC2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6959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3F57A-C36C-EA8F-0EA7-0E649E8388C1}"/>
              </a:ext>
            </a:extLst>
          </p:cNvPr>
          <p:cNvSpPr>
            <a:spLocks noGrp="1"/>
          </p:cNvSpPr>
          <p:nvPr>
            <p:ph type="body" sz="quarter" idx="16"/>
          </p:nvPr>
        </p:nvSpPr>
        <p:spPr/>
        <p:txBody>
          <a:bodyPr/>
          <a:lstStyle/>
          <a:p>
            <a:r>
              <a:rPr lang="en-IE" dirty="0" err="1"/>
              <a:t>Abastecimento</a:t>
            </a:r>
            <a:r>
              <a:rPr lang="en-IE" dirty="0"/>
              <a:t> &amp; </a:t>
            </a:r>
            <a:r>
              <a:rPr lang="en-IE" dirty="0" err="1"/>
              <a:t>Produção</a:t>
            </a:r>
            <a:r>
              <a:rPr lang="en-IE" dirty="0"/>
              <a:t> </a:t>
            </a:r>
            <a:r>
              <a:rPr lang="en-IE" dirty="0" err="1"/>
              <a:t>Éticos</a:t>
            </a:r>
            <a:endParaRPr lang="en-IE" dirty="0"/>
          </a:p>
          <a:p>
            <a:pPr algn="l" rtl="0"/>
            <a:endParaRPr lang="en-IE" dirty="0"/>
          </a:p>
        </p:txBody>
      </p:sp>
      <p:sp>
        <p:nvSpPr>
          <p:cNvPr id="3" name="Text Placeholder 2">
            <a:extLst>
              <a:ext uri="{FF2B5EF4-FFF2-40B4-BE49-F238E27FC236}">
                <a16:creationId xmlns:a16="http://schemas.microsoft.com/office/drawing/2014/main" id="{D9101BAB-A5E3-9A0D-1254-D49366D5A9D5}"/>
              </a:ext>
            </a:extLst>
          </p:cNvPr>
          <p:cNvSpPr>
            <a:spLocks noGrp="1"/>
          </p:cNvSpPr>
          <p:nvPr>
            <p:ph type="body" sz="quarter" idx="17"/>
          </p:nvPr>
        </p:nvSpPr>
        <p:spPr/>
        <p:txBody>
          <a:bodyPr/>
          <a:lstStyle/>
          <a:p>
            <a:pPr algn="l" rtl="0"/>
            <a:r>
              <a:rPr lang="en-IE" dirty="0"/>
              <a:t>01</a:t>
            </a:r>
          </a:p>
        </p:txBody>
      </p:sp>
    </p:spTree>
    <p:extLst>
      <p:ext uri="{BB962C8B-B14F-4D97-AF65-F5344CB8AC3E}">
        <p14:creationId xmlns:p14="http://schemas.microsoft.com/office/powerpoint/2010/main" val="244825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68611" y="1166294"/>
            <a:ext cx="6050733" cy="3291086"/>
          </a:xfrm>
        </p:spPr>
        <p:txBody>
          <a:bodyPr/>
          <a:lstStyle/>
          <a:p>
            <a:pPr algn="just" rtl="0"/>
            <a:r>
              <a:rPr lang="en-IE" dirty="0" err="1"/>
              <a:t>Consulte</a:t>
            </a:r>
            <a:r>
              <a:rPr lang="en-IE" dirty="0"/>
              <a:t> o </a:t>
            </a:r>
            <a:r>
              <a:rPr lang="en-IE" dirty="0" err="1"/>
              <a:t>nosso</a:t>
            </a:r>
            <a:r>
              <a:rPr lang="en-IE" dirty="0"/>
              <a:t> </a:t>
            </a:r>
            <a:r>
              <a:rPr lang="en-IE" dirty="0" err="1">
                <a:solidFill>
                  <a:srgbClr val="F79037"/>
                </a:solidFill>
                <a:hlinkClick r:id="rId2">
                  <a:extLst>
                    <a:ext uri="{A12FA001-AC4F-418D-AE19-62706E023703}">
                      <ahyp:hlinkClr xmlns:ahyp="http://schemas.microsoft.com/office/drawing/2018/hyperlinkcolor" val="tx"/>
                    </a:ext>
                  </a:extLst>
                </a:hlinkClick>
              </a:rPr>
              <a:t>Compêndio</a:t>
            </a:r>
            <a:r>
              <a:rPr lang="en-IE" dirty="0">
                <a:solidFill>
                  <a:srgbClr val="F79037"/>
                </a:solidFill>
                <a:hlinkClick r:id="rId2">
                  <a:extLst>
                    <a:ext uri="{A12FA001-AC4F-418D-AE19-62706E023703}">
                      <ahyp:hlinkClr xmlns:ahyp="http://schemas.microsoft.com/office/drawing/2018/hyperlinkcolor" val="tx"/>
                    </a:ext>
                  </a:extLst>
                </a:hlinkClick>
              </a:rPr>
              <a:t> de Boas Práticas</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algn="just"/>
            <a:r>
              <a:rPr lang="en-IE" sz="2300" dirty="0"/>
              <a:t>A</a:t>
            </a:r>
            <a:r>
              <a:rPr lang="en-IE" sz="2300" dirty="0">
                <a:solidFill>
                  <a:srgbClr val="F79037"/>
                </a:solidFill>
              </a:rPr>
              <a:t> </a:t>
            </a:r>
            <a:r>
              <a:rPr lang="en-IE" sz="2300" dirty="0" err="1">
                <a:solidFill>
                  <a:srgbClr val="F79037"/>
                </a:solidFill>
              </a:rPr>
              <a:t>Meira</a:t>
            </a:r>
            <a:r>
              <a:rPr lang="en-IE" sz="2300" dirty="0">
                <a:solidFill>
                  <a:srgbClr val="F79037"/>
                </a:solidFill>
              </a:rPr>
              <a:t> Nova </a:t>
            </a:r>
            <a:r>
              <a:rPr lang="en-IE" sz="2300" dirty="0" err="1"/>
              <a:t>foi</a:t>
            </a:r>
            <a:r>
              <a:rPr lang="en-IE" sz="2300" dirty="0"/>
              <a:t> </a:t>
            </a:r>
            <a:r>
              <a:rPr lang="en-IE" sz="2300" dirty="0" err="1"/>
              <a:t>escolhida</a:t>
            </a:r>
            <a:r>
              <a:rPr lang="en-IE" sz="2300" dirty="0"/>
              <a:t> como exemplo de boas </a:t>
            </a:r>
            <a:r>
              <a:rPr lang="en-IE" sz="2300" dirty="0" err="1"/>
              <a:t>práticas</a:t>
            </a:r>
            <a:r>
              <a:rPr lang="en-IE" sz="2300" dirty="0"/>
              <a:t>, </a:t>
            </a:r>
            <a:r>
              <a:rPr lang="en-US" sz="2300" dirty="0" err="1"/>
              <a:t>pois</a:t>
            </a:r>
            <a:r>
              <a:rPr lang="en-US" sz="2300" dirty="0"/>
              <a:t> as </a:t>
            </a:r>
            <a:r>
              <a:rPr lang="en-US" sz="2300" dirty="0" err="1"/>
              <a:t>suas</a:t>
            </a:r>
            <a:r>
              <a:rPr lang="en-US" sz="2300" dirty="0"/>
              <a:t> práticas éticas e sustentáveis ​​começam na escolha dos fornecedores. Através de </a:t>
            </a:r>
            <a:r>
              <a:rPr lang="en-US" sz="2300" dirty="0" err="1"/>
              <a:t>acordos</a:t>
            </a:r>
            <a:r>
              <a:rPr lang="en-US" sz="2300" dirty="0"/>
              <a:t> de compras, os requisitos de qualidade e responsabilidade da Meira Nova </a:t>
            </a:r>
            <a:r>
              <a:rPr lang="en-US" sz="2300" dirty="0" err="1"/>
              <a:t>são</a:t>
            </a:r>
            <a:r>
              <a:rPr lang="en-US" sz="2300" dirty="0"/>
              <a:t> </a:t>
            </a:r>
            <a:r>
              <a:rPr lang="en-US" sz="2300" dirty="0" err="1"/>
              <a:t>praticados</a:t>
            </a:r>
            <a:r>
              <a:rPr lang="en-US" sz="2300" dirty="0"/>
              <a:t> </a:t>
            </a:r>
            <a:r>
              <a:rPr lang="en-US" sz="2300" dirty="0" err="1"/>
              <a:t>na</a:t>
            </a:r>
            <a:r>
              <a:rPr lang="en-US" sz="2300" dirty="0"/>
              <a:t> cadeia de abastecimento. Cada fornecedor passa por um processo de homologação de fornecedores, que analisa os modelos de atuação do fornecedor em relação à segurança alimentar, responsabilidade social, questões ambientais e práticas de gestão da empresa.</a:t>
            </a:r>
            <a:endParaRPr lang="en-IE" sz="2300"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528217"/>
            <a:ext cx="4990998" cy="992652"/>
          </a:xfrm>
        </p:spPr>
        <p:txBody>
          <a:bodyPr/>
          <a:lstStyle/>
          <a:p>
            <a:pPr algn="l" rtl="0"/>
            <a:r>
              <a:rPr lang="en-IE" dirty="0">
                <a:highlight>
                  <a:srgbClr val="F79037"/>
                </a:highlight>
              </a:rPr>
              <a:t>Inspire-se…</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a:srcRect/>
          <a:stretch/>
        </p:blipFill>
        <p:spPr>
          <a:xfrm>
            <a:off x="6925560" y="338078"/>
            <a:ext cx="1770987"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7357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E68A6-6FCD-D595-263F-FBDC938C0984}"/>
              </a:ext>
            </a:extLst>
          </p:cNvPr>
          <p:cNvSpPr>
            <a:spLocks noGrp="1"/>
          </p:cNvSpPr>
          <p:nvPr>
            <p:ph type="body" sz="quarter" idx="16"/>
          </p:nvPr>
        </p:nvSpPr>
        <p:spPr>
          <a:xfrm>
            <a:off x="5278758" y="2930184"/>
            <a:ext cx="6484874" cy="3066422"/>
          </a:xfrm>
        </p:spPr>
        <p:txBody>
          <a:bodyPr>
            <a:normAutofit lnSpcReduction="10000"/>
          </a:bodyPr>
          <a:lstStyle/>
          <a:p>
            <a:pPr algn="l" rtl="0"/>
            <a:r>
              <a:rPr lang="pt-PT" dirty="0"/>
              <a:t>Organismos Geneticamente Modificados (OGM) &amp; Alimentos à base de Plantas</a:t>
            </a:r>
          </a:p>
        </p:txBody>
      </p:sp>
      <p:sp>
        <p:nvSpPr>
          <p:cNvPr id="3" name="Text Placeholder 2">
            <a:extLst>
              <a:ext uri="{FF2B5EF4-FFF2-40B4-BE49-F238E27FC236}">
                <a16:creationId xmlns:a16="http://schemas.microsoft.com/office/drawing/2014/main" id="{DFD32884-80D0-5004-E9A8-1D5796C97248}"/>
              </a:ext>
            </a:extLst>
          </p:cNvPr>
          <p:cNvSpPr>
            <a:spLocks noGrp="1"/>
          </p:cNvSpPr>
          <p:nvPr>
            <p:ph type="body" sz="quarter" idx="17"/>
          </p:nvPr>
        </p:nvSpPr>
        <p:spPr/>
        <p:txBody>
          <a:bodyPr/>
          <a:lstStyle/>
          <a:p>
            <a:pPr algn="l" rtl="0"/>
            <a:r>
              <a:rPr lang="en-IE" dirty="0"/>
              <a:t>02</a:t>
            </a:r>
          </a:p>
        </p:txBody>
      </p:sp>
    </p:spTree>
    <p:extLst>
      <p:ext uri="{BB962C8B-B14F-4D97-AF65-F5344CB8AC3E}">
        <p14:creationId xmlns:p14="http://schemas.microsoft.com/office/powerpoint/2010/main" val="27104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FEDEEF2-9E5B-82AF-B814-A06CE788444F}"/>
              </a:ext>
            </a:extLst>
          </p:cNvPr>
          <p:cNvSpPr/>
          <p:nvPr/>
        </p:nvSpPr>
        <p:spPr>
          <a:xfrm>
            <a:off x="7409468" y="4411745"/>
            <a:ext cx="4572000" cy="1725105"/>
          </a:xfrm>
          <a:prstGeom prst="wedgeRoundRectCallout">
            <a:avLst>
              <a:gd name="adj1" fmla="val -71761"/>
              <a:gd name="adj2" fmla="val -42964"/>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 name="Text Placeholder 1">
            <a:extLst>
              <a:ext uri="{FF2B5EF4-FFF2-40B4-BE49-F238E27FC236}">
                <a16:creationId xmlns:a16="http://schemas.microsoft.com/office/drawing/2014/main" id="{A1DAC942-C324-20D2-5D55-8716B5784249}"/>
              </a:ext>
            </a:extLst>
          </p:cNvPr>
          <p:cNvSpPr>
            <a:spLocks noGrp="1"/>
          </p:cNvSpPr>
          <p:nvPr>
            <p:ph type="body" sz="quarter" idx="18"/>
          </p:nvPr>
        </p:nvSpPr>
        <p:spPr>
          <a:xfrm>
            <a:off x="898358" y="1387377"/>
            <a:ext cx="6171746" cy="4083245"/>
          </a:xfrm>
        </p:spPr>
        <p:txBody>
          <a:bodyPr/>
          <a:lstStyle/>
          <a:p>
            <a:pPr algn="just" rtl="0"/>
            <a:r>
              <a:rPr lang="en-US" sz="2300" dirty="0" err="1"/>
              <a:t>Os</a:t>
            </a:r>
            <a:r>
              <a:rPr lang="en-US" sz="2300" dirty="0"/>
              <a:t> </a:t>
            </a:r>
            <a:r>
              <a:rPr lang="en-US" sz="2300" dirty="0" err="1"/>
              <a:t>alimentos</a:t>
            </a:r>
            <a:r>
              <a:rPr lang="en-US" sz="2300" dirty="0"/>
              <a:t> OGM </a:t>
            </a:r>
            <a:r>
              <a:rPr lang="en-US" sz="2300" dirty="0" err="1"/>
              <a:t>ou</a:t>
            </a:r>
            <a:r>
              <a:rPr lang="en-US" sz="2300" dirty="0"/>
              <a:t>  </a:t>
            </a:r>
            <a:r>
              <a:rPr lang="en-US" sz="2300" dirty="0" err="1"/>
              <a:t>alimentos</a:t>
            </a:r>
            <a:r>
              <a:rPr lang="en-US" sz="2300" dirty="0"/>
              <a:t> de </a:t>
            </a:r>
            <a:r>
              <a:rPr lang="en-US" sz="2300" b="1" dirty="0" err="1"/>
              <a:t>Organismos</a:t>
            </a:r>
            <a:r>
              <a:rPr lang="en-US" sz="2300" b="1" dirty="0"/>
              <a:t> </a:t>
            </a:r>
            <a:r>
              <a:rPr lang="en-US" sz="2300" b="1" dirty="0" err="1"/>
              <a:t>Geneticamente</a:t>
            </a:r>
            <a:r>
              <a:rPr lang="en-US" sz="2300" b="1" dirty="0"/>
              <a:t> </a:t>
            </a:r>
            <a:r>
              <a:rPr lang="en-US" sz="2300" b="1" dirty="0" err="1"/>
              <a:t>Modificados</a:t>
            </a:r>
            <a:r>
              <a:rPr lang="en-US" sz="2300" dirty="0"/>
              <a:t>, são alimentos derivados de organismos (plantas, animais </a:t>
            </a:r>
            <a:r>
              <a:rPr lang="en-US" sz="2300" dirty="0" err="1"/>
              <a:t>ou</a:t>
            </a:r>
            <a:r>
              <a:rPr lang="en-US" sz="2300" dirty="0"/>
              <a:t> </a:t>
            </a:r>
            <a:r>
              <a:rPr lang="en-US" sz="2300" dirty="0" err="1"/>
              <a:t>microrganismos</a:t>
            </a:r>
            <a:r>
              <a:rPr lang="en-US" sz="2300" dirty="0"/>
              <a:t>) cujo material genético </a:t>
            </a:r>
            <a:r>
              <a:rPr lang="en-US" sz="2300" dirty="0" err="1"/>
              <a:t>foi</a:t>
            </a:r>
            <a:r>
              <a:rPr lang="en-US" sz="2300" dirty="0"/>
              <a:t> </a:t>
            </a:r>
            <a:r>
              <a:rPr lang="en-US" sz="2300" dirty="0" err="1"/>
              <a:t>alterado</a:t>
            </a:r>
            <a:r>
              <a:rPr lang="en-US" sz="2300" dirty="0"/>
              <a:t> </a:t>
            </a:r>
            <a:r>
              <a:rPr lang="en-US" sz="2300" dirty="0" err="1"/>
              <a:t>através</a:t>
            </a:r>
            <a:r>
              <a:rPr lang="en-US" sz="2300" dirty="0"/>
              <a:t> de técnicas de engenharia genética. Nos OGMs, genes </a:t>
            </a:r>
            <a:r>
              <a:rPr lang="en-US" sz="2300" dirty="0" err="1"/>
              <a:t>específicos</a:t>
            </a:r>
            <a:r>
              <a:rPr lang="en-US" sz="2300" dirty="0"/>
              <a:t> ou DNA </a:t>
            </a:r>
            <a:r>
              <a:rPr lang="en-US" sz="2300" dirty="0" err="1"/>
              <a:t>são</a:t>
            </a:r>
            <a:r>
              <a:rPr lang="en-US" sz="2300" dirty="0"/>
              <a:t> isolados de um organismo e inseridos, </a:t>
            </a:r>
            <a:r>
              <a:rPr lang="en-US" sz="2300" dirty="0" err="1"/>
              <a:t>eliminados</a:t>
            </a:r>
            <a:r>
              <a:rPr lang="en-US" sz="2300" dirty="0"/>
              <a:t> ou </a:t>
            </a:r>
            <a:r>
              <a:rPr lang="en-US" sz="2300" dirty="0" err="1"/>
              <a:t>modificados</a:t>
            </a:r>
            <a:r>
              <a:rPr lang="en-US" sz="2300" dirty="0"/>
              <a:t> para </a:t>
            </a:r>
            <a:r>
              <a:rPr lang="en-US" sz="2300" b="1" dirty="0" err="1"/>
              <a:t>introduzir</a:t>
            </a:r>
            <a:r>
              <a:rPr lang="en-US" sz="2300" b="1" dirty="0"/>
              <a:t> traços ou </a:t>
            </a:r>
            <a:r>
              <a:rPr lang="en-US" sz="2300" b="1" dirty="0" err="1"/>
              <a:t>características</a:t>
            </a:r>
            <a:r>
              <a:rPr lang="en-US" sz="2300" b="1" dirty="0"/>
              <a:t> </a:t>
            </a:r>
            <a:r>
              <a:rPr lang="en-US" sz="2300" b="1" dirty="0" err="1"/>
              <a:t>desejadas</a:t>
            </a:r>
            <a:r>
              <a:rPr lang="en-US" sz="2300" b="1" dirty="0"/>
              <a:t> </a:t>
            </a:r>
            <a:r>
              <a:rPr lang="en-US" sz="2300" dirty="0"/>
              <a:t>que não estão naturalmente presentes no organismo.</a:t>
            </a:r>
          </a:p>
          <a:p>
            <a:pPr algn="just" rtl="0"/>
            <a:r>
              <a:rPr lang="en-US" sz="2300" dirty="0"/>
              <a:t>Existem muitos argumentos a favor e contra os OGMs, incluindo questões éticas sobre a propriedade dos recursos genéticos.</a:t>
            </a:r>
          </a:p>
        </p:txBody>
      </p:sp>
      <p:sp>
        <p:nvSpPr>
          <p:cNvPr id="3" name="Text Placeholder 2">
            <a:extLst>
              <a:ext uri="{FF2B5EF4-FFF2-40B4-BE49-F238E27FC236}">
                <a16:creationId xmlns:a16="http://schemas.microsoft.com/office/drawing/2014/main" id="{9E91823B-1A2E-9C04-D9C2-F2AC589E7FC3}"/>
              </a:ext>
            </a:extLst>
          </p:cNvPr>
          <p:cNvSpPr>
            <a:spLocks noGrp="1"/>
          </p:cNvSpPr>
          <p:nvPr>
            <p:ph type="body" sz="quarter" idx="16"/>
          </p:nvPr>
        </p:nvSpPr>
        <p:spPr>
          <a:xfrm>
            <a:off x="690584" y="710305"/>
            <a:ext cx="5590124" cy="992652"/>
          </a:xfrm>
        </p:spPr>
        <p:txBody>
          <a:bodyPr/>
          <a:lstStyle/>
          <a:p>
            <a:pPr algn="l" rtl="0"/>
            <a:r>
              <a:rPr lang="en-IE" dirty="0"/>
              <a:t>O que são alimentos OGM?</a:t>
            </a:r>
          </a:p>
        </p:txBody>
      </p:sp>
      <p:pic>
        <p:nvPicPr>
          <p:cNvPr id="6" name="Picture Placeholder 5" descr="A logo with a corn in the middle  Description automatically generated">
            <a:extLst>
              <a:ext uri="{FF2B5EF4-FFF2-40B4-BE49-F238E27FC236}">
                <a16:creationId xmlns:a16="http://schemas.microsoft.com/office/drawing/2014/main" id="{C490A17F-5449-3638-F177-DB14C3C009B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63" t="16989" r="777" b="16199"/>
          <a:stretch/>
        </p:blipFill>
        <p:spPr>
          <a:xfrm>
            <a:off x="7277878" y="1206631"/>
            <a:ext cx="4914122" cy="3110846"/>
          </a:xfrm>
        </p:spPr>
      </p:pic>
      <p:sp>
        <p:nvSpPr>
          <p:cNvPr id="9" name="TextBox 8">
            <a:extLst>
              <a:ext uri="{FF2B5EF4-FFF2-40B4-BE49-F238E27FC236}">
                <a16:creationId xmlns:a16="http://schemas.microsoft.com/office/drawing/2014/main" id="{59F5D7D4-78F8-747B-C4E3-45400284D27C}"/>
              </a:ext>
            </a:extLst>
          </p:cNvPr>
          <p:cNvSpPr txBox="1"/>
          <p:nvPr/>
        </p:nvSpPr>
        <p:spPr>
          <a:xfrm>
            <a:off x="7608016" y="4458689"/>
            <a:ext cx="4373451" cy="1631216"/>
          </a:xfrm>
          <a:prstGeom prst="rect">
            <a:avLst/>
          </a:prstGeom>
          <a:noFill/>
        </p:spPr>
        <p:txBody>
          <a:bodyPr wrap="square">
            <a:spAutoFit/>
          </a:bodyPr>
          <a:lstStyle/>
          <a:p>
            <a:pPr algn="ctr" rtl="0"/>
            <a:r>
              <a:rPr lang="en-US" sz="2000" b="0" i="0" dirty="0">
                <a:solidFill>
                  <a:schemeClr val="bg1"/>
                </a:solidFill>
                <a:effectLst/>
              </a:rPr>
              <a:t>Esta tecnologia tem sido utilizada principalmente </a:t>
            </a:r>
            <a:r>
              <a:rPr lang="en-US" sz="2000" b="0" i="0" dirty="0" err="1">
                <a:solidFill>
                  <a:schemeClr val="bg1"/>
                </a:solidFill>
                <a:effectLst/>
              </a:rPr>
              <a:t>em</a:t>
            </a:r>
            <a:r>
              <a:rPr lang="en-US" sz="2000" b="0" i="0" dirty="0">
                <a:solidFill>
                  <a:schemeClr val="bg1"/>
                </a:solidFill>
                <a:effectLst/>
              </a:rPr>
              <a:t> </a:t>
            </a:r>
            <a:r>
              <a:rPr lang="en-US" sz="2000" dirty="0" err="1">
                <a:solidFill>
                  <a:schemeClr val="bg1"/>
                </a:solidFill>
              </a:rPr>
              <a:t>culturas</a:t>
            </a:r>
            <a:r>
              <a:rPr lang="en-US" sz="2000" dirty="0">
                <a:solidFill>
                  <a:schemeClr val="bg1"/>
                </a:solidFill>
              </a:rPr>
              <a:t> </a:t>
            </a:r>
            <a:r>
              <a:rPr lang="en-US" sz="2000" b="0" i="0" dirty="0">
                <a:solidFill>
                  <a:schemeClr val="bg1"/>
                </a:solidFill>
                <a:effectLst/>
              </a:rPr>
              <a:t>para </a:t>
            </a:r>
            <a:r>
              <a:rPr lang="en-US" sz="2000" b="1" i="0" dirty="0" err="1">
                <a:solidFill>
                  <a:schemeClr val="bg1"/>
                </a:solidFill>
                <a:effectLst/>
              </a:rPr>
              <a:t>aumentar</a:t>
            </a:r>
            <a:r>
              <a:rPr lang="en-US" sz="2000" b="1" i="0" dirty="0">
                <a:solidFill>
                  <a:schemeClr val="bg1"/>
                </a:solidFill>
                <a:effectLst/>
              </a:rPr>
              <a:t> a </a:t>
            </a:r>
            <a:r>
              <a:rPr lang="en-US" sz="2000" b="1" i="0" dirty="0" err="1">
                <a:solidFill>
                  <a:schemeClr val="bg1"/>
                </a:solidFill>
                <a:effectLst/>
              </a:rPr>
              <a:t>resistência</a:t>
            </a:r>
            <a:r>
              <a:rPr lang="en-US" sz="2000" b="1" i="0" dirty="0">
                <a:solidFill>
                  <a:schemeClr val="bg1"/>
                </a:solidFill>
                <a:effectLst/>
              </a:rPr>
              <a:t> a insetos e a tolerância a herbicidas</a:t>
            </a:r>
            <a:r>
              <a:rPr lang="en-US" sz="2000" b="0" i="0" dirty="0">
                <a:solidFill>
                  <a:schemeClr val="bg1"/>
                </a:solidFill>
                <a:effectLst/>
              </a:rPr>
              <a:t>, e em </a:t>
            </a:r>
            <a:r>
              <a:rPr lang="en-US" sz="2000" b="0" i="0" dirty="0" err="1">
                <a:solidFill>
                  <a:schemeClr val="bg1"/>
                </a:solidFill>
                <a:effectLst/>
              </a:rPr>
              <a:t>microrganismos</a:t>
            </a:r>
            <a:r>
              <a:rPr lang="en-US" sz="2000" b="0" i="0" dirty="0">
                <a:solidFill>
                  <a:schemeClr val="bg1"/>
                </a:solidFill>
                <a:effectLst/>
              </a:rPr>
              <a:t> para </a:t>
            </a:r>
            <a:r>
              <a:rPr lang="en-US" sz="2000" b="1" i="0" dirty="0" err="1">
                <a:solidFill>
                  <a:schemeClr val="bg1"/>
                </a:solidFill>
                <a:effectLst/>
              </a:rPr>
              <a:t>produzir</a:t>
            </a:r>
            <a:r>
              <a:rPr lang="en-US" sz="2000" b="1" i="0" dirty="0">
                <a:solidFill>
                  <a:schemeClr val="bg1"/>
                </a:solidFill>
                <a:effectLst/>
              </a:rPr>
              <a:t> enzimas</a:t>
            </a:r>
            <a:r>
              <a:rPr lang="en-US" sz="2000" b="0" i="0" dirty="0">
                <a:solidFill>
                  <a:schemeClr val="bg1"/>
                </a:solidFill>
                <a:effectLst/>
              </a:rPr>
              <a:t>.</a:t>
            </a:r>
            <a:endParaRPr lang="en-IE" sz="2000" dirty="0">
              <a:solidFill>
                <a:schemeClr val="bg1"/>
              </a:solidFill>
            </a:endParaRPr>
          </a:p>
        </p:txBody>
      </p:sp>
    </p:spTree>
    <p:extLst>
      <p:ext uri="{BB962C8B-B14F-4D97-AF65-F5344CB8AC3E}">
        <p14:creationId xmlns:p14="http://schemas.microsoft.com/office/powerpoint/2010/main" val="201936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78CE-A9A7-9F4D-AE70-12AB6B5B5CB1}"/>
              </a:ext>
            </a:extLst>
          </p:cNvPr>
          <p:cNvSpPr>
            <a:spLocks noGrp="1"/>
          </p:cNvSpPr>
          <p:nvPr>
            <p:ph type="body" sz="quarter" idx="18"/>
          </p:nvPr>
        </p:nvSpPr>
        <p:spPr>
          <a:xfrm>
            <a:off x="865632" y="1332491"/>
            <a:ext cx="6288930" cy="3483006"/>
          </a:xfrm>
        </p:spPr>
        <p:txBody>
          <a:bodyPr/>
          <a:lstStyle/>
          <a:p>
            <a:pPr algn="just" rtl="0"/>
            <a:r>
              <a:rPr lang="en-US" dirty="0" err="1"/>
              <a:t>Embora</a:t>
            </a:r>
            <a:r>
              <a:rPr lang="en-US" dirty="0"/>
              <a:t> as </a:t>
            </a:r>
            <a:r>
              <a:rPr lang="en-US" dirty="0" err="1"/>
              <a:t>modificações</a:t>
            </a:r>
            <a:r>
              <a:rPr lang="en-US" dirty="0"/>
              <a:t> genéticas tenham ocorrido ao longo da história com </a:t>
            </a:r>
            <a:r>
              <a:rPr lang="en-US" dirty="0" err="1"/>
              <a:t>métodos</a:t>
            </a:r>
            <a:r>
              <a:rPr lang="en-US" dirty="0"/>
              <a:t> </a:t>
            </a:r>
            <a:r>
              <a:rPr lang="en-US" dirty="0" err="1"/>
              <a:t>seletivos</a:t>
            </a:r>
            <a:r>
              <a:rPr lang="en-US" dirty="0"/>
              <a:t> de reprodução e </a:t>
            </a:r>
            <a:r>
              <a:rPr lang="en-US" dirty="0" err="1"/>
              <a:t>cultivo</a:t>
            </a:r>
            <a:r>
              <a:rPr lang="en-US" dirty="0"/>
              <a:t>, os avanços científicos permitiram que essa prática avançasse para o nível genético. Nos OGM </a:t>
            </a:r>
            <a:r>
              <a:rPr lang="en-US" dirty="0" err="1"/>
              <a:t>modernos</a:t>
            </a:r>
            <a:r>
              <a:rPr lang="en-US" dirty="0"/>
              <a:t>, as plantas podem ser resistentes a pesticidas e herbicidas específicos, ao </a:t>
            </a:r>
            <a:r>
              <a:rPr lang="en-US" dirty="0" err="1"/>
              <a:t>mesmo</a:t>
            </a:r>
            <a:r>
              <a:rPr lang="en-US" dirty="0"/>
              <a:t> tempo que se </a:t>
            </a:r>
            <a:r>
              <a:rPr lang="en-US" dirty="0" err="1"/>
              <a:t>tornam</a:t>
            </a:r>
            <a:r>
              <a:rPr lang="en-US" dirty="0"/>
              <a:t> </a:t>
            </a:r>
            <a:r>
              <a:rPr lang="en-US" dirty="0" err="1"/>
              <a:t>adaptáveis</a:t>
            </a:r>
            <a:r>
              <a:rPr lang="en-US" dirty="0"/>
              <a:t> </a:t>
            </a:r>
            <a:r>
              <a:rPr lang="en-US" dirty="0" err="1"/>
              <a:t>às</a:t>
            </a:r>
            <a:r>
              <a:rPr lang="en-US" dirty="0"/>
              <a:t> </a:t>
            </a:r>
            <a:r>
              <a:rPr lang="en-US" dirty="0" err="1"/>
              <a:t>mudanças</a:t>
            </a:r>
            <a:r>
              <a:rPr lang="en-US" dirty="0"/>
              <a:t> nas condições ambientais. Com uma </a:t>
            </a:r>
            <a:r>
              <a:rPr lang="en-US" dirty="0" err="1"/>
              <a:t>população</a:t>
            </a:r>
            <a:r>
              <a:rPr lang="en-US" dirty="0"/>
              <a:t> </a:t>
            </a:r>
            <a:r>
              <a:rPr lang="en-US" dirty="0" err="1"/>
              <a:t>em</a:t>
            </a:r>
            <a:r>
              <a:rPr lang="en-US" dirty="0"/>
              <a:t> </a:t>
            </a:r>
            <a:r>
              <a:rPr lang="en-US" dirty="0" err="1"/>
              <a:t>crescimento</a:t>
            </a:r>
            <a:r>
              <a:rPr lang="en-US" dirty="0"/>
              <a:t>, a VANTAGEM PRINCIPAL dos alimentos geneticamente modificados é que o </a:t>
            </a:r>
            <a:r>
              <a:rPr lang="en-US" dirty="0" err="1"/>
              <a:t>rendimento</a:t>
            </a:r>
            <a:r>
              <a:rPr lang="en-US" dirty="0"/>
              <a:t> das</a:t>
            </a:r>
            <a:r>
              <a:rPr lang="en-US" b="1" dirty="0"/>
              <a:t> </a:t>
            </a:r>
            <a:r>
              <a:rPr lang="en-US" b="1" dirty="0" err="1"/>
              <a:t>colheitas</a:t>
            </a:r>
            <a:r>
              <a:rPr lang="en-US" b="1" dirty="0"/>
              <a:t> se  </a:t>
            </a:r>
            <a:r>
              <a:rPr lang="en-US" b="1" dirty="0" err="1"/>
              <a:t>torna</a:t>
            </a:r>
            <a:r>
              <a:rPr lang="en-US" b="1" dirty="0"/>
              <a:t> </a:t>
            </a:r>
            <a:r>
              <a:rPr lang="en-US" b="1" dirty="0" err="1"/>
              <a:t>mais</a:t>
            </a:r>
            <a:r>
              <a:rPr lang="en-US" b="1" dirty="0"/>
              <a:t> </a:t>
            </a:r>
            <a:r>
              <a:rPr lang="en-US" b="1" dirty="0" err="1"/>
              <a:t>consistente</a:t>
            </a:r>
            <a:r>
              <a:rPr lang="en-US" b="1" dirty="0"/>
              <a:t> e </a:t>
            </a:r>
            <a:r>
              <a:rPr lang="en-US" b="1" dirty="0" err="1"/>
              <a:t>produtivo</a:t>
            </a:r>
            <a:r>
              <a:rPr lang="en-US" b="1" dirty="0"/>
              <a:t>, </a:t>
            </a:r>
            <a:r>
              <a:rPr lang="en-US" b="1" dirty="0" err="1"/>
              <a:t>permitindo</a:t>
            </a:r>
            <a:r>
              <a:rPr lang="en-US" b="1" dirty="0"/>
              <a:t> que </a:t>
            </a:r>
            <a:r>
              <a:rPr lang="en-US" b="1" dirty="0" err="1"/>
              <a:t>mais</a:t>
            </a:r>
            <a:r>
              <a:rPr lang="en-US" b="1" dirty="0"/>
              <a:t> 	</a:t>
            </a:r>
            <a:r>
              <a:rPr lang="en-US" b="1" dirty="0" err="1"/>
              <a:t>pessoas</a:t>
            </a:r>
            <a:r>
              <a:rPr lang="en-US" b="1" dirty="0"/>
              <a:t> </a:t>
            </a:r>
            <a:r>
              <a:rPr lang="en-US" b="1" dirty="0" err="1"/>
              <a:t>sejam</a:t>
            </a:r>
            <a:r>
              <a:rPr lang="en-US" b="1" dirty="0"/>
              <a:t> </a:t>
            </a:r>
            <a:r>
              <a:rPr lang="en-US" b="1" dirty="0" err="1"/>
              <a:t>alimentadas</a:t>
            </a:r>
            <a:r>
              <a:rPr lang="en-US" b="1" dirty="0"/>
              <a:t>.</a:t>
            </a:r>
            <a:endParaRPr lang="en-IE" b="1" dirty="0"/>
          </a:p>
        </p:txBody>
      </p:sp>
      <p:sp>
        <p:nvSpPr>
          <p:cNvPr id="3" name="Text Placeholder 2">
            <a:extLst>
              <a:ext uri="{FF2B5EF4-FFF2-40B4-BE49-F238E27FC236}">
                <a16:creationId xmlns:a16="http://schemas.microsoft.com/office/drawing/2014/main" id="{41C7F489-C00F-D3AD-B0F7-AF6D2D7EFB06}"/>
              </a:ext>
            </a:extLst>
          </p:cNvPr>
          <p:cNvSpPr>
            <a:spLocks noGrp="1"/>
          </p:cNvSpPr>
          <p:nvPr>
            <p:ph type="body" sz="quarter" idx="16"/>
          </p:nvPr>
        </p:nvSpPr>
        <p:spPr>
          <a:xfrm>
            <a:off x="616206" y="640227"/>
            <a:ext cx="5702858" cy="992652"/>
          </a:xfrm>
        </p:spPr>
        <p:txBody>
          <a:bodyPr/>
          <a:lstStyle/>
          <a:p>
            <a:pPr algn="l" rtl="0"/>
            <a:r>
              <a:rPr lang="en-IE" dirty="0"/>
              <a:t>Do </a:t>
            </a:r>
            <a:r>
              <a:rPr lang="en-IE" dirty="0" err="1"/>
              <a:t>Passado</a:t>
            </a:r>
            <a:r>
              <a:rPr lang="en-IE" dirty="0"/>
              <a:t> para o </a:t>
            </a:r>
            <a:r>
              <a:rPr lang="en-IE" dirty="0" err="1"/>
              <a:t>Presente</a:t>
            </a:r>
            <a:r>
              <a:rPr lang="en-IE" dirty="0"/>
              <a:t>…</a:t>
            </a:r>
          </a:p>
        </p:txBody>
      </p:sp>
      <p:pic>
        <p:nvPicPr>
          <p:cNvPr id="6" name="Picture Placeholder 5" descr="Close-up of wheat field on a sunny day">
            <a:extLst>
              <a:ext uri="{FF2B5EF4-FFF2-40B4-BE49-F238E27FC236}">
                <a16:creationId xmlns:a16="http://schemas.microsoft.com/office/drawing/2014/main" id="{8A1D82C2-5D43-FA36-4E18-E1B47E77546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92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C6827-9288-0149-98AD-D4CE67F2CC9D}"/>
              </a:ext>
            </a:extLst>
          </p:cNvPr>
          <p:cNvSpPr>
            <a:spLocks noGrp="1"/>
          </p:cNvSpPr>
          <p:nvPr>
            <p:ph type="body" sz="quarter" idx="13"/>
          </p:nvPr>
        </p:nvSpPr>
        <p:spPr/>
        <p:txBody>
          <a:bodyPr>
            <a:normAutofit lnSpcReduction="10000"/>
          </a:bodyPr>
          <a:lstStyle/>
          <a:p>
            <a:pPr rtl="0"/>
            <a:r>
              <a:rPr lang="en-US" dirty="0" err="1"/>
              <a:t>Os</a:t>
            </a:r>
            <a:r>
              <a:rPr lang="en-US" dirty="0"/>
              <a:t> </a:t>
            </a:r>
            <a:r>
              <a:rPr lang="en-US" dirty="0" err="1"/>
              <a:t>engenheiros</a:t>
            </a:r>
            <a:r>
              <a:rPr lang="en-US" dirty="0"/>
              <a:t> </a:t>
            </a:r>
            <a:r>
              <a:rPr lang="en-US" dirty="0" err="1"/>
              <a:t>concebem</a:t>
            </a:r>
            <a:r>
              <a:rPr lang="en-US" dirty="0"/>
              <a:t> plantas usando organismos geneticamente modificados (OGMs) para </a:t>
            </a:r>
            <a:r>
              <a:rPr lang="en-US" dirty="0" err="1"/>
              <a:t>melhorar</a:t>
            </a:r>
            <a:r>
              <a:rPr lang="en-US" dirty="0"/>
              <a:t> o </a:t>
            </a:r>
            <a:r>
              <a:rPr lang="en-US" b="1" dirty="0" err="1"/>
              <a:t>sabor</a:t>
            </a:r>
            <a:r>
              <a:rPr lang="en-US" b="1" dirty="0"/>
              <a:t>, o conteúdo nutricional e a </a:t>
            </a:r>
            <a:r>
              <a:rPr lang="en-US" b="1" dirty="0" err="1"/>
              <a:t>resistência</a:t>
            </a:r>
            <a:r>
              <a:rPr lang="en-US" dirty="0"/>
              <a:t>. No entanto, as </a:t>
            </a:r>
            <a:r>
              <a:rPr lang="en-US" dirty="0" err="1"/>
              <a:t>pessoas</a:t>
            </a:r>
            <a:r>
              <a:rPr lang="en-US" dirty="0"/>
              <a:t> </a:t>
            </a:r>
            <a:r>
              <a:rPr lang="en-US" dirty="0" err="1"/>
              <a:t>estão</a:t>
            </a:r>
            <a:r>
              <a:rPr lang="en-US" dirty="0"/>
              <a:t> </a:t>
            </a:r>
            <a:r>
              <a:rPr lang="en-US" dirty="0" err="1"/>
              <a:t>preocupadas</a:t>
            </a:r>
            <a:r>
              <a:rPr lang="en-US" dirty="0"/>
              <a:t> com a </a:t>
            </a:r>
            <a:r>
              <a:rPr lang="en-US" dirty="0" err="1"/>
              <a:t>sua</a:t>
            </a:r>
            <a:r>
              <a:rPr lang="en-US" dirty="0"/>
              <a:t> segurança e há muito debate sobre os prós e </a:t>
            </a:r>
            <a:r>
              <a:rPr lang="en-US" dirty="0" err="1"/>
              <a:t>os</a:t>
            </a:r>
            <a:r>
              <a:rPr lang="en-US" dirty="0"/>
              <a:t> contras do uso de OGMs.</a:t>
            </a:r>
            <a:endParaRPr lang="en-IE" dirty="0"/>
          </a:p>
        </p:txBody>
      </p:sp>
      <p:pic>
        <p:nvPicPr>
          <p:cNvPr id="5" name="Picture Placeholder 4" descr="Kiwi Slices">
            <a:extLst>
              <a:ext uri="{FF2B5EF4-FFF2-40B4-BE49-F238E27FC236}">
                <a16:creationId xmlns:a16="http://schemas.microsoft.com/office/drawing/2014/main" id="{FAD45996-7537-CE28-E9DA-AAC1F75A86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096000" y="1376363"/>
            <a:ext cx="5240338" cy="4703762"/>
          </a:xfrm>
        </p:spPr>
      </p:pic>
      <p:sp>
        <p:nvSpPr>
          <p:cNvPr id="6" name="TextBox 5">
            <a:extLst>
              <a:ext uri="{FF2B5EF4-FFF2-40B4-BE49-F238E27FC236}">
                <a16:creationId xmlns:a16="http://schemas.microsoft.com/office/drawing/2014/main" id="{BCBBA296-6663-E48D-E787-0BE8AC7138E3}"/>
              </a:ext>
            </a:extLst>
          </p:cNvPr>
          <p:cNvSpPr txBox="1"/>
          <p:nvPr/>
        </p:nvSpPr>
        <p:spPr>
          <a:xfrm>
            <a:off x="3893270" y="5580668"/>
            <a:ext cx="2318994"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Medical News Today</a:t>
            </a:r>
            <a:endParaRPr lang="en-IE" dirty="0">
              <a:solidFill>
                <a:srgbClr val="F79037"/>
              </a:solidFill>
            </a:endParaRPr>
          </a:p>
        </p:txBody>
      </p:sp>
    </p:spTree>
    <p:extLst>
      <p:ext uri="{BB962C8B-B14F-4D97-AF65-F5344CB8AC3E}">
        <p14:creationId xmlns:p14="http://schemas.microsoft.com/office/powerpoint/2010/main" val="3462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56BC-2FEA-77C9-64A9-D59EBDA688BB}"/>
              </a:ext>
            </a:extLst>
          </p:cNvPr>
          <p:cNvSpPr>
            <a:spLocks noGrp="1"/>
          </p:cNvSpPr>
          <p:nvPr>
            <p:ph type="body" sz="quarter" idx="18"/>
          </p:nvPr>
        </p:nvSpPr>
        <p:spPr>
          <a:xfrm>
            <a:off x="975360" y="1318451"/>
            <a:ext cx="6302518" cy="3483006"/>
          </a:xfrm>
        </p:spPr>
        <p:txBody>
          <a:bodyPr/>
          <a:lstStyle/>
          <a:p>
            <a:pPr algn="just"/>
            <a:r>
              <a:rPr lang="en-US" dirty="0"/>
              <a:t>A maioria dos </a:t>
            </a:r>
            <a:r>
              <a:rPr lang="en-US" dirty="0" err="1"/>
              <a:t>alimentos</a:t>
            </a:r>
            <a:r>
              <a:rPr lang="en-US" dirty="0"/>
              <a:t> OGM </a:t>
            </a:r>
            <a:r>
              <a:rPr lang="en-US" dirty="0" err="1"/>
              <a:t>disponíveis</a:t>
            </a:r>
            <a:r>
              <a:rPr lang="en-US" dirty="0"/>
              <a:t> </a:t>
            </a:r>
            <a:r>
              <a:rPr lang="en-US" dirty="0" err="1"/>
              <a:t>atualmente</a:t>
            </a:r>
            <a:r>
              <a:rPr lang="en-US" dirty="0"/>
              <a:t> </a:t>
            </a:r>
            <a:r>
              <a:rPr lang="en-US" dirty="0" err="1"/>
              <a:t>são</a:t>
            </a:r>
            <a:r>
              <a:rPr lang="en-US" dirty="0"/>
              <a:t> plantas, </a:t>
            </a:r>
            <a:r>
              <a:rPr lang="en-US" dirty="0" err="1"/>
              <a:t>tais</a:t>
            </a:r>
            <a:r>
              <a:rPr lang="en-US" dirty="0"/>
              <a:t> </a:t>
            </a:r>
            <a:r>
              <a:rPr lang="en-US" dirty="0" err="1"/>
              <a:t>como</a:t>
            </a:r>
            <a:r>
              <a:rPr lang="en-US" dirty="0"/>
              <a:t> frutas e </a:t>
            </a:r>
            <a:r>
              <a:rPr lang="en-US" dirty="0" err="1"/>
              <a:t>vegetais</a:t>
            </a:r>
            <a:r>
              <a:rPr lang="en-US" dirty="0"/>
              <a:t>. Nos Estados Unidos, a Food and Drug Administration (FDA) </a:t>
            </a:r>
            <a:r>
              <a:rPr lang="en-US" dirty="0" err="1"/>
              <a:t>regula</a:t>
            </a:r>
            <a:r>
              <a:rPr lang="en-US" dirty="0"/>
              <a:t> </a:t>
            </a:r>
            <a:r>
              <a:rPr lang="en-US" dirty="0" err="1"/>
              <a:t>todos</a:t>
            </a:r>
            <a:r>
              <a:rPr lang="en-US" dirty="0"/>
              <a:t> os </a:t>
            </a:r>
            <a:r>
              <a:rPr lang="en-US" dirty="0" err="1"/>
              <a:t>alimentos</a:t>
            </a:r>
            <a:r>
              <a:rPr lang="en-US" dirty="0"/>
              <a:t> de plantas geneticamente modificadas. Estes devem atender aos mesmos requisitos de segurança que os </a:t>
            </a:r>
            <a:r>
              <a:rPr lang="en-US" dirty="0" err="1"/>
              <a:t>alimentos</a:t>
            </a:r>
            <a:r>
              <a:rPr lang="en-US" dirty="0"/>
              <a:t> </a:t>
            </a:r>
            <a:r>
              <a:rPr lang="en-US" dirty="0" err="1"/>
              <a:t>não</a:t>
            </a:r>
            <a:r>
              <a:rPr lang="en-US" dirty="0"/>
              <a:t> OGM.</a:t>
            </a:r>
          </a:p>
          <a:p>
            <a:pPr algn="just" rtl="0"/>
            <a:r>
              <a:rPr lang="en-US" dirty="0"/>
              <a:t>No entanto, </a:t>
            </a:r>
            <a:r>
              <a:rPr lang="en-US" dirty="0" err="1"/>
              <a:t>através</a:t>
            </a:r>
            <a:r>
              <a:rPr lang="en-US" dirty="0"/>
              <a:t> da </a:t>
            </a:r>
            <a:r>
              <a:rPr lang="en-US" dirty="0" err="1">
                <a:solidFill>
                  <a:srgbClr val="F79037"/>
                </a:solidFill>
                <a:hlinkClick r:id="rId2">
                  <a:extLst>
                    <a:ext uri="{A12FA001-AC4F-418D-AE19-62706E023703}">
                      <ahyp:hlinkClr xmlns:ahyp="http://schemas.microsoft.com/office/drawing/2018/hyperlinkcolor" val="tx"/>
                    </a:ext>
                  </a:extLst>
                </a:hlinkClick>
              </a:rPr>
              <a:t>Autoridade</a:t>
            </a:r>
            <a:r>
              <a:rPr lang="en-US" dirty="0">
                <a:solidFill>
                  <a:srgbClr val="F79037"/>
                </a:solidFill>
                <a:hlinkClick r:id="rId2">
                  <a:extLst>
                    <a:ext uri="{A12FA001-AC4F-418D-AE19-62706E023703}">
                      <ahyp:hlinkClr xmlns:ahyp="http://schemas.microsoft.com/office/drawing/2018/hyperlinkcolor" val="tx"/>
                    </a:ext>
                  </a:extLst>
                </a:hlinkClick>
              </a:rPr>
              <a:t> Europeia de </a:t>
            </a:r>
            <a:r>
              <a:rPr lang="en-US" dirty="0" err="1">
                <a:solidFill>
                  <a:srgbClr val="F79037"/>
                </a:solidFill>
                <a:hlinkClick r:id="rId2">
                  <a:extLst>
                    <a:ext uri="{A12FA001-AC4F-418D-AE19-62706E023703}">
                      <ahyp:hlinkClr xmlns:ahyp="http://schemas.microsoft.com/office/drawing/2018/hyperlinkcolor" val="tx"/>
                    </a:ext>
                  </a:extLst>
                </a:hlinkClick>
              </a:rPr>
              <a:t>Segurança</a:t>
            </a:r>
            <a:r>
              <a:rPr lang="en-US" dirty="0">
                <a:solidFill>
                  <a:srgbClr val="F79037"/>
                </a:solidFill>
                <a:hlinkClick r:id="rId2">
                  <a:extLst>
                    <a:ext uri="{A12FA001-AC4F-418D-AE19-62706E023703}">
                      <ahyp:hlinkClr xmlns:ahyp="http://schemas.microsoft.com/office/drawing/2018/hyperlinkcolor" val="tx"/>
                    </a:ext>
                  </a:extLst>
                </a:hlinkClick>
              </a:rPr>
              <a:t> </a:t>
            </a:r>
            <a:r>
              <a:rPr lang="en-US" dirty="0" err="1">
                <a:solidFill>
                  <a:srgbClr val="F79037"/>
                </a:solidFill>
                <a:hlinkClick r:id="rId2">
                  <a:extLst>
                    <a:ext uri="{A12FA001-AC4F-418D-AE19-62706E023703}">
                      <ahyp:hlinkClr xmlns:ahyp="http://schemas.microsoft.com/office/drawing/2018/hyperlinkcolor" val="tx"/>
                    </a:ext>
                  </a:extLst>
                </a:hlinkClick>
              </a:rPr>
              <a:t>Alimentar</a:t>
            </a:r>
            <a:r>
              <a:rPr lang="en-US" dirty="0">
                <a:solidFill>
                  <a:srgbClr val="F79037"/>
                </a:solidFill>
              </a:rPr>
              <a:t> </a:t>
            </a:r>
            <a:r>
              <a:rPr lang="en-US" dirty="0"/>
              <a:t>(EFSA), a UE tem possivelmente os regulamentos de OGM mais rigorosos do mundo. A EFSA avalia quaisquer possíveis riscos dos OGMs para a saúde </a:t>
            </a:r>
            <a:r>
              <a:rPr lang="en-US" dirty="0" err="1"/>
              <a:t>humana</a:t>
            </a:r>
            <a:r>
              <a:rPr lang="en-US" dirty="0"/>
              <a:t> e animal e para o </a:t>
            </a:r>
            <a:r>
              <a:rPr lang="en-US" dirty="0" err="1"/>
              <a:t>meio</a:t>
            </a:r>
            <a:r>
              <a:rPr lang="en-US" dirty="0"/>
              <a:t> </a:t>
            </a:r>
            <a:r>
              <a:rPr lang="en-US" dirty="0" err="1"/>
              <a:t>ambiente</a:t>
            </a:r>
            <a:r>
              <a:rPr lang="en-US" dirty="0"/>
              <a:t> na Europa.</a:t>
            </a:r>
            <a:endParaRPr lang="en-IE" dirty="0"/>
          </a:p>
        </p:txBody>
      </p:sp>
      <p:sp>
        <p:nvSpPr>
          <p:cNvPr id="3" name="Text Placeholder 2">
            <a:extLst>
              <a:ext uri="{FF2B5EF4-FFF2-40B4-BE49-F238E27FC236}">
                <a16:creationId xmlns:a16="http://schemas.microsoft.com/office/drawing/2014/main" id="{17FA7822-91A2-6234-7BD2-E2A4BF9CA318}"/>
              </a:ext>
            </a:extLst>
          </p:cNvPr>
          <p:cNvSpPr>
            <a:spLocks noGrp="1"/>
          </p:cNvSpPr>
          <p:nvPr>
            <p:ph type="body" sz="quarter" idx="16"/>
          </p:nvPr>
        </p:nvSpPr>
        <p:spPr>
          <a:xfrm>
            <a:off x="668714" y="668448"/>
            <a:ext cx="5427286" cy="992652"/>
          </a:xfrm>
        </p:spPr>
        <p:txBody>
          <a:bodyPr/>
          <a:lstStyle/>
          <a:p>
            <a:pPr algn="l" rtl="0"/>
            <a:r>
              <a:rPr lang="en-IE" dirty="0" err="1"/>
              <a:t>Regulamentação</a:t>
            </a:r>
            <a:r>
              <a:rPr lang="en-IE" dirty="0"/>
              <a:t> de OGM…</a:t>
            </a:r>
          </a:p>
        </p:txBody>
      </p:sp>
      <p:pic>
        <p:nvPicPr>
          <p:cNvPr id="6" name="Picture Placeholder 5" descr="A close-up of words  Description automatically generated">
            <a:extLst>
              <a:ext uri="{FF2B5EF4-FFF2-40B4-BE49-F238E27FC236}">
                <a16:creationId xmlns:a16="http://schemas.microsoft.com/office/drawing/2014/main" id="{D54EB1CA-E227-D007-48AD-81F0930E538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1375"/>
          <a:stretch/>
        </p:blipFill>
        <p:spPr>
          <a:xfrm>
            <a:off x="7277878" y="1452563"/>
            <a:ext cx="4914122" cy="4656137"/>
          </a:xfrm>
        </p:spPr>
      </p:pic>
    </p:spTree>
    <p:extLst>
      <p:ext uri="{BB962C8B-B14F-4D97-AF65-F5344CB8AC3E}">
        <p14:creationId xmlns:p14="http://schemas.microsoft.com/office/powerpoint/2010/main" val="110001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DAFAA-8855-AC70-FE34-EFB3DF7A45EB}"/>
              </a:ext>
            </a:extLst>
          </p:cNvPr>
          <p:cNvSpPr>
            <a:spLocks noGrp="1"/>
          </p:cNvSpPr>
          <p:nvPr>
            <p:ph type="body" sz="quarter" idx="18"/>
          </p:nvPr>
        </p:nvSpPr>
        <p:spPr>
          <a:xfrm>
            <a:off x="565962" y="982409"/>
            <a:ext cx="10601910" cy="4810452"/>
          </a:xfrm>
        </p:spPr>
        <p:txBody>
          <a:bodyPr/>
          <a:lstStyle/>
          <a:p>
            <a:pPr marL="342900" indent="-342900" algn="just" rtl="0">
              <a:buFont typeface="Arial" panose="020B0604020202020204" pitchFamily="34" charset="0"/>
              <a:buChar char="•"/>
            </a:pPr>
            <a:r>
              <a:rPr lang="en-US" dirty="0"/>
              <a:t>maior atratividade para os consumidores, </a:t>
            </a:r>
            <a:r>
              <a:rPr lang="en-US" dirty="0" err="1"/>
              <a:t>como</a:t>
            </a:r>
            <a:r>
              <a:rPr lang="en-US" dirty="0"/>
              <a:t> </a:t>
            </a:r>
            <a:r>
              <a:rPr lang="en-US" dirty="0" err="1"/>
              <a:t>por</a:t>
            </a:r>
            <a:r>
              <a:rPr lang="en-US" dirty="0"/>
              <a:t> exemplo, maçãs e batatas com menor probabilidade de se </a:t>
            </a:r>
            <a:r>
              <a:rPr lang="en-US" dirty="0" err="1"/>
              <a:t>estragarem</a:t>
            </a:r>
            <a:r>
              <a:rPr lang="en-US" dirty="0"/>
              <a:t> </a:t>
            </a:r>
            <a:r>
              <a:rPr lang="en-US" dirty="0" err="1"/>
              <a:t>ou</a:t>
            </a:r>
            <a:r>
              <a:rPr lang="en-US" dirty="0"/>
              <a:t> </a:t>
            </a:r>
            <a:r>
              <a:rPr lang="en-US" dirty="0" err="1"/>
              <a:t>escurecer</a:t>
            </a:r>
            <a:r>
              <a:rPr lang="en-US" dirty="0"/>
              <a:t>;</a:t>
            </a:r>
          </a:p>
          <a:p>
            <a:pPr marL="342900" indent="-342900" algn="just" rtl="0">
              <a:buFont typeface="Arial" panose="020B0604020202020204" pitchFamily="34" charset="0"/>
              <a:buChar char="•"/>
            </a:pPr>
            <a:r>
              <a:rPr lang="en-US" dirty="0" err="1"/>
              <a:t>melhor</a:t>
            </a:r>
            <a:r>
              <a:rPr lang="en-US" dirty="0"/>
              <a:t> </a:t>
            </a:r>
            <a:r>
              <a:rPr lang="en-US" dirty="0" err="1"/>
              <a:t>sabor</a:t>
            </a:r>
            <a:r>
              <a:rPr lang="en-US" dirty="0"/>
              <a:t>;</a:t>
            </a:r>
          </a:p>
          <a:p>
            <a:pPr marL="342900" indent="-342900" algn="just" rtl="0">
              <a:buFont typeface="Arial" panose="020B0604020202020204" pitchFamily="34" charset="0"/>
              <a:buChar char="•"/>
            </a:pPr>
            <a:r>
              <a:rPr lang="en-US" dirty="0" err="1"/>
              <a:t>vida</a:t>
            </a:r>
            <a:r>
              <a:rPr lang="en-US" dirty="0"/>
              <a:t> útil mais longa, mais fácil de armazenar e transportar e, </a:t>
            </a:r>
            <a:r>
              <a:rPr lang="en-US" dirty="0" err="1"/>
              <a:t>portanto</a:t>
            </a:r>
            <a:r>
              <a:rPr lang="en-US" dirty="0"/>
              <a:t>, </a:t>
            </a:r>
            <a:r>
              <a:rPr lang="en-US" dirty="0" err="1"/>
              <a:t>menos</a:t>
            </a:r>
            <a:r>
              <a:rPr lang="en-US" dirty="0"/>
              <a:t> </a:t>
            </a:r>
            <a:r>
              <a:rPr lang="en-US" dirty="0" err="1"/>
              <a:t>desperdício</a:t>
            </a:r>
            <a:r>
              <a:rPr lang="en-US" dirty="0"/>
              <a:t>;</a:t>
            </a:r>
          </a:p>
          <a:p>
            <a:pPr marL="342900" indent="-342900" algn="just" rtl="0">
              <a:buFont typeface="Arial" panose="020B0604020202020204" pitchFamily="34" charset="0"/>
              <a:buChar char="•"/>
            </a:pPr>
            <a:r>
              <a:rPr lang="en-US" dirty="0"/>
              <a:t>maior resistência a insetos, vírus e outras doenças, o que pode levar a menos desperdício e </a:t>
            </a:r>
            <a:r>
              <a:rPr lang="en-US" dirty="0" err="1"/>
              <a:t>maior</a:t>
            </a:r>
            <a:r>
              <a:rPr lang="en-US" dirty="0"/>
              <a:t> </a:t>
            </a:r>
            <a:r>
              <a:rPr lang="en-US" dirty="0" err="1"/>
              <a:t>segurança</a:t>
            </a:r>
            <a:r>
              <a:rPr lang="en-US" dirty="0"/>
              <a:t> </a:t>
            </a:r>
            <a:r>
              <a:rPr lang="en-US" dirty="0" err="1"/>
              <a:t>alimentar</a:t>
            </a:r>
            <a:r>
              <a:rPr lang="en-US" dirty="0"/>
              <a:t>;</a:t>
            </a:r>
          </a:p>
          <a:p>
            <a:pPr marL="342900" indent="-342900" algn="just" rtl="0">
              <a:buFont typeface="Arial" panose="020B0604020202020204" pitchFamily="34" charset="0"/>
              <a:buChar char="•"/>
            </a:pPr>
            <a:r>
              <a:rPr lang="en-US" dirty="0"/>
              <a:t>maior </a:t>
            </a:r>
            <a:r>
              <a:rPr lang="en-US" dirty="0" err="1"/>
              <a:t>tolerância</a:t>
            </a:r>
            <a:r>
              <a:rPr lang="en-US" dirty="0"/>
              <a:t> aos herbicidas, </a:t>
            </a:r>
            <a:r>
              <a:rPr lang="en-US" dirty="0" err="1"/>
              <a:t>facilitando</a:t>
            </a:r>
            <a:r>
              <a:rPr lang="en-US" dirty="0"/>
              <a:t> o </a:t>
            </a:r>
            <a:r>
              <a:rPr lang="en-US" dirty="0" err="1"/>
              <a:t>controlo</a:t>
            </a:r>
            <a:r>
              <a:rPr lang="en-US" dirty="0"/>
              <a:t> das </a:t>
            </a:r>
            <a:r>
              <a:rPr lang="en-US" dirty="0" err="1"/>
              <a:t>ervas</a:t>
            </a:r>
            <a:r>
              <a:rPr lang="en-US" dirty="0"/>
              <a:t> </a:t>
            </a:r>
            <a:r>
              <a:rPr lang="en-US" dirty="0" err="1"/>
              <a:t>daninhas</a:t>
            </a:r>
            <a:r>
              <a:rPr lang="en-US" dirty="0"/>
              <a:t>;</a:t>
            </a:r>
          </a:p>
          <a:p>
            <a:pPr marL="342900" indent="-342900" algn="just" rtl="0">
              <a:buFont typeface="Arial" panose="020B0604020202020204" pitchFamily="34" charset="0"/>
              <a:buChar char="•"/>
            </a:pPr>
            <a:r>
              <a:rPr lang="en-US" dirty="0" err="1"/>
              <a:t>aumento</a:t>
            </a:r>
            <a:r>
              <a:rPr lang="en-US" dirty="0"/>
              <a:t> do valor nutricional, como no arroz dourado, que pode melhorar a saúde de pessoas com acesso </a:t>
            </a:r>
            <a:r>
              <a:rPr lang="en-US" dirty="0" err="1"/>
              <a:t>limitado</a:t>
            </a:r>
            <a:r>
              <a:rPr lang="en-US" dirty="0"/>
              <a:t> a </a:t>
            </a:r>
            <a:r>
              <a:rPr lang="en-US" dirty="0" err="1"/>
              <a:t>alimentos</a:t>
            </a:r>
            <a:r>
              <a:rPr lang="en-US" dirty="0"/>
              <a:t>;</a:t>
            </a:r>
          </a:p>
          <a:p>
            <a:pPr marL="342900" indent="-342900" algn="just" rtl="0">
              <a:buFont typeface="Arial" panose="020B0604020202020204" pitchFamily="34" charset="0"/>
              <a:buChar char="•"/>
            </a:pPr>
            <a:r>
              <a:rPr lang="en-US" dirty="0"/>
              <a:t>capacidade de </a:t>
            </a:r>
            <a:r>
              <a:rPr lang="en-US" dirty="0" err="1"/>
              <a:t>prosperar</a:t>
            </a:r>
            <a:r>
              <a:rPr lang="en-US" dirty="0"/>
              <a:t> num </a:t>
            </a:r>
            <a:r>
              <a:rPr lang="en-US" dirty="0" err="1"/>
              <a:t>clima</a:t>
            </a:r>
            <a:r>
              <a:rPr lang="en-US" dirty="0"/>
              <a:t> </a:t>
            </a:r>
            <a:r>
              <a:rPr lang="en-US" dirty="0" err="1"/>
              <a:t>rigoroso</a:t>
            </a:r>
            <a:r>
              <a:rPr lang="en-US" dirty="0"/>
              <a:t>, </a:t>
            </a:r>
            <a:r>
              <a:rPr lang="en-US" dirty="0" err="1"/>
              <a:t>como</a:t>
            </a:r>
            <a:r>
              <a:rPr lang="en-US" dirty="0"/>
              <a:t> a </a:t>
            </a:r>
            <a:r>
              <a:rPr lang="en-US" dirty="0" err="1"/>
              <a:t>seca</a:t>
            </a:r>
            <a:r>
              <a:rPr lang="en-US" dirty="0"/>
              <a:t> </a:t>
            </a:r>
            <a:r>
              <a:rPr lang="en-US" dirty="0" err="1"/>
              <a:t>ou</a:t>
            </a:r>
            <a:r>
              <a:rPr lang="en-US" dirty="0"/>
              <a:t> o </a:t>
            </a:r>
            <a:r>
              <a:rPr lang="en-US" dirty="0" err="1"/>
              <a:t>calor</a:t>
            </a:r>
            <a:r>
              <a:rPr lang="en-US" dirty="0"/>
              <a:t>;</a:t>
            </a:r>
          </a:p>
          <a:p>
            <a:pPr marL="342900" indent="-342900" algn="just" rtl="0">
              <a:buFont typeface="Arial" panose="020B0604020202020204" pitchFamily="34" charset="0"/>
              <a:buChar char="•"/>
            </a:pPr>
            <a:r>
              <a:rPr lang="en-US" dirty="0"/>
              <a:t>capacidade de crescer em solos de baixa qualidade </a:t>
            </a:r>
            <a:r>
              <a:rPr lang="en-US" dirty="0" err="1"/>
              <a:t>ou</a:t>
            </a:r>
            <a:r>
              <a:rPr lang="en-US" dirty="0"/>
              <a:t> </a:t>
            </a:r>
            <a:r>
              <a:rPr lang="en-US" dirty="0" err="1"/>
              <a:t>salgados</a:t>
            </a:r>
            <a:r>
              <a:rPr lang="en-US" dirty="0"/>
              <a:t>.</a:t>
            </a:r>
          </a:p>
        </p:txBody>
      </p:sp>
      <p:sp>
        <p:nvSpPr>
          <p:cNvPr id="3" name="Text Placeholder 2">
            <a:extLst>
              <a:ext uri="{FF2B5EF4-FFF2-40B4-BE49-F238E27FC236}">
                <a16:creationId xmlns:a16="http://schemas.microsoft.com/office/drawing/2014/main" id="{C7F2D9E4-F856-2DE4-1668-7887D07718A1}"/>
              </a:ext>
            </a:extLst>
          </p:cNvPr>
          <p:cNvSpPr>
            <a:spLocks noGrp="1"/>
          </p:cNvSpPr>
          <p:nvPr>
            <p:ph type="body" sz="quarter" idx="16"/>
          </p:nvPr>
        </p:nvSpPr>
        <p:spPr>
          <a:xfrm>
            <a:off x="372214" y="383625"/>
            <a:ext cx="11017573" cy="803654"/>
          </a:xfrm>
        </p:spPr>
        <p:txBody>
          <a:bodyPr/>
          <a:lstStyle/>
          <a:p>
            <a:pPr algn="l" rtl="0"/>
            <a:r>
              <a:rPr lang="en-US" dirty="0"/>
              <a:t>As </a:t>
            </a:r>
            <a:r>
              <a:rPr lang="en-US" dirty="0" err="1"/>
              <a:t>potenciais</a:t>
            </a:r>
            <a:r>
              <a:rPr lang="en-US" dirty="0"/>
              <a:t> </a:t>
            </a:r>
            <a:r>
              <a:rPr lang="en-US" b="1" dirty="0"/>
              <a:t>VANTAGENS </a:t>
            </a:r>
            <a:r>
              <a:rPr lang="en-US" dirty="0"/>
              <a:t>das culturas de OGM </a:t>
            </a:r>
            <a:r>
              <a:rPr lang="en-US" dirty="0" err="1"/>
              <a:t>incluem</a:t>
            </a:r>
            <a:r>
              <a:rPr lang="en-US" dirty="0"/>
              <a:t>:</a:t>
            </a:r>
            <a:endParaRPr lang="en-IE" dirty="0"/>
          </a:p>
        </p:txBody>
      </p:sp>
      <p:sp>
        <p:nvSpPr>
          <p:cNvPr id="4" name="TextBox 3">
            <a:extLst>
              <a:ext uri="{FF2B5EF4-FFF2-40B4-BE49-F238E27FC236}">
                <a16:creationId xmlns:a16="http://schemas.microsoft.com/office/drawing/2014/main" id="{8FC7977A-2AF5-04EF-B993-239EB91BA06F}"/>
              </a:ext>
            </a:extLst>
          </p:cNvPr>
          <p:cNvSpPr txBox="1"/>
          <p:nvPr/>
        </p:nvSpPr>
        <p:spPr>
          <a:xfrm>
            <a:off x="8412480" y="5889937"/>
            <a:ext cx="1687398" cy="369332"/>
          </a:xfrm>
          <a:prstGeom prst="rect">
            <a:avLst/>
          </a:prstGeom>
          <a:noFill/>
        </p:spPr>
        <p:txBody>
          <a:bodyPr wrap="square" rtlCol="0">
            <a:spAutoFit/>
          </a:bodyPr>
          <a:lstStyle/>
          <a:p>
            <a:pPr algn="l" rtl="0"/>
            <a:r>
              <a:rPr lang="en-IE" dirty="0">
                <a:solidFill>
                  <a:srgbClr val="F79037"/>
                </a:solidFill>
                <a:hlinkClick r:id="rId2">
                  <a:extLst>
                    <a:ext uri="{A12FA001-AC4F-418D-AE19-62706E023703}">
                      <ahyp:hlinkClr xmlns:ahyp="http://schemas.microsoft.com/office/drawing/2018/hyperlinkcolor" val="tx"/>
                    </a:ext>
                  </a:extLst>
                </a:hlinkClick>
              </a:rPr>
              <a:t>Fonte</a:t>
            </a:r>
            <a:endParaRPr lang="en-IE" dirty="0">
              <a:solidFill>
                <a:srgbClr val="F79037"/>
              </a:solidFill>
            </a:endParaRPr>
          </a:p>
        </p:txBody>
      </p:sp>
      <p:pic>
        <p:nvPicPr>
          <p:cNvPr id="5" name="Graphic 4" descr="Thumbs up sign outline">
            <a:extLst>
              <a:ext uri="{FF2B5EF4-FFF2-40B4-BE49-F238E27FC236}">
                <a16:creationId xmlns:a16="http://schemas.microsoft.com/office/drawing/2014/main" id="{B25DF194-CDAC-054A-2426-64A1A3293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7617" y="5019162"/>
            <a:ext cx="914400" cy="914400"/>
          </a:xfrm>
          <a:prstGeom prst="rect">
            <a:avLst/>
          </a:prstGeom>
        </p:spPr>
      </p:pic>
      <p:sp>
        <p:nvSpPr>
          <p:cNvPr id="7" name="TextBox 6">
            <a:extLst>
              <a:ext uri="{FF2B5EF4-FFF2-40B4-BE49-F238E27FC236}">
                <a16:creationId xmlns:a16="http://schemas.microsoft.com/office/drawing/2014/main" id="{2BCA9287-F871-73D1-1DBC-5CE7A6419E0F}"/>
              </a:ext>
            </a:extLst>
          </p:cNvPr>
          <p:cNvSpPr txBox="1"/>
          <p:nvPr/>
        </p:nvSpPr>
        <p:spPr>
          <a:xfrm>
            <a:off x="565962" y="5966882"/>
            <a:ext cx="6333055" cy="584775"/>
          </a:xfrm>
          <a:prstGeom prst="rect">
            <a:avLst/>
          </a:prstGeom>
          <a:noFill/>
        </p:spPr>
        <p:txBody>
          <a:bodyPr wrap="square">
            <a:spAutoFit/>
          </a:bodyPr>
          <a:lstStyle/>
          <a:p>
            <a:pPr algn="l" rtl="0"/>
            <a:r>
              <a:rPr lang="en-US" sz="1600" b="1" i="0" dirty="0" err="1">
                <a:solidFill>
                  <a:schemeClr val="bg1"/>
                </a:solidFill>
                <a:effectLst/>
              </a:rPr>
              <a:t>Todos</a:t>
            </a:r>
            <a:r>
              <a:rPr lang="en-US" sz="1600" b="1" i="0" dirty="0">
                <a:solidFill>
                  <a:schemeClr val="bg1"/>
                </a:solidFill>
                <a:effectLst/>
              </a:rPr>
              <a:t> estes fatores contribuem para </a:t>
            </a:r>
            <a:r>
              <a:rPr lang="en-US" sz="1600" b="1" i="0" dirty="0" err="1">
                <a:solidFill>
                  <a:schemeClr val="bg1"/>
                </a:solidFill>
                <a:effectLst/>
              </a:rPr>
              <a:t>reduzir</a:t>
            </a:r>
            <a:r>
              <a:rPr lang="en-US" sz="1600" b="1" i="0" dirty="0">
                <a:solidFill>
                  <a:schemeClr val="bg1"/>
                </a:solidFill>
                <a:effectLst/>
              </a:rPr>
              <a:t> os custos para o consumidor e podem garantir que mais pessoas tenham </a:t>
            </a:r>
            <a:r>
              <a:rPr lang="en-US" sz="1600" b="1" i="0" dirty="0" err="1">
                <a:solidFill>
                  <a:schemeClr val="bg1"/>
                </a:solidFill>
                <a:effectLst/>
              </a:rPr>
              <a:t>acesso</a:t>
            </a:r>
            <a:r>
              <a:rPr lang="en-US" sz="1600" b="1" i="0" dirty="0">
                <a:solidFill>
                  <a:schemeClr val="bg1"/>
                </a:solidFill>
                <a:effectLst/>
              </a:rPr>
              <a:t> a </a:t>
            </a:r>
            <a:r>
              <a:rPr lang="en-US" sz="1600" b="1" i="0" dirty="0" err="1">
                <a:solidFill>
                  <a:schemeClr val="bg1"/>
                </a:solidFill>
                <a:effectLst/>
              </a:rPr>
              <a:t>alimentos</a:t>
            </a:r>
            <a:r>
              <a:rPr lang="en-US" sz="1600" b="1" i="0" dirty="0">
                <a:solidFill>
                  <a:schemeClr val="bg1"/>
                </a:solidFill>
                <a:effectLst/>
              </a:rPr>
              <a:t>.</a:t>
            </a:r>
            <a:endParaRPr lang="en-IE" sz="1600" b="1" dirty="0">
              <a:solidFill>
                <a:schemeClr val="bg1"/>
              </a:solidFill>
            </a:endParaRPr>
          </a:p>
        </p:txBody>
      </p:sp>
      <p:grpSp>
        <p:nvGrpSpPr>
          <p:cNvPr id="8" name="Group 7">
            <a:extLst>
              <a:ext uri="{FF2B5EF4-FFF2-40B4-BE49-F238E27FC236}">
                <a16:creationId xmlns:a16="http://schemas.microsoft.com/office/drawing/2014/main" id="{85294D97-207E-670E-E863-E8BAD5C28514}"/>
              </a:ext>
            </a:extLst>
          </p:cNvPr>
          <p:cNvGrpSpPr/>
          <p:nvPr/>
        </p:nvGrpSpPr>
        <p:grpSpPr>
          <a:xfrm>
            <a:off x="2281" y="5996018"/>
            <a:ext cx="563681" cy="558560"/>
            <a:chOff x="5591874" y="2370217"/>
            <a:chExt cx="948345" cy="850874"/>
          </a:xfrm>
        </p:grpSpPr>
        <p:sp>
          <p:nvSpPr>
            <p:cNvPr id="9" name="Freeform 213">
              <a:extLst>
                <a:ext uri="{FF2B5EF4-FFF2-40B4-BE49-F238E27FC236}">
                  <a16:creationId xmlns:a16="http://schemas.microsoft.com/office/drawing/2014/main" id="{422C6A9D-05E5-AEC3-D5DA-16C6D4294C0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1A0C2"/>
            </a:solidFill>
            <a:ln w="9028" cap="flat">
              <a:noFill/>
              <a:prstDash val="solid"/>
              <a:miter/>
            </a:ln>
          </p:spPr>
          <p:txBody>
            <a:bodyPr rtlCol="0" anchor="ctr"/>
            <a:lstStyle/>
            <a:p>
              <a:pPr algn="l" rtl="0"/>
              <a:endParaRPr lang="en-US"/>
            </a:p>
          </p:txBody>
        </p:sp>
        <p:sp>
          <p:nvSpPr>
            <p:cNvPr id="10" name="Freeform 214">
              <a:extLst>
                <a:ext uri="{FF2B5EF4-FFF2-40B4-BE49-F238E27FC236}">
                  <a16:creationId xmlns:a16="http://schemas.microsoft.com/office/drawing/2014/main" id="{BA1DA2BD-DA7C-4DE5-A330-7720DC06AF87}"/>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1A0C2"/>
            </a:solidFill>
            <a:ln w="9028"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F2DC2CD5-A265-C967-79C5-786471DB4351}"/>
                </a:ext>
              </a:extLst>
            </p:cNvPr>
            <p:cNvGrpSpPr/>
            <p:nvPr/>
          </p:nvGrpSpPr>
          <p:grpSpPr>
            <a:xfrm>
              <a:off x="5591874" y="2370217"/>
              <a:ext cx="948345" cy="850874"/>
              <a:chOff x="5591874" y="2370217"/>
              <a:chExt cx="948345" cy="850874"/>
            </a:xfrm>
            <a:solidFill>
              <a:srgbClr val="010101"/>
            </a:solidFill>
          </p:grpSpPr>
          <p:sp>
            <p:nvSpPr>
              <p:cNvPr id="12" name="Freeform 216">
                <a:extLst>
                  <a:ext uri="{FF2B5EF4-FFF2-40B4-BE49-F238E27FC236}">
                    <a16:creationId xmlns:a16="http://schemas.microsoft.com/office/drawing/2014/main" id="{D86D6036-FBEB-5638-F54D-857B198D531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pPr algn="l" rtl="0"/>
                <a:endParaRPr lang="en-US"/>
              </a:p>
            </p:txBody>
          </p:sp>
          <p:sp>
            <p:nvSpPr>
              <p:cNvPr id="13" name="Freeform 217">
                <a:extLst>
                  <a:ext uri="{FF2B5EF4-FFF2-40B4-BE49-F238E27FC236}">
                    <a16:creationId xmlns:a16="http://schemas.microsoft.com/office/drawing/2014/main" id="{81BAA473-40D1-7975-B3A0-4DC7175BD842}"/>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pPr algn="l" rtl="0"/>
                <a:endParaRPr lang="en-US"/>
              </a:p>
            </p:txBody>
          </p:sp>
          <p:sp>
            <p:nvSpPr>
              <p:cNvPr id="14" name="Freeform 218">
                <a:extLst>
                  <a:ext uri="{FF2B5EF4-FFF2-40B4-BE49-F238E27FC236}">
                    <a16:creationId xmlns:a16="http://schemas.microsoft.com/office/drawing/2014/main" id="{279B3270-7B2B-F569-37F6-FA29D1640439}"/>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219">
                <a:extLst>
                  <a:ext uri="{FF2B5EF4-FFF2-40B4-BE49-F238E27FC236}">
                    <a16:creationId xmlns:a16="http://schemas.microsoft.com/office/drawing/2014/main" id="{222D2B35-AAAB-AE63-8B09-DFAA0D87A6EE}"/>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220">
                <a:extLst>
                  <a:ext uri="{FF2B5EF4-FFF2-40B4-BE49-F238E27FC236}">
                    <a16:creationId xmlns:a16="http://schemas.microsoft.com/office/drawing/2014/main" id="{9961F7EF-F662-F968-2BB9-DB49C0FDB5FA}"/>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66851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7CD81-00CC-E17C-F0C9-5DAC0CDD4CD4}"/>
              </a:ext>
            </a:extLst>
          </p:cNvPr>
          <p:cNvSpPr>
            <a:spLocks noGrp="1"/>
          </p:cNvSpPr>
          <p:nvPr>
            <p:ph type="body" sz="quarter" idx="18"/>
          </p:nvPr>
        </p:nvSpPr>
        <p:spPr>
          <a:xfrm>
            <a:off x="544587" y="1028833"/>
            <a:ext cx="11226422" cy="3849918"/>
          </a:xfrm>
        </p:spPr>
        <p:txBody>
          <a:bodyPr/>
          <a:lstStyle/>
          <a:p>
            <a:pPr marL="0" indent="0" rtl="0">
              <a:spcBef>
                <a:spcPts val="400"/>
              </a:spcBef>
            </a:pPr>
            <a:r>
              <a:rPr lang="en-US" sz="2200" dirty="0"/>
              <a:t>A engenharia genética de alimentos é uma prática </a:t>
            </a:r>
            <a:r>
              <a:rPr lang="en-US" sz="2200" dirty="0" err="1"/>
              <a:t>relativamente</a:t>
            </a:r>
            <a:r>
              <a:rPr lang="en-US" sz="2200" dirty="0"/>
              <a:t> </a:t>
            </a:r>
            <a:r>
              <a:rPr lang="en-US" sz="2200" dirty="0" err="1"/>
              <a:t>recente</a:t>
            </a:r>
            <a:r>
              <a:rPr lang="en-US" sz="2200" dirty="0"/>
              <a:t>, o que significa que os efeitos a longo </a:t>
            </a:r>
            <a:r>
              <a:rPr lang="en-US" sz="2200" dirty="0" err="1"/>
              <a:t>prazo</a:t>
            </a:r>
            <a:r>
              <a:rPr lang="en-US" sz="2200" dirty="0"/>
              <a:t> </a:t>
            </a:r>
            <a:r>
              <a:rPr lang="en-US" sz="2200" dirty="0" err="1"/>
              <a:t>sobre</a:t>
            </a:r>
            <a:r>
              <a:rPr lang="en-US" sz="2200" dirty="0"/>
              <a:t> a segurança ainda não são claros. </a:t>
            </a:r>
            <a:r>
              <a:rPr lang="en-US" sz="2200" dirty="0" err="1"/>
              <a:t>Muitas</a:t>
            </a:r>
            <a:r>
              <a:rPr lang="en-US" sz="2200" dirty="0"/>
              <a:t> das </a:t>
            </a:r>
            <a:r>
              <a:rPr lang="en-US" sz="2200" dirty="0" err="1"/>
              <a:t>preocupações</a:t>
            </a:r>
            <a:r>
              <a:rPr lang="en-US" sz="2200" dirty="0"/>
              <a:t> sobre as desvantagens estão </a:t>
            </a:r>
            <a:r>
              <a:rPr lang="en-US" sz="2200" dirty="0" err="1"/>
              <a:t>relacionadas</a:t>
            </a:r>
            <a:r>
              <a:rPr lang="en-US" sz="2200" dirty="0"/>
              <a:t> com a saúde humana. Os cientistas ainda não demonstraram que os </a:t>
            </a:r>
            <a:r>
              <a:rPr lang="en-US" sz="2200" dirty="0" err="1"/>
              <a:t>alimentos</a:t>
            </a:r>
            <a:r>
              <a:rPr lang="en-US" sz="2200" dirty="0"/>
              <a:t> OGM são </a:t>
            </a:r>
            <a:r>
              <a:rPr lang="en-US" sz="2200" dirty="0" err="1"/>
              <a:t>prejudiciais</a:t>
            </a:r>
            <a:r>
              <a:rPr lang="en-US" sz="2200" dirty="0"/>
              <a:t> para a </a:t>
            </a:r>
            <a:r>
              <a:rPr lang="en-US" sz="2200" dirty="0" err="1"/>
              <a:t>saúde</a:t>
            </a:r>
            <a:r>
              <a:rPr lang="en-US" sz="2200" dirty="0"/>
              <a:t>, mas a </a:t>
            </a:r>
            <a:r>
              <a:rPr lang="en-US" sz="2200" dirty="0" err="1"/>
              <a:t>investigação</a:t>
            </a:r>
            <a:r>
              <a:rPr lang="en-US" sz="2200" dirty="0"/>
              <a:t> </a:t>
            </a:r>
            <a:r>
              <a:rPr lang="en-US" sz="2200" dirty="0" err="1"/>
              <a:t>está</a:t>
            </a:r>
            <a:r>
              <a:rPr lang="en-US" sz="2200" dirty="0"/>
              <a:t> </a:t>
            </a:r>
            <a:r>
              <a:rPr lang="en-US" sz="2200" dirty="0" err="1"/>
              <a:t>em</a:t>
            </a:r>
            <a:r>
              <a:rPr lang="en-US" sz="2200" dirty="0"/>
              <a:t> </a:t>
            </a:r>
            <a:r>
              <a:rPr lang="en-US" sz="2200" dirty="0" err="1"/>
              <a:t>curso</a:t>
            </a:r>
            <a:r>
              <a:rPr lang="en-US" sz="2200" dirty="0"/>
              <a:t>.</a:t>
            </a:r>
          </a:p>
          <a:p>
            <a:pPr marL="342900" indent="-342900" rtl="0">
              <a:spcBef>
                <a:spcPts val="400"/>
              </a:spcBef>
              <a:buFont typeface="Arial" panose="020B0604020202020204" pitchFamily="34" charset="0"/>
              <a:buChar char="•"/>
            </a:pPr>
            <a:r>
              <a:rPr lang="en-US" sz="2200" dirty="0"/>
              <a:t>Reações </a:t>
            </a:r>
            <a:r>
              <a:rPr lang="en-US" sz="2200" dirty="0" err="1"/>
              <a:t>alérgicas</a:t>
            </a:r>
            <a:r>
              <a:rPr lang="en-US" sz="2200" dirty="0"/>
              <a:t> – a </a:t>
            </a:r>
            <a:r>
              <a:rPr lang="en-US" sz="2200" b="0" i="0" dirty="0" err="1">
                <a:solidFill>
                  <a:srgbClr val="231F20"/>
                </a:solidFill>
                <a:effectLst/>
              </a:rPr>
              <a:t>alteração</a:t>
            </a:r>
            <a:r>
              <a:rPr lang="en-US" sz="2200" b="0" i="0" dirty="0">
                <a:solidFill>
                  <a:srgbClr val="231F20"/>
                </a:solidFill>
                <a:effectLst/>
              </a:rPr>
              <a:t> </a:t>
            </a:r>
            <a:r>
              <a:rPr lang="en-US" sz="2200" b="0" i="0" dirty="0" err="1">
                <a:solidFill>
                  <a:srgbClr val="231F20"/>
                </a:solidFill>
                <a:effectLst/>
              </a:rPr>
              <a:t>genética</a:t>
            </a:r>
            <a:r>
              <a:rPr lang="en-US" sz="2200" b="0" i="0" dirty="0">
                <a:solidFill>
                  <a:srgbClr val="231F20"/>
                </a:solidFill>
                <a:effectLst/>
              </a:rPr>
              <a:t> </a:t>
            </a:r>
            <a:r>
              <a:rPr lang="en-US" sz="2200" b="0" i="0" dirty="0" err="1">
                <a:solidFill>
                  <a:srgbClr val="231F20"/>
                </a:solidFill>
                <a:effectLst/>
              </a:rPr>
              <a:t>pode</a:t>
            </a:r>
            <a:r>
              <a:rPr lang="en-US" sz="2200" b="0" i="0" dirty="0">
                <a:solidFill>
                  <a:srgbClr val="231F20"/>
                </a:solidFill>
                <a:effectLst/>
              </a:rPr>
              <a:t> </a:t>
            </a:r>
            <a:r>
              <a:rPr lang="en-US" sz="2200" b="0" i="0" dirty="0" err="1">
                <a:solidFill>
                  <a:srgbClr val="231F20"/>
                </a:solidFill>
                <a:effectLst/>
              </a:rPr>
              <a:t>desencadear</a:t>
            </a:r>
            <a:r>
              <a:rPr lang="en-US" sz="2200" b="0" i="0" dirty="0">
                <a:solidFill>
                  <a:srgbClr val="231F20"/>
                </a:solidFill>
                <a:effectLst/>
              </a:rPr>
              <a:t> a produção de um </a:t>
            </a:r>
            <a:r>
              <a:rPr lang="en-US" sz="2200" b="0" i="0" dirty="0" err="1">
                <a:solidFill>
                  <a:srgbClr val="231F20"/>
                </a:solidFill>
                <a:effectLst/>
              </a:rPr>
              <a:t>alergéneo</a:t>
            </a:r>
            <a:r>
              <a:rPr lang="en-US" sz="2200" b="0" i="0" dirty="0">
                <a:solidFill>
                  <a:srgbClr val="231F20"/>
                </a:solidFill>
                <a:effectLst/>
              </a:rPr>
              <a:t>?</a:t>
            </a:r>
            <a:endParaRPr lang="en-US" sz="2200" dirty="0"/>
          </a:p>
          <a:p>
            <a:pPr marL="342900" indent="-342900" rtl="0">
              <a:spcBef>
                <a:spcPts val="400"/>
              </a:spcBef>
              <a:buFont typeface="Arial" panose="020B0604020202020204" pitchFamily="34" charset="0"/>
              <a:buChar char="•"/>
            </a:pPr>
            <a:r>
              <a:rPr lang="en-US" sz="2200" dirty="0" err="1"/>
              <a:t>Cancro</a:t>
            </a:r>
            <a:r>
              <a:rPr lang="en-US" sz="2200" dirty="0"/>
              <a:t> – </a:t>
            </a:r>
            <a:r>
              <a:rPr lang="en-US" sz="2200" dirty="0" err="1"/>
              <a:t>podem</a:t>
            </a:r>
            <a:r>
              <a:rPr lang="en-US" sz="2200" dirty="0"/>
              <a:t> </a:t>
            </a:r>
            <a:r>
              <a:rPr lang="en-US" sz="2200" dirty="0" err="1"/>
              <a:t>os</a:t>
            </a:r>
            <a:r>
              <a:rPr lang="en-US" sz="2200" dirty="0"/>
              <a:t> OGMs </a:t>
            </a:r>
            <a:r>
              <a:rPr lang="en-US" sz="2200" dirty="0" err="1"/>
              <a:t>aumentar</a:t>
            </a:r>
            <a:r>
              <a:rPr lang="en-US" sz="2200" dirty="0"/>
              <a:t> os níveis de substâncias </a:t>
            </a:r>
            <a:r>
              <a:rPr lang="en-US" sz="2200" dirty="0" err="1"/>
              <a:t>potencialmente</a:t>
            </a:r>
            <a:r>
              <a:rPr lang="en-US" sz="2200" dirty="0"/>
              <a:t> </a:t>
            </a:r>
            <a:r>
              <a:rPr lang="en-US" sz="2200" dirty="0" err="1"/>
              <a:t>cancerígenas</a:t>
            </a:r>
            <a:r>
              <a:rPr lang="en-US" sz="2200" dirty="0"/>
              <a:t> no </a:t>
            </a:r>
            <a:r>
              <a:rPr lang="en-US" sz="2200" dirty="0" err="1"/>
              <a:t>organismo</a:t>
            </a:r>
            <a:r>
              <a:rPr lang="en-US" sz="2200" dirty="0"/>
              <a:t>?</a:t>
            </a:r>
          </a:p>
          <a:p>
            <a:pPr marL="342900" indent="-342900" rtl="0">
              <a:spcBef>
                <a:spcPts val="400"/>
              </a:spcBef>
              <a:buFont typeface="Arial" panose="020B0604020202020204" pitchFamily="34" charset="0"/>
              <a:buChar char="•"/>
            </a:pPr>
            <a:r>
              <a:rPr lang="en-IE" sz="2200" dirty="0"/>
              <a:t>Resistência antibacteriana – se uma planta </a:t>
            </a:r>
            <a:r>
              <a:rPr lang="en-IE" sz="2200" dirty="0" err="1"/>
              <a:t>tiver</a:t>
            </a:r>
            <a:r>
              <a:rPr lang="en-IE" sz="2200" dirty="0"/>
              <a:t> resistência e se for </a:t>
            </a:r>
            <a:r>
              <a:rPr lang="en-IE" sz="2200" dirty="0" err="1"/>
              <a:t>consumida</a:t>
            </a:r>
            <a:r>
              <a:rPr lang="en-IE" sz="2200" dirty="0"/>
              <a:t>, </a:t>
            </a:r>
            <a:r>
              <a:rPr lang="en-IE" sz="2200" dirty="0" err="1"/>
              <a:t>os</a:t>
            </a:r>
            <a:r>
              <a:rPr lang="en-IE" sz="2200" dirty="0"/>
              <a:t> humanos ou animais desenvolverão a mesma resistência?</a:t>
            </a:r>
          </a:p>
          <a:p>
            <a:pPr marL="342900" indent="-342900" rtl="0">
              <a:spcBef>
                <a:spcPts val="400"/>
              </a:spcBef>
              <a:buFont typeface="Arial" panose="020B0604020202020204" pitchFamily="34" charset="0"/>
              <a:buChar char="•"/>
            </a:pPr>
            <a:r>
              <a:rPr lang="en-IE" sz="2200" dirty="0" err="1"/>
              <a:t>Alterações</a:t>
            </a:r>
            <a:r>
              <a:rPr lang="en-IE" sz="2200" dirty="0"/>
              <a:t> no DNA humano – se </a:t>
            </a:r>
            <a:r>
              <a:rPr lang="en-US" sz="2200" dirty="0"/>
              <a:t>o DNA dos </a:t>
            </a:r>
            <a:r>
              <a:rPr lang="en-US" sz="2200" dirty="0" err="1"/>
              <a:t>alimentos</a:t>
            </a:r>
            <a:r>
              <a:rPr lang="en-US" sz="2200" dirty="0"/>
              <a:t> </a:t>
            </a:r>
            <a:r>
              <a:rPr lang="en-US" sz="2200" dirty="0" err="1"/>
              <a:t>conseguir</a:t>
            </a:r>
            <a:r>
              <a:rPr lang="en-US" sz="2200" dirty="0"/>
              <a:t> </a:t>
            </a:r>
            <a:r>
              <a:rPr lang="en-US" sz="2200" dirty="0" err="1"/>
              <a:t>sobreviver</a:t>
            </a:r>
            <a:r>
              <a:rPr lang="en-US" sz="2200" dirty="0"/>
              <a:t> </a:t>
            </a:r>
            <a:r>
              <a:rPr lang="en-US" sz="2200" dirty="0" err="1"/>
              <a:t>até</a:t>
            </a:r>
            <a:r>
              <a:rPr lang="en-US" sz="2200" dirty="0"/>
              <a:t> ao intestino, </a:t>
            </a:r>
            <a:r>
              <a:rPr lang="en-US" sz="2200" dirty="0" err="1"/>
              <a:t>existem</a:t>
            </a:r>
            <a:r>
              <a:rPr lang="en-US" sz="2200" dirty="0"/>
              <a:t> </a:t>
            </a:r>
            <a:r>
              <a:rPr lang="en-US" sz="2200" dirty="0" err="1"/>
              <a:t>preocupações</a:t>
            </a:r>
            <a:r>
              <a:rPr lang="en-US" sz="2200" dirty="0"/>
              <a:t> de que </a:t>
            </a:r>
            <a:r>
              <a:rPr lang="en-US" sz="2200" dirty="0" err="1"/>
              <a:t>tal</a:t>
            </a:r>
            <a:r>
              <a:rPr lang="en-US" sz="2200" dirty="0"/>
              <a:t> possa afetar o sistema imunológico.</a:t>
            </a:r>
          </a:p>
          <a:p>
            <a:pPr marL="342900" indent="-342900" rtl="0">
              <a:spcBef>
                <a:spcPts val="400"/>
              </a:spcBef>
              <a:buFont typeface="Arial" panose="020B0604020202020204" pitchFamily="34" charset="0"/>
              <a:buChar char="•"/>
            </a:pPr>
            <a:r>
              <a:rPr lang="en-US" sz="2200" dirty="0" err="1"/>
              <a:t>Risco</a:t>
            </a:r>
            <a:r>
              <a:rPr lang="en-US" sz="2200" dirty="0"/>
              <a:t> de cruzamento, em que </a:t>
            </a:r>
            <a:r>
              <a:rPr lang="en-US" sz="2200" dirty="0" err="1"/>
              <a:t>os</a:t>
            </a:r>
            <a:r>
              <a:rPr lang="en-US" sz="2200" dirty="0"/>
              <a:t> genes dos </a:t>
            </a:r>
            <a:r>
              <a:rPr lang="en-US" sz="2200" dirty="0" err="1"/>
              <a:t>alimentos</a:t>
            </a:r>
            <a:r>
              <a:rPr lang="en-US" sz="2200" dirty="0"/>
              <a:t> OGM passam para as </a:t>
            </a:r>
            <a:r>
              <a:rPr lang="en-US" sz="2200" dirty="0" err="1"/>
              <a:t>plantas</a:t>
            </a:r>
            <a:r>
              <a:rPr lang="en-US" sz="2200" dirty="0"/>
              <a:t> </a:t>
            </a:r>
            <a:r>
              <a:rPr lang="en-US" sz="2200" dirty="0" err="1"/>
              <a:t>selvagens</a:t>
            </a:r>
            <a:r>
              <a:rPr lang="en-US" sz="2200" dirty="0"/>
              <a:t> e </a:t>
            </a:r>
            <a:r>
              <a:rPr lang="en-US" sz="2200" dirty="0" err="1"/>
              <a:t>outras</a:t>
            </a:r>
            <a:r>
              <a:rPr lang="en-US" sz="2200" dirty="0"/>
              <a:t> </a:t>
            </a:r>
            <a:r>
              <a:rPr lang="en-US" sz="2200" dirty="0" err="1"/>
              <a:t>culturas</a:t>
            </a:r>
            <a:r>
              <a:rPr lang="en-US" sz="2200" dirty="0"/>
              <a:t>;</a:t>
            </a:r>
          </a:p>
          <a:p>
            <a:pPr marL="342900" indent="-342900" rtl="0">
              <a:spcBef>
                <a:spcPts val="400"/>
              </a:spcBef>
              <a:buFont typeface="Arial" panose="020B0604020202020204" pitchFamily="34" charset="0"/>
              <a:buChar char="•"/>
            </a:pPr>
            <a:r>
              <a:rPr lang="en-US" sz="2200" dirty="0"/>
              <a:t>um </a:t>
            </a:r>
            <a:r>
              <a:rPr lang="en-US" sz="2200" dirty="0" err="1"/>
              <a:t>impacto</a:t>
            </a:r>
            <a:r>
              <a:rPr lang="en-US" sz="2200" dirty="0"/>
              <a:t> </a:t>
            </a:r>
            <a:r>
              <a:rPr lang="en-US" sz="2200" dirty="0" err="1"/>
              <a:t>negativo</a:t>
            </a:r>
            <a:r>
              <a:rPr lang="en-US" sz="2200" dirty="0"/>
              <a:t> </a:t>
            </a:r>
            <a:r>
              <a:rPr lang="en-US" sz="2200" dirty="0" err="1"/>
              <a:t>sobre</a:t>
            </a:r>
            <a:r>
              <a:rPr lang="en-US" sz="2200" dirty="0"/>
              <a:t> </a:t>
            </a:r>
            <a:r>
              <a:rPr lang="en-US" sz="2200" dirty="0" err="1"/>
              <a:t>insetos</a:t>
            </a:r>
            <a:r>
              <a:rPr lang="en-US" sz="2200" dirty="0"/>
              <a:t> e </a:t>
            </a:r>
            <a:r>
              <a:rPr lang="en-US" sz="2200" dirty="0" err="1"/>
              <a:t>outras</a:t>
            </a:r>
            <a:r>
              <a:rPr lang="en-US" sz="2200" dirty="0"/>
              <a:t> </a:t>
            </a:r>
            <a:r>
              <a:rPr lang="en-US" sz="2200" dirty="0" err="1"/>
              <a:t>espécies</a:t>
            </a:r>
            <a:r>
              <a:rPr lang="en-US" sz="2200" dirty="0"/>
              <a:t>;</a:t>
            </a:r>
          </a:p>
          <a:p>
            <a:pPr marL="342900" indent="-342900" rtl="0">
              <a:spcBef>
                <a:spcPts val="400"/>
              </a:spcBef>
              <a:buFont typeface="Arial" panose="020B0604020202020204" pitchFamily="34" charset="0"/>
              <a:buChar char="•"/>
            </a:pPr>
            <a:r>
              <a:rPr lang="en-US" sz="2200" dirty="0" err="1"/>
              <a:t>redução</a:t>
            </a:r>
            <a:r>
              <a:rPr lang="en-US" sz="2200" dirty="0"/>
              <a:t> de outros tipos de plantas, levando a uma perda de </a:t>
            </a:r>
            <a:r>
              <a:rPr lang="en-US" sz="2200" dirty="0" err="1"/>
              <a:t>biodiversidade</a:t>
            </a:r>
            <a:r>
              <a:rPr lang="en-US" sz="2200" dirty="0"/>
              <a:t>.</a:t>
            </a:r>
            <a:endParaRPr lang="en-IE" sz="2200" dirty="0"/>
          </a:p>
        </p:txBody>
      </p:sp>
      <p:sp>
        <p:nvSpPr>
          <p:cNvPr id="3" name="Text Placeholder 2">
            <a:extLst>
              <a:ext uri="{FF2B5EF4-FFF2-40B4-BE49-F238E27FC236}">
                <a16:creationId xmlns:a16="http://schemas.microsoft.com/office/drawing/2014/main" id="{8A50A698-7686-3EF7-FF69-2635407F8337}"/>
              </a:ext>
            </a:extLst>
          </p:cNvPr>
          <p:cNvSpPr>
            <a:spLocks noGrp="1"/>
          </p:cNvSpPr>
          <p:nvPr>
            <p:ph type="body" sz="quarter" idx="16"/>
          </p:nvPr>
        </p:nvSpPr>
        <p:spPr>
          <a:xfrm>
            <a:off x="420991" y="419527"/>
            <a:ext cx="11377385" cy="803654"/>
          </a:xfrm>
        </p:spPr>
        <p:txBody>
          <a:bodyPr/>
          <a:lstStyle/>
          <a:p>
            <a:pPr algn="l" rtl="0"/>
            <a:r>
              <a:rPr lang="en-IE" dirty="0"/>
              <a:t>As </a:t>
            </a:r>
            <a:r>
              <a:rPr lang="en-IE" dirty="0" err="1"/>
              <a:t>potenciais</a:t>
            </a:r>
            <a:r>
              <a:rPr lang="en-IE" dirty="0"/>
              <a:t> </a:t>
            </a:r>
            <a:r>
              <a:rPr lang="en-IE" b="1" dirty="0"/>
              <a:t>DESVANTAGENS </a:t>
            </a:r>
            <a:r>
              <a:rPr lang="en-IE" dirty="0"/>
              <a:t>das </a:t>
            </a:r>
            <a:r>
              <a:rPr lang="en-IE" dirty="0" err="1"/>
              <a:t>culturas</a:t>
            </a:r>
            <a:r>
              <a:rPr lang="en-IE" dirty="0"/>
              <a:t> OGM incluem:</a:t>
            </a:r>
          </a:p>
        </p:txBody>
      </p:sp>
      <p:pic>
        <p:nvPicPr>
          <p:cNvPr id="4" name="Graphic 3" descr="Thumbs Down outline">
            <a:extLst>
              <a:ext uri="{FF2B5EF4-FFF2-40B4-BE49-F238E27FC236}">
                <a16:creationId xmlns:a16="http://schemas.microsoft.com/office/drawing/2014/main" id="{F6A70E08-7963-F282-7639-204654532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6984" y="5130717"/>
            <a:ext cx="914400" cy="914400"/>
          </a:xfrm>
          <a:prstGeom prst="rect">
            <a:avLst/>
          </a:prstGeom>
        </p:spPr>
      </p:pic>
    </p:spTree>
    <p:extLst>
      <p:ext uri="{BB962C8B-B14F-4D97-AF65-F5344CB8AC3E}">
        <p14:creationId xmlns:p14="http://schemas.microsoft.com/office/powerpoint/2010/main" val="36996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036F3-47D6-C7A8-298B-6EA75F976AA2}"/>
              </a:ext>
            </a:extLst>
          </p:cNvPr>
          <p:cNvSpPr>
            <a:spLocks noGrp="1"/>
          </p:cNvSpPr>
          <p:nvPr>
            <p:ph type="body" sz="quarter" idx="18"/>
          </p:nvPr>
        </p:nvSpPr>
        <p:spPr>
          <a:xfrm>
            <a:off x="525288" y="1128845"/>
            <a:ext cx="6605185" cy="4979855"/>
          </a:xfrm>
          <a:solidFill>
            <a:srgbClr val="B3DDDC"/>
          </a:solidFill>
        </p:spPr>
        <p:txBody>
          <a:bodyPr/>
          <a:lstStyle/>
          <a:p>
            <a:pPr marL="288000" algn="just"/>
            <a:r>
              <a:rPr lang="en-US" sz="2300" dirty="0"/>
              <a:t>Os regulamentos relativos à importação e venda de OGMs para consumo humano e animal cultivados fora da UE </a:t>
            </a:r>
            <a:r>
              <a:rPr lang="en-US" sz="2300" dirty="0" err="1"/>
              <a:t>implicam</a:t>
            </a:r>
            <a:r>
              <a:rPr lang="en-US" sz="2300" dirty="0"/>
              <a:t> </a:t>
            </a:r>
            <a:r>
              <a:rPr lang="en-US" sz="2300" dirty="0" err="1"/>
              <a:t>dar</a:t>
            </a:r>
            <a:r>
              <a:rPr lang="en-US" sz="2300" dirty="0"/>
              <a:t> liberdade de </a:t>
            </a:r>
            <a:r>
              <a:rPr lang="en-US" sz="2300" dirty="0" err="1"/>
              <a:t>escolha</a:t>
            </a:r>
            <a:r>
              <a:rPr lang="en-US" sz="2300" dirty="0"/>
              <a:t> aos agricultores e consumidores. Todos </a:t>
            </a:r>
            <a:r>
              <a:rPr lang="en-US" sz="2300" dirty="0" err="1"/>
              <a:t>os</a:t>
            </a:r>
            <a:r>
              <a:rPr lang="en-US" sz="2300" dirty="0"/>
              <a:t> </a:t>
            </a:r>
            <a:r>
              <a:rPr lang="en-US" sz="2300" dirty="0" err="1"/>
              <a:t>alimentos</a:t>
            </a:r>
            <a:r>
              <a:rPr lang="en-US" sz="2300" dirty="0"/>
              <a:t> (</a:t>
            </a:r>
            <a:r>
              <a:rPr lang="en-US" sz="2300" dirty="0" err="1"/>
              <a:t>incluindo</a:t>
            </a:r>
            <a:r>
              <a:rPr lang="en-US" sz="2300" dirty="0"/>
              <a:t> </a:t>
            </a:r>
            <a:r>
              <a:rPr lang="en-US" sz="2300" dirty="0" err="1"/>
              <a:t>os</a:t>
            </a:r>
            <a:r>
              <a:rPr lang="en-US" sz="2300" dirty="0"/>
              <a:t> </a:t>
            </a:r>
            <a:r>
              <a:rPr lang="en-US" sz="2300" dirty="0" err="1"/>
              <a:t>processados</a:t>
            </a:r>
            <a:r>
              <a:rPr lang="en-US" sz="2300" dirty="0"/>
              <a:t>) </a:t>
            </a:r>
            <a:r>
              <a:rPr lang="en-US" sz="2300" dirty="0" err="1"/>
              <a:t>ou</a:t>
            </a:r>
            <a:r>
              <a:rPr lang="en-US" sz="2300" dirty="0"/>
              <a:t> </a:t>
            </a:r>
            <a:r>
              <a:rPr lang="en-US" sz="2300" dirty="0" err="1"/>
              <a:t>alimentos</a:t>
            </a:r>
            <a:r>
              <a:rPr lang="en-US" sz="2300" dirty="0"/>
              <a:t> para </a:t>
            </a:r>
            <a:r>
              <a:rPr lang="en-US" sz="2300" dirty="0" err="1"/>
              <a:t>animais</a:t>
            </a:r>
            <a:r>
              <a:rPr lang="en-US" sz="2300" dirty="0"/>
              <a:t> que contenham mais de 0,9% de OGM aprovados devem ser rotulados e a legislação da UE </a:t>
            </a:r>
            <a:r>
              <a:rPr lang="en-US" sz="2300" dirty="0" err="1"/>
              <a:t>exige</a:t>
            </a:r>
            <a:r>
              <a:rPr lang="en-US" sz="2300" dirty="0"/>
              <a:t> </a:t>
            </a:r>
            <a:r>
              <a:rPr lang="en-US" sz="2300" dirty="0" err="1"/>
              <a:t>também</a:t>
            </a:r>
            <a:r>
              <a:rPr lang="en-US" sz="2300" dirty="0"/>
              <a:t> que todos os </a:t>
            </a:r>
            <a:r>
              <a:rPr lang="en-US" sz="2300" dirty="0" err="1"/>
              <a:t>alimentos</a:t>
            </a:r>
            <a:r>
              <a:rPr lang="en-US" sz="2300" dirty="0"/>
              <a:t> OGM sejam rastreáveis ​​</a:t>
            </a:r>
            <a:r>
              <a:rPr lang="en-US" sz="2300" dirty="0" err="1"/>
              <a:t>até</a:t>
            </a:r>
            <a:r>
              <a:rPr lang="en-US" sz="2300" dirty="0"/>
              <a:t> à </a:t>
            </a:r>
            <a:r>
              <a:rPr lang="en-US" sz="2300" dirty="0" err="1"/>
              <a:t>sua</a:t>
            </a:r>
            <a:r>
              <a:rPr lang="en-US" sz="2300" dirty="0"/>
              <a:t> </a:t>
            </a:r>
            <a:r>
              <a:rPr lang="en-US" sz="2300" dirty="0" err="1"/>
              <a:t>origem</a:t>
            </a:r>
            <a:r>
              <a:rPr lang="en-US" sz="2300" dirty="0"/>
              <a:t>.</a:t>
            </a:r>
          </a:p>
          <a:p>
            <a:pPr marL="288000" algn="just" rtl="0"/>
            <a:r>
              <a:rPr lang="en-US" sz="2300" dirty="0"/>
              <a:t>Os regulamentos da UE exigem medidas para evitar a </a:t>
            </a:r>
            <a:r>
              <a:rPr lang="en-US" sz="2300" dirty="0" err="1"/>
              <a:t>mistura</a:t>
            </a:r>
            <a:r>
              <a:rPr lang="en-US" sz="2300" dirty="0"/>
              <a:t> de </a:t>
            </a:r>
            <a:r>
              <a:rPr lang="en-US" sz="2300" dirty="0" err="1"/>
              <a:t>géneros</a:t>
            </a:r>
            <a:r>
              <a:rPr lang="en-US" sz="2300" dirty="0"/>
              <a:t> </a:t>
            </a:r>
            <a:r>
              <a:rPr lang="en-US" sz="2300" dirty="0" err="1"/>
              <a:t>alimentícios</a:t>
            </a:r>
            <a:r>
              <a:rPr lang="en-US" sz="2300" dirty="0"/>
              <a:t> e rações produzidos a partir de culturas GM e culturas convencionais </a:t>
            </a:r>
            <a:r>
              <a:rPr lang="en-US" sz="2300" dirty="0" err="1"/>
              <a:t>ou</a:t>
            </a:r>
            <a:r>
              <a:rPr lang="en-US" sz="2300" dirty="0"/>
              <a:t> </a:t>
            </a:r>
            <a:r>
              <a:rPr lang="en-US" sz="2300" dirty="0" err="1"/>
              <a:t>biológicas</a:t>
            </a:r>
            <a:r>
              <a:rPr lang="en-US" sz="2300" dirty="0"/>
              <a:t>, o que pode ser </a:t>
            </a:r>
            <a:r>
              <a:rPr lang="en-US" sz="2300" dirty="0" err="1"/>
              <a:t>feito</a:t>
            </a:r>
            <a:r>
              <a:rPr lang="en-US" sz="2300" dirty="0"/>
              <a:t> </a:t>
            </a:r>
            <a:r>
              <a:rPr lang="en-US" sz="2300" dirty="0" err="1"/>
              <a:t>através</a:t>
            </a:r>
            <a:r>
              <a:rPr lang="en-US" sz="2300" dirty="0"/>
              <a:t> de </a:t>
            </a:r>
            <a:r>
              <a:rPr lang="en-US" sz="2300" b="1" dirty="0" err="1"/>
              <a:t>distâncias</a:t>
            </a:r>
            <a:r>
              <a:rPr lang="en-US" sz="2300" b="1" dirty="0"/>
              <a:t> de </a:t>
            </a:r>
            <a:r>
              <a:rPr lang="en-US" sz="2300" b="1" dirty="0" err="1"/>
              <a:t>isolamento</a:t>
            </a:r>
            <a:r>
              <a:rPr lang="en-US" sz="2300" b="1" dirty="0"/>
              <a:t> </a:t>
            </a:r>
            <a:r>
              <a:rPr lang="en-US" sz="2300" dirty="0"/>
              <a:t>(</a:t>
            </a:r>
            <a:r>
              <a:rPr lang="en-US" sz="2300" dirty="0" err="1"/>
              <a:t>estas</a:t>
            </a:r>
            <a:r>
              <a:rPr lang="en-US" sz="2300" dirty="0"/>
              <a:t> distâncias são </a:t>
            </a:r>
            <a:r>
              <a:rPr lang="en-US" sz="2300" dirty="0" err="1"/>
              <a:t>reguladas</a:t>
            </a:r>
            <a:r>
              <a:rPr lang="en-US" sz="2300" dirty="0"/>
              <a:t> </a:t>
            </a:r>
            <a:r>
              <a:rPr lang="en-US" sz="2300" dirty="0" err="1"/>
              <a:t>por</a:t>
            </a:r>
            <a:r>
              <a:rPr lang="en-US" sz="2300" dirty="0"/>
              <a:t> </a:t>
            </a:r>
            <a:r>
              <a:rPr lang="en-US" sz="2300" dirty="0" err="1"/>
              <a:t>cada</a:t>
            </a:r>
            <a:r>
              <a:rPr lang="en-US" sz="2300" dirty="0"/>
              <a:t> </a:t>
            </a:r>
            <a:r>
              <a:rPr lang="en-US" sz="2300" dirty="0" err="1"/>
              <a:t>país</a:t>
            </a:r>
            <a:r>
              <a:rPr lang="en-US" sz="2300" dirty="0"/>
              <a:t>).</a:t>
            </a:r>
            <a:endParaRPr lang="en-IE" sz="2300" dirty="0"/>
          </a:p>
        </p:txBody>
      </p:sp>
      <p:sp>
        <p:nvSpPr>
          <p:cNvPr id="3" name="Text Placeholder 2">
            <a:extLst>
              <a:ext uri="{FF2B5EF4-FFF2-40B4-BE49-F238E27FC236}">
                <a16:creationId xmlns:a16="http://schemas.microsoft.com/office/drawing/2014/main" id="{60A9C19A-E176-FC94-C838-3C9C678076DB}"/>
              </a:ext>
            </a:extLst>
          </p:cNvPr>
          <p:cNvSpPr>
            <a:spLocks noGrp="1"/>
          </p:cNvSpPr>
          <p:nvPr>
            <p:ph type="body" sz="quarter" idx="16"/>
          </p:nvPr>
        </p:nvSpPr>
        <p:spPr>
          <a:xfrm>
            <a:off x="525287" y="528859"/>
            <a:ext cx="6605186" cy="763914"/>
          </a:xfrm>
        </p:spPr>
        <p:txBody>
          <a:bodyPr/>
          <a:lstStyle/>
          <a:p>
            <a:pPr algn="l" rtl="0"/>
            <a:r>
              <a:rPr lang="en-IE" dirty="0" err="1"/>
              <a:t>Rotulagem</a:t>
            </a:r>
            <a:r>
              <a:rPr lang="en-IE" dirty="0"/>
              <a:t> &amp; Rastreabilidade…</a:t>
            </a:r>
          </a:p>
        </p:txBody>
      </p:sp>
      <p:pic>
        <p:nvPicPr>
          <p:cNvPr id="8" name="Picture Placeholder 7" descr="Corn">
            <a:extLst>
              <a:ext uri="{FF2B5EF4-FFF2-40B4-BE49-F238E27FC236}">
                <a16:creationId xmlns:a16="http://schemas.microsoft.com/office/drawing/2014/main" id="{033B5016-DB49-49F5-E916-B956F03BFA2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9" name="Speech Bubble: Rectangle with Corners Rounded 8">
            <a:extLst>
              <a:ext uri="{FF2B5EF4-FFF2-40B4-BE49-F238E27FC236}">
                <a16:creationId xmlns:a16="http://schemas.microsoft.com/office/drawing/2014/main" id="{3EFC838E-8DCC-F96D-9A8C-F12264571B42}"/>
              </a:ext>
            </a:extLst>
          </p:cNvPr>
          <p:cNvSpPr/>
          <p:nvPr/>
        </p:nvSpPr>
        <p:spPr>
          <a:xfrm>
            <a:off x="7654565" y="1292773"/>
            <a:ext cx="4537435"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US" sz="2000" b="1" i="0" u="none" strike="noStrike" kern="1200" cap="none" spc="0" normalizeH="0" baseline="0" noProof="0" dirty="0">
                <a:ln>
                  <a:noFill/>
                </a:ln>
                <a:solidFill>
                  <a:schemeClr val="bg1"/>
                </a:solidFill>
                <a:effectLst/>
                <a:uLnTx/>
                <a:uFillTx/>
                <a:ea typeface="+mn-ea"/>
                <a:cs typeface="+mn-cs"/>
                <a:hlinkClick r:id="rId3" tooltip="OECD">
                  <a:extLst>
                    <a:ext uri="{A12FA001-AC4F-418D-AE19-62706E023703}">
                      <ahyp:hlinkClr xmlns:ahyp="http://schemas.microsoft.com/office/drawing/2018/hyperlinkcolor" val="tx"/>
                    </a:ext>
                  </a:extLst>
                </a:hlinkClick>
              </a:rPr>
              <a:t> </a:t>
            </a:r>
            <a:r>
              <a:rPr lang="en-US" sz="2000" b="1" noProof="0" dirty="0">
                <a:solidFill>
                  <a:schemeClr val="bg1"/>
                </a:solidFill>
              </a:rPr>
              <a:t>A </a:t>
            </a:r>
            <a:r>
              <a:rPr kumimoji="0" lang="en-US" sz="2000" b="1" i="0" u="none" strike="noStrike" kern="1200" cap="none" spc="0" normalizeH="0" baseline="0" noProof="0" dirty="0">
                <a:ln>
                  <a:noFill/>
                </a:ln>
                <a:solidFill>
                  <a:schemeClr val="bg1"/>
                </a:solidFill>
                <a:effectLst/>
                <a:uLnTx/>
                <a:uFillTx/>
                <a:ea typeface="+mn-ea"/>
                <a:cs typeface="+mn-cs"/>
                <a:hlinkClick r:id="rId3" tooltip="OECD">
                  <a:extLst>
                    <a:ext uri="{A12FA001-AC4F-418D-AE19-62706E023703}">
                      <ahyp:hlinkClr xmlns:ahyp="http://schemas.microsoft.com/office/drawing/2018/hyperlinkcolor" val="tx"/>
                    </a:ext>
                  </a:extLst>
                </a:hlinkClick>
              </a:rPr>
              <a:t>OCDE</a:t>
            </a:r>
            <a:r>
              <a:rPr kumimoji="0" lang="en-US" sz="2000" b="1" i="0" u="none" strike="noStrike" kern="1200" cap="none" spc="0" normalizeH="0" baseline="0" noProof="0" dirty="0">
                <a:ln>
                  <a:noFill/>
                </a:ln>
                <a:solidFill>
                  <a:schemeClr val="bg1"/>
                </a:solidFill>
                <a:effectLst/>
                <a:uLnTx/>
                <a:uFillTx/>
                <a:ea typeface="+mn-ea"/>
                <a:cs typeface="+mn-cs"/>
              </a:rPr>
              <a:t> </a:t>
            </a:r>
            <a:r>
              <a:rPr kumimoji="0" lang="en-US" sz="2000" b="1" i="0" u="none" strike="noStrike" kern="1200" cap="none" spc="0" normalizeH="0" baseline="0" noProof="0" dirty="0" err="1">
                <a:ln>
                  <a:noFill/>
                </a:ln>
                <a:solidFill>
                  <a:schemeClr val="bg1"/>
                </a:solidFill>
                <a:effectLst/>
                <a:uLnTx/>
                <a:uFillTx/>
                <a:ea typeface="+mn-ea"/>
                <a:cs typeface="+mn-cs"/>
              </a:rPr>
              <a:t>introduziu</a:t>
            </a:r>
            <a:r>
              <a:rPr kumimoji="0" lang="en-US" sz="2000" b="1" i="0" u="none" strike="noStrike" kern="1200" cap="none" spc="0" normalizeH="0" baseline="0" noProof="0" dirty="0">
                <a:ln>
                  <a:noFill/>
                </a:ln>
                <a:solidFill>
                  <a:schemeClr val="bg1"/>
                </a:solidFill>
                <a:effectLst/>
                <a:uLnTx/>
                <a:uFillTx/>
                <a:ea typeface="+mn-ea"/>
                <a:cs typeface="+mn-cs"/>
              </a:rPr>
              <a:t> um "identificador único" que é </a:t>
            </a:r>
            <a:r>
              <a:rPr lang="en-US" sz="2000" b="1" dirty="0" err="1">
                <a:solidFill>
                  <a:schemeClr val="bg1"/>
                </a:solidFill>
              </a:rPr>
              <a:t>atribuído</a:t>
            </a:r>
            <a:r>
              <a:rPr kumimoji="0" lang="en-US" sz="2000" b="1" i="0" u="none" strike="noStrike" kern="1200" cap="none" spc="0" normalizeH="0" baseline="0" noProof="0" dirty="0">
                <a:ln>
                  <a:noFill/>
                </a:ln>
                <a:solidFill>
                  <a:schemeClr val="bg1"/>
                </a:solidFill>
                <a:effectLst/>
                <a:uLnTx/>
                <a:uFillTx/>
                <a:ea typeface="+mn-ea"/>
                <a:cs typeface="+mn-cs"/>
              </a:rPr>
              <a:t> a qualquer OGM </a:t>
            </a:r>
            <a:r>
              <a:rPr kumimoji="0" lang="en-US" sz="2000" b="1" i="0" u="none" strike="noStrike" kern="1200" cap="none" spc="0" normalizeH="0" baseline="0" noProof="0" dirty="0" err="1">
                <a:ln>
                  <a:noFill/>
                </a:ln>
                <a:solidFill>
                  <a:schemeClr val="bg1"/>
                </a:solidFill>
                <a:effectLst/>
                <a:uLnTx/>
                <a:uFillTx/>
                <a:ea typeface="+mn-ea"/>
                <a:cs typeface="+mn-cs"/>
              </a:rPr>
              <a:t>aquando</a:t>
            </a:r>
            <a:r>
              <a:rPr kumimoji="0" lang="en-US" sz="2000" b="1" i="0" u="none" strike="noStrike" kern="1200" cap="none" spc="0" normalizeH="0" baseline="0" noProof="0" dirty="0">
                <a:ln>
                  <a:noFill/>
                </a:ln>
                <a:solidFill>
                  <a:schemeClr val="bg1"/>
                </a:solidFill>
                <a:effectLst/>
                <a:uLnTx/>
                <a:uFillTx/>
                <a:ea typeface="+mn-ea"/>
                <a:cs typeface="+mn-cs"/>
              </a:rPr>
              <a:t> </a:t>
            </a:r>
            <a:r>
              <a:rPr lang="en-US" sz="2000" b="1" dirty="0">
                <a:solidFill>
                  <a:schemeClr val="bg1"/>
                </a:solidFill>
              </a:rPr>
              <a:t>da </a:t>
            </a:r>
            <a:r>
              <a:rPr lang="en-US" sz="2000" b="1" dirty="0" err="1">
                <a:solidFill>
                  <a:schemeClr val="bg1"/>
                </a:solidFill>
              </a:rPr>
              <a:t>sua</a:t>
            </a:r>
            <a:r>
              <a:rPr kumimoji="0" lang="en-US" sz="2000" b="1" i="0" u="none" strike="noStrike" kern="1200" cap="none" spc="0" normalizeH="0" baseline="0" noProof="0" dirty="0">
                <a:ln>
                  <a:noFill/>
                </a:ln>
                <a:solidFill>
                  <a:schemeClr val="bg1"/>
                </a:solidFill>
                <a:effectLst/>
                <a:uLnTx/>
                <a:uFillTx/>
                <a:ea typeface="+mn-ea"/>
                <a:cs typeface="+mn-cs"/>
              </a:rPr>
              <a:t> </a:t>
            </a:r>
            <a:r>
              <a:rPr kumimoji="0" lang="en-US" sz="2000" b="1" i="0" u="none" strike="noStrike" kern="1200" cap="none" spc="0" normalizeH="0" baseline="0" noProof="0" dirty="0" err="1">
                <a:ln>
                  <a:noFill/>
                </a:ln>
                <a:solidFill>
                  <a:schemeClr val="bg1"/>
                </a:solidFill>
                <a:effectLst/>
                <a:uLnTx/>
                <a:uFillTx/>
                <a:ea typeface="+mn-ea"/>
                <a:cs typeface="+mn-cs"/>
              </a:rPr>
              <a:t>aprovação</a:t>
            </a:r>
            <a:r>
              <a:rPr kumimoji="0" lang="en-US" sz="2000" b="1" i="0" u="none" strike="noStrike" kern="1200" cap="none" spc="0" normalizeH="0" baseline="0" noProof="0" dirty="0">
                <a:ln>
                  <a:noFill/>
                </a:ln>
                <a:solidFill>
                  <a:schemeClr val="bg1"/>
                </a:solidFill>
                <a:effectLst/>
                <a:uLnTx/>
                <a:uFillTx/>
                <a:ea typeface="+mn-ea"/>
                <a:cs typeface="+mn-cs"/>
              </a:rPr>
              <a:t>, que deve </a:t>
            </a:r>
            <a:r>
              <a:rPr kumimoji="0" lang="en-US" sz="2000" b="1" i="0" u="none" strike="noStrike" kern="1200" cap="none" spc="0" normalizeH="0" baseline="0" noProof="0" dirty="0" err="1">
                <a:ln>
                  <a:noFill/>
                </a:ln>
                <a:solidFill>
                  <a:schemeClr val="bg1"/>
                </a:solidFill>
                <a:effectLst/>
                <a:uLnTx/>
                <a:uFillTx/>
                <a:ea typeface="+mn-ea"/>
                <a:cs typeface="+mn-cs"/>
              </a:rPr>
              <a:t>ser</a:t>
            </a:r>
            <a:r>
              <a:rPr kumimoji="0" lang="en-US" sz="2000" b="1" i="0" u="none" strike="noStrike" kern="1200" cap="none" spc="0" normalizeH="0" baseline="0" noProof="0" dirty="0">
                <a:ln>
                  <a:noFill/>
                </a:ln>
                <a:solidFill>
                  <a:schemeClr val="bg1"/>
                </a:solidFill>
                <a:effectLst/>
                <a:uLnTx/>
                <a:uFillTx/>
                <a:ea typeface="+mn-ea"/>
                <a:cs typeface="+mn-cs"/>
              </a:rPr>
              <a:t> </a:t>
            </a:r>
            <a:r>
              <a:rPr kumimoji="0" lang="en-US" sz="2000" b="1" i="0" u="none" strike="noStrike" kern="1200" cap="none" spc="0" normalizeH="0" baseline="0" noProof="0" dirty="0" err="1">
                <a:ln>
                  <a:noFill/>
                </a:ln>
                <a:solidFill>
                  <a:schemeClr val="bg1"/>
                </a:solidFill>
                <a:effectLst/>
                <a:uLnTx/>
                <a:uFillTx/>
                <a:ea typeface="+mn-ea"/>
                <a:cs typeface="+mn-cs"/>
              </a:rPr>
              <a:t>encaminhado</a:t>
            </a:r>
            <a:r>
              <a:rPr kumimoji="0" lang="en-US" sz="2000" b="1" i="0" u="none" strike="noStrike" kern="1200" cap="none" spc="0" normalizeH="0" baseline="0" noProof="0" dirty="0">
                <a:ln>
                  <a:noFill/>
                </a:ln>
                <a:solidFill>
                  <a:schemeClr val="bg1"/>
                </a:solidFill>
                <a:effectLst/>
                <a:uLnTx/>
                <a:uFillTx/>
                <a:ea typeface="+mn-ea"/>
                <a:cs typeface="+mn-cs"/>
              </a:rPr>
              <a:t> em todas as fases do </a:t>
            </a:r>
            <a:r>
              <a:rPr kumimoji="0" lang="en-US" sz="2000" b="1" i="0" u="none" strike="noStrike" kern="1200" cap="none" spc="0" normalizeH="0" baseline="0" noProof="0" dirty="0" err="1">
                <a:ln>
                  <a:noFill/>
                </a:ln>
                <a:solidFill>
                  <a:schemeClr val="bg1"/>
                </a:solidFill>
                <a:effectLst/>
                <a:uLnTx/>
                <a:uFillTx/>
                <a:ea typeface="+mn-ea"/>
                <a:cs typeface="+mn-cs"/>
              </a:rPr>
              <a:t>processamento</a:t>
            </a:r>
            <a:endParaRPr kumimoji="0" lang="en-IE" sz="2000" b="1"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53919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211B-6375-87DB-2812-F35FF97F9437}"/>
              </a:ext>
            </a:extLst>
          </p:cNvPr>
          <p:cNvSpPr>
            <a:spLocks noGrp="1"/>
          </p:cNvSpPr>
          <p:nvPr>
            <p:ph type="body" sz="quarter" idx="18"/>
          </p:nvPr>
        </p:nvSpPr>
        <p:spPr>
          <a:xfrm>
            <a:off x="798380" y="1458644"/>
            <a:ext cx="10903469" cy="3849918"/>
          </a:xfrm>
        </p:spPr>
        <p:txBody>
          <a:bodyPr/>
          <a:lstStyle/>
          <a:p>
            <a:pPr marL="342900" indent="-342900" algn="l" rtl="0">
              <a:buClr>
                <a:srgbClr val="F79037"/>
              </a:buClr>
              <a:buFont typeface="Arial" panose="020B0604020202020204" pitchFamily="34" charset="0"/>
              <a:buChar char="•"/>
            </a:pPr>
            <a:r>
              <a:rPr lang="en-US" dirty="0">
                <a:hlinkClick r:id="rId2"/>
              </a:rPr>
              <a:t>Nada </a:t>
            </a:r>
            <a:r>
              <a:rPr lang="en-US" dirty="0">
                <a:solidFill>
                  <a:srgbClr val="FF0000"/>
                </a:solidFill>
                <a:hlinkClick r:id="rId2"/>
              </a:rPr>
              <a:t>para </a:t>
            </a:r>
            <a:r>
              <a:rPr lang="en-US" dirty="0" err="1">
                <a:solidFill>
                  <a:srgbClr val="FF0000"/>
                </a:solidFill>
                <a:hlinkClick r:id="rId2"/>
              </a:rPr>
              <a:t>desprezar</a:t>
            </a:r>
            <a:r>
              <a:rPr lang="en-US" dirty="0">
                <a:hlinkClick r:id="rId2"/>
              </a:rPr>
              <a:t>: a alergenicidade dos OGMs - Science in the News (harvard.edu)</a:t>
            </a:r>
            <a:endParaRPr lang="en-US" dirty="0"/>
          </a:p>
          <a:p>
            <a:pPr marL="342900" indent="-342900" algn="l" rtl="0">
              <a:buClr>
                <a:srgbClr val="F79037"/>
              </a:buClr>
              <a:buFont typeface="Arial" panose="020B0604020202020204" pitchFamily="34" charset="0"/>
              <a:buChar char="•"/>
            </a:pPr>
            <a:r>
              <a:rPr lang="en-IE" dirty="0">
                <a:hlinkClick r:id="rId3"/>
              </a:rPr>
              <a:t>Legislação sobre OGM (europa.eu)</a:t>
            </a:r>
            <a:endParaRPr lang="en-IE" dirty="0"/>
          </a:p>
          <a:p>
            <a:pPr marL="342900" indent="-342900" algn="l" rtl="0">
              <a:buClr>
                <a:srgbClr val="F79037"/>
              </a:buClr>
              <a:buFont typeface="Arial" panose="020B0604020202020204" pitchFamily="34" charset="0"/>
              <a:buChar char="•"/>
            </a:pPr>
            <a:r>
              <a:rPr lang="en-US" dirty="0">
                <a:hlinkClick r:id="rId4"/>
              </a:rPr>
              <a:t>Que </a:t>
            </a:r>
            <a:r>
              <a:rPr lang="en-US" dirty="0" err="1">
                <a:hlinkClick r:id="rId4"/>
              </a:rPr>
              <a:t>culturas</a:t>
            </a:r>
            <a:r>
              <a:rPr lang="en-US" dirty="0">
                <a:hlinkClick r:id="rId4"/>
              </a:rPr>
              <a:t> de OGM são cultivadas e vendidas nos EUA? (fda.gov)</a:t>
            </a:r>
            <a:endParaRPr lang="en-US" dirty="0"/>
          </a:p>
          <a:p>
            <a:pPr marL="342900" indent="-342900" algn="l" rtl="0">
              <a:buClr>
                <a:srgbClr val="F79037"/>
              </a:buClr>
              <a:buFont typeface="Arial" panose="020B0604020202020204" pitchFamily="34" charset="0"/>
              <a:buChar char="•"/>
            </a:pPr>
            <a:r>
              <a:rPr lang="en-US" dirty="0">
                <a:hlinkClick r:id="rId5"/>
              </a:rPr>
              <a:t>Organismos Geneticamente Modificados (nationalgeographic.org)</a:t>
            </a:r>
            <a:endParaRPr lang="en-US" dirty="0"/>
          </a:p>
          <a:p>
            <a:pPr marL="342900" indent="-342900" algn="l" rtl="0">
              <a:buClr>
                <a:srgbClr val="F79037"/>
              </a:buClr>
              <a:buFont typeface="Arial" panose="020B0604020202020204" pitchFamily="34" charset="0"/>
              <a:buChar char="•"/>
            </a:pPr>
            <a:r>
              <a:rPr lang="en-US" dirty="0" err="1">
                <a:hlinkClick r:id="rId6"/>
              </a:rPr>
              <a:t>Resumos</a:t>
            </a:r>
            <a:r>
              <a:rPr lang="en-US" dirty="0">
                <a:hlinkClick r:id="rId6"/>
              </a:rPr>
              <a:t> da legislação da UE: Rastreabilidade e rotulagem de OGM</a:t>
            </a:r>
            <a:endParaRPr lang="en-US" dirty="0"/>
          </a:p>
          <a:p>
            <a:pPr marL="342900" indent="-342900" algn="l" rtl="0">
              <a:buClr>
                <a:srgbClr val="F79037"/>
              </a:buClr>
              <a:buFont typeface="Arial" panose="020B0604020202020204" pitchFamily="34" charset="0"/>
              <a:buChar char="•"/>
            </a:pPr>
            <a:r>
              <a:rPr lang="en-IE" dirty="0" err="1">
                <a:hlinkClick r:id="rId7"/>
              </a:rPr>
              <a:t>Eurobarómetro</a:t>
            </a:r>
            <a:r>
              <a:rPr lang="en-IE" dirty="0">
                <a:hlinkClick r:id="rId7"/>
              </a:rPr>
              <a:t> de 2019 revela que a maioria dos europeus pouco se importa com </a:t>
            </a:r>
            <a:r>
              <a:rPr lang="en-IE" dirty="0" err="1">
                <a:hlinkClick r:id="rId7"/>
              </a:rPr>
              <a:t>os</a:t>
            </a:r>
            <a:r>
              <a:rPr lang="en-IE" dirty="0">
                <a:hlinkClick r:id="rId7"/>
              </a:rPr>
              <a:t> OGMs - </a:t>
            </a:r>
            <a:r>
              <a:rPr lang="en-IE" dirty="0" err="1">
                <a:hlinkClick r:id="rId7"/>
              </a:rPr>
              <a:t>atualização</a:t>
            </a:r>
            <a:r>
              <a:rPr lang="en-IE" dirty="0">
                <a:hlinkClick r:id="rId7"/>
              </a:rPr>
              <a:t> </a:t>
            </a:r>
            <a:r>
              <a:rPr lang="en-IE" dirty="0" err="1">
                <a:hlinkClick r:id="rId7"/>
              </a:rPr>
              <a:t>sobre</a:t>
            </a:r>
            <a:r>
              <a:rPr lang="en-IE" dirty="0">
                <a:hlinkClick r:id="rId7"/>
              </a:rPr>
              <a:t> biotecnologia agrícola (26 de junho de 2019) | Atualização de biotecnologia agrícola - ISAAA.org</a:t>
            </a:r>
            <a:endParaRPr lang="en-US" dirty="0"/>
          </a:p>
          <a:p>
            <a:pPr marL="342900" indent="-342900" algn="l" rtl="0">
              <a:buClr>
                <a:srgbClr val="F79037"/>
              </a:buClr>
              <a:buFont typeface="Arial" panose="020B0604020202020204" pitchFamily="34" charset="0"/>
              <a:buChar char="•"/>
            </a:pPr>
            <a:r>
              <a:rPr lang="en-US" dirty="0">
                <a:hlinkClick r:id="rId8"/>
              </a:rPr>
              <a:t>EUROPA - Segurança Alimentar - Biotecnologia - OGM em poucas palavras (archive.org)</a:t>
            </a:r>
            <a:endParaRPr lang="en-IE" dirty="0"/>
          </a:p>
        </p:txBody>
      </p:sp>
      <p:sp>
        <p:nvSpPr>
          <p:cNvPr id="3" name="Text Placeholder 2">
            <a:extLst>
              <a:ext uri="{FF2B5EF4-FFF2-40B4-BE49-F238E27FC236}">
                <a16:creationId xmlns:a16="http://schemas.microsoft.com/office/drawing/2014/main" id="{5CAE6792-D3AA-9A77-C4C3-F21CEABAE6A7}"/>
              </a:ext>
            </a:extLst>
          </p:cNvPr>
          <p:cNvSpPr>
            <a:spLocks noGrp="1"/>
          </p:cNvSpPr>
          <p:nvPr>
            <p:ph type="body" sz="quarter" idx="16"/>
          </p:nvPr>
        </p:nvSpPr>
        <p:spPr>
          <a:xfrm>
            <a:off x="798380" y="588572"/>
            <a:ext cx="10595237" cy="803654"/>
          </a:xfrm>
        </p:spPr>
        <p:txBody>
          <a:bodyPr/>
          <a:lstStyle/>
          <a:p>
            <a:pPr algn="l" rtl="0"/>
            <a:r>
              <a:rPr lang="en-IE" dirty="0"/>
              <a:t>Leitura adicional para aprofundar:</a:t>
            </a:r>
          </a:p>
        </p:txBody>
      </p:sp>
      <p:grpSp>
        <p:nvGrpSpPr>
          <p:cNvPr id="4" name="Graphic 3">
            <a:extLst>
              <a:ext uri="{FF2B5EF4-FFF2-40B4-BE49-F238E27FC236}">
                <a16:creationId xmlns:a16="http://schemas.microsoft.com/office/drawing/2014/main" id="{85A97C58-0F5C-DE24-60FF-B37FE3466694}"/>
              </a:ext>
            </a:extLst>
          </p:cNvPr>
          <p:cNvGrpSpPr/>
          <p:nvPr/>
        </p:nvGrpSpPr>
        <p:grpSpPr>
          <a:xfrm>
            <a:off x="10062255" y="588572"/>
            <a:ext cx="1151229" cy="1025772"/>
            <a:chOff x="2042177" y="5932481"/>
            <a:chExt cx="855743" cy="762487"/>
          </a:xfrm>
        </p:grpSpPr>
        <p:sp>
          <p:nvSpPr>
            <p:cNvPr id="5" name="Freeform 409">
              <a:extLst>
                <a:ext uri="{FF2B5EF4-FFF2-40B4-BE49-F238E27FC236}">
                  <a16:creationId xmlns:a16="http://schemas.microsoft.com/office/drawing/2014/main" id="{862FD599-F09A-B383-D5F7-7D74FB8DB6CA}"/>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79037"/>
            </a:solidFill>
            <a:ln w="27426" cap="flat">
              <a:noFill/>
              <a:prstDash val="solid"/>
              <a:miter/>
            </a:ln>
          </p:spPr>
          <p:txBody>
            <a:bodyPr rtlCol="0" anchor="ctr"/>
            <a:lstStyle/>
            <a:p>
              <a:pPr algn="l" rtl="0"/>
              <a:endParaRPr lang="en-US"/>
            </a:p>
          </p:txBody>
        </p:sp>
        <p:sp>
          <p:nvSpPr>
            <p:cNvPr id="6" name="Freeform 410">
              <a:extLst>
                <a:ext uri="{FF2B5EF4-FFF2-40B4-BE49-F238E27FC236}">
                  <a16:creationId xmlns:a16="http://schemas.microsoft.com/office/drawing/2014/main" id="{0C04B8E9-EA8A-3485-CE9A-0F4BF9DB59AF}"/>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algn="l" rtl="0"/>
              <a:endParaRPr lang="en-US"/>
            </a:p>
          </p:txBody>
        </p:sp>
        <p:sp>
          <p:nvSpPr>
            <p:cNvPr id="7" name="Freeform 411">
              <a:extLst>
                <a:ext uri="{FF2B5EF4-FFF2-40B4-BE49-F238E27FC236}">
                  <a16:creationId xmlns:a16="http://schemas.microsoft.com/office/drawing/2014/main" id="{884A25B9-FB75-104C-9699-1124361AEFA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A1A08192-E642-84BD-B06D-4FA069BCC0B7}"/>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34FCFDE6-9C07-A3AB-3389-072FD2A4B782}"/>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algn="l" rtl="0"/>
                <a:endParaRPr lang="en-US"/>
              </a:p>
            </p:txBody>
          </p:sp>
          <p:sp>
            <p:nvSpPr>
              <p:cNvPr id="24" name="Freeform 415">
                <a:extLst>
                  <a:ext uri="{FF2B5EF4-FFF2-40B4-BE49-F238E27FC236}">
                    <a16:creationId xmlns:a16="http://schemas.microsoft.com/office/drawing/2014/main" id="{1F45BE17-2E59-D034-AE0F-28F2FD889FF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416">
              <a:extLst>
                <a:ext uri="{FF2B5EF4-FFF2-40B4-BE49-F238E27FC236}">
                  <a16:creationId xmlns:a16="http://schemas.microsoft.com/office/drawing/2014/main" id="{6A49BC0C-00A0-3724-3D4D-C88C924E1BA8}"/>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417">
              <a:extLst>
                <a:ext uri="{FF2B5EF4-FFF2-40B4-BE49-F238E27FC236}">
                  <a16:creationId xmlns:a16="http://schemas.microsoft.com/office/drawing/2014/main" id="{8C255BEF-A2A7-498D-25DE-347C4679D8BA}"/>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418">
              <a:extLst>
                <a:ext uri="{FF2B5EF4-FFF2-40B4-BE49-F238E27FC236}">
                  <a16:creationId xmlns:a16="http://schemas.microsoft.com/office/drawing/2014/main" id="{4A889F46-5725-58FF-A726-7661272C7E90}"/>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419">
              <a:extLst>
                <a:ext uri="{FF2B5EF4-FFF2-40B4-BE49-F238E27FC236}">
                  <a16:creationId xmlns:a16="http://schemas.microsoft.com/office/drawing/2014/main" id="{A1F9C9F1-5DF4-8933-2AB4-3D9371FA5B11}"/>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algn="l" rtl="0"/>
              <a:endParaRPr lang="en-US"/>
            </a:p>
          </p:txBody>
        </p:sp>
        <p:sp>
          <p:nvSpPr>
            <p:cNvPr id="13" name="Freeform 420">
              <a:extLst>
                <a:ext uri="{FF2B5EF4-FFF2-40B4-BE49-F238E27FC236}">
                  <a16:creationId xmlns:a16="http://schemas.microsoft.com/office/drawing/2014/main" id="{3B3FDC40-748C-9E4E-28AF-D8729C86CABE}"/>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4" name="Freeform 421">
              <a:extLst>
                <a:ext uri="{FF2B5EF4-FFF2-40B4-BE49-F238E27FC236}">
                  <a16:creationId xmlns:a16="http://schemas.microsoft.com/office/drawing/2014/main" id="{9B76F998-284E-5651-5B86-AA0FA84981B5}"/>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5" name="Freeform 422">
              <a:extLst>
                <a:ext uri="{FF2B5EF4-FFF2-40B4-BE49-F238E27FC236}">
                  <a16:creationId xmlns:a16="http://schemas.microsoft.com/office/drawing/2014/main" id="{82168846-6A79-039A-B917-9BA8BF95065E}"/>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6" name="Freeform 423">
              <a:extLst>
                <a:ext uri="{FF2B5EF4-FFF2-40B4-BE49-F238E27FC236}">
                  <a16:creationId xmlns:a16="http://schemas.microsoft.com/office/drawing/2014/main" id="{F953E8C4-33A0-A84F-512D-E73C4EF5948A}"/>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algn="l" rtl="0"/>
              <a:endParaRPr lang="en-US"/>
            </a:p>
          </p:txBody>
        </p:sp>
        <p:sp>
          <p:nvSpPr>
            <p:cNvPr id="17" name="Freeform 424">
              <a:extLst>
                <a:ext uri="{FF2B5EF4-FFF2-40B4-BE49-F238E27FC236}">
                  <a16:creationId xmlns:a16="http://schemas.microsoft.com/office/drawing/2014/main" id="{356DBD46-CD41-66F1-5F96-235DD7D7B27E}"/>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8" name="Freeform 425">
              <a:extLst>
                <a:ext uri="{FF2B5EF4-FFF2-40B4-BE49-F238E27FC236}">
                  <a16:creationId xmlns:a16="http://schemas.microsoft.com/office/drawing/2014/main" id="{AD9EA4F7-1347-B2BE-EA76-A29E0A3C8CC5}"/>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426">
              <a:extLst>
                <a:ext uri="{FF2B5EF4-FFF2-40B4-BE49-F238E27FC236}">
                  <a16:creationId xmlns:a16="http://schemas.microsoft.com/office/drawing/2014/main" id="{BA278ABB-5EAE-B5F2-8992-5EF0A62F8297}"/>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0" name="Freeform 427">
              <a:extLst>
                <a:ext uri="{FF2B5EF4-FFF2-40B4-BE49-F238E27FC236}">
                  <a16:creationId xmlns:a16="http://schemas.microsoft.com/office/drawing/2014/main" id="{314A43AD-5FE1-FA0E-C333-80DE10F6597B}"/>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1" name="Freeform 428">
              <a:extLst>
                <a:ext uri="{FF2B5EF4-FFF2-40B4-BE49-F238E27FC236}">
                  <a16:creationId xmlns:a16="http://schemas.microsoft.com/office/drawing/2014/main" id="{7C5E7162-FE94-777D-6356-2AFE71246C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sp>
          <p:nvSpPr>
            <p:cNvPr id="22" name="Freeform 429">
              <a:extLst>
                <a:ext uri="{FF2B5EF4-FFF2-40B4-BE49-F238E27FC236}">
                  <a16:creationId xmlns:a16="http://schemas.microsoft.com/office/drawing/2014/main" id="{BF1B0DB2-09DE-53A6-E703-BAB522D226C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855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714836"/>
            <a:ext cx="7908298" cy="3849918"/>
          </a:xfrm>
        </p:spPr>
        <p:txBody>
          <a:bodyPr lIns="91440" tIns="45720" rIns="91440" bIns="45720" anchor="t"/>
          <a:lstStyle/>
          <a:p>
            <a:pPr marL="0" indent="0" algn="just" rtl="0"/>
            <a:r>
              <a:rPr lang="en-US" b="1" dirty="0"/>
              <a:t>Com </a:t>
            </a:r>
            <a:r>
              <a:rPr lang="en-US" b="1" i="0" dirty="0" err="1">
                <a:effectLst/>
              </a:rPr>
              <a:t>ética</a:t>
            </a:r>
            <a:r>
              <a:rPr lang="en-US" b="1" i="0" dirty="0">
                <a:effectLst/>
              </a:rPr>
              <a:t> </a:t>
            </a:r>
            <a:r>
              <a:rPr lang="en-US" b="0" i="0" dirty="0" err="1">
                <a:effectLst/>
              </a:rPr>
              <a:t>significa</a:t>
            </a:r>
            <a:r>
              <a:rPr lang="en-US" b="0" i="0" dirty="0">
                <a:effectLst/>
              </a:rPr>
              <a:t> que os produtos e serviços de cada ponto da cadeia de </a:t>
            </a:r>
            <a:r>
              <a:rPr lang="en-US" dirty="0" err="1"/>
              <a:t>abastecimento</a:t>
            </a:r>
            <a:r>
              <a:rPr lang="en-US" b="0" i="0" dirty="0">
                <a:effectLst/>
              </a:rPr>
              <a:t> de uma empresa são obtidos de forma ética</a:t>
            </a:r>
            <a:r>
              <a:rPr lang="en-US" dirty="0"/>
              <a:t>.</a:t>
            </a:r>
            <a:r>
              <a:rPr lang="en-US" b="0" i="0" dirty="0">
                <a:effectLst/>
              </a:rPr>
              <a:t> </a:t>
            </a:r>
            <a:r>
              <a:rPr lang="en-US" dirty="0" err="1"/>
              <a:t>Isto</a:t>
            </a:r>
            <a:r>
              <a:rPr lang="en-US" dirty="0"/>
              <a:t> </a:t>
            </a:r>
            <a:r>
              <a:rPr lang="en-US" b="0" i="0" dirty="0" err="1">
                <a:effectLst/>
              </a:rPr>
              <a:t>inclui</a:t>
            </a:r>
            <a:r>
              <a:rPr lang="en-US" b="0" i="0" dirty="0">
                <a:effectLst/>
              </a:rPr>
              <a:t> a </a:t>
            </a:r>
            <a:r>
              <a:rPr lang="en-US" b="0" i="0" dirty="0" err="1">
                <a:effectLst/>
              </a:rPr>
              <a:t>defesa</a:t>
            </a:r>
            <a:r>
              <a:rPr lang="en-US" b="0" i="0" dirty="0">
                <a:effectLst/>
              </a:rPr>
              <a:t> de direitos, as </a:t>
            </a:r>
            <a:r>
              <a:rPr lang="en-US" b="0" i="0" dirty="0" err="1">
                <a:effectLst/>
              </a:rPr>
              <a:t>condições</a:t>
            </a:r>
            <a:r>
              <a:rPr lang="en-US" b="0" i="0" dirty="0">
                <a:effectLst/>
              </a:rPr>
              <a:t> de </a:t>
            </a:r>
            <a:r>
              <a:rPr lang="en-US" b="0" i="0" dirty="0" err="1">
                <a:effectLst/>
              </a:rPr>
              <a:t>trabalho</a:t>
            </a:r>
            <a:r>
              <a:rPr lang="en-US" b="0" i="0" dirty="0">
                <a:effectLst/>
              </a:rPr>
              <a:t> </a:t>
            </a:r>
            <a:r>
              <a:rPr lang="en-US" b="0" i="0" dirty="0" err="1">
                <a:effectLst/>
              </a:rPr>
              <a:t>dignas</a:t>
            </a:r>
            <a:r>
              <a:rPr lang="en-US" b="0" i="0" dirty="0">
                <a:effectLst/>
              </a:rPr>
              <a:t>, a </a:t>
            </a:r>
            <a:r>
              <a:rPr lang="pt-PT" b="0" i="0" dirty="0">
                <a:effectLst/>
              </a:rPr>
              <a:t>higiene</a:t>
            </a:r>
            <a:r>
              <a:rPr lang="en-US" b="0" i="0" dirty="0">
                <a:effectLst/>
              </a:rPr>
              <a:t>, </a:t>
            </a:r>
            <a:r>
              <a:rPr lang="en-US" b="0" i="0" dirty="0" err="1">
                <a:effectLst/>
              </a:rPr>
              <a:t>segurança</a:t>
            </a:r>
            <a:r>
              <a:rPr lang="en-US" b="0" i="0" dirty="0">
                <a:effectLst/>
              </a:rPr>
              <a:t> e </a:t>
            </a:r>
            <a:r>
              <a:rPr lang="en-US" b="0" i="0" dirty="0" err="1">
                <a:effectLst/>
              </a:rPr>
              <a:t>saúde</a:t>
            </a:r>
            <a:r>
              <a:rPr lang="en-US" b="0" i="0" dirty="0">
                <a:effectLst/>
              </a:rPr>
              <a:t> no </a:t>
            </a:r>
            <a:r>
              <a:rPr lang="en-US" b="0" i="0" dirty="0" err="1">
                <a:effectLst/>
              </a:rPr>
              <a:t>trabalho</a:t>
            </a:r>
            <a:r>
              <a:rPr lang="en-US" b="0" i="0" dirty="0">
                <a:effectLst/>
              </a:rPr>
              <a:t>, a </a:t>
            </a:r>
            <a:r>
              <a:rPr lang="en-US" b="0" i="0" dirty="0" err="1">
                <a:effectLst/>
              </a:rPr>
              <a:t>ética</a:t>
            </a:r>
            <a:r>
              <a:rPr lang="en-US" b="0" i="0" dirty="0">
                <a:effectLst/>
              </a:rPr>
              <a:t> </a:t>
            </a:r>
            <a:r>
              <a:rPr lang="en-US" b="0" i="0" dirty="0" err="1">
                <a:effectLst/>
              </a:rPr>
              <a:t>empresarial</a:t>
            </a:r>
            <a:r>
              <a:rPr lang="en-US" b="0" i="0" dirty="0">
                <a:effectLst/>
              </a:rPr>
              <a:t> e muito mais.</a:t>
            </a:r>
            <a:endParaRPr lang="en-US" dirty="0"/>
          </a:p>
          <a:p>
            <a:pPr marL="0" indent="0" algn="just" rtl="0"/>
            <a:r>
              <a:rPr lang="en-US" b="1" dirty="0"/>
              <a:t>A </a:t>
            </a:r>
            <a:r>
              <a:rPr lang="en-US" b="1" dirty="0" err="1"/>
              <a:t>produção</a:t>
            </a:r>
            <a:r>
              <a:rPr lang="en-US" b="1" dirty="0"/>
              <a:t> </a:t>
            </a:r>
            <a:r>
              <a:rPr lang="en-US" b="1" dirty="0" err="1"/>
              <a:t>ética</a:t>
            </a:r>
            <a:r>
              <a:rPr lang="en-US" b="1" dirty="0"/>
              <a:t> </a:t>
            </a:r>
            <a:r>
              <a:rPr lang="en-US" b="0" i="0" dirty="0">
                <a:effectLst/>
              </a:rPr>
              <a:t>é </a:t>
            </a:r>
            <a:r>
              <a:rPr lang="en-US" b="0" i="0" dirty="0" err="1">
                <a:effectLst/>
              </a:rPr>
              <a:t>alcançada</a:t>
            </a:r>
            <a:r>
              <a:rPr lang="en-US" b="0" i="0" dirty="0">
                <a:effectLst/>
              </a:rPr>
              <a:t> quando o processo de </a:t>
            </a:r>
            <a:r>
              <a:rPr lang="en-US" b="0" i="0" dirty="0" err="1">
                <a:effectLst/>
              </a:rPr>
              <a:t>fabrico</a:t>
            </a:r>
            <a:r>
              <a:rPr lang="en-US" b="0" i="0" dirty="0">
                <a:effectLst/>
              </a:rPr>
              <a:t> </a:t>
            </a:r>
            <a:r>
              <a:rPr lang="en-US" b="0" i="0" dirty="0" err="1">
                <a:effectLst/>
              </a:rPr>
              <a:t>dá</a:t>
            </a:r>
            <a:r>
              <a:rPr lang="en-US" b="0" i="0" dirty="0">
                <a:effectLst/>
              </a:rPr>
              <a:t>  </a:t>
            </a:r>
            <a:r>
              <a:rPr lang="en-US" dirty="0" err="1"/>
              <a:t>prioridade</a:t>
            </a:r>
            <a:r>
              <a:rPr lang="en-US" dirty="0"/>
              <a:t> à </a:t>
            </a:r>
            <a:r>
              <a:rPr lang="en-US" b="0" i="0" dirty="0" err="1">
                <a:effectLst/>
              </a:rPr>
              <a:t>saúde</a:t>
            </a:r>
            <a:r>
              <a:rPr lang="en-US" b="0" i="0" dirty="0">
                <a:effectLst/>
              </a:rPr>
              <a:t> de </a:t>
            </a:r>
            <a:r>
              <a:rPr lang="en-US" b="0" i="0" dirty="0" err="1">
                <a:effectLst/>
              </a:rPr>
              <a:t>todas</a:t>
            </a:r>
            <a:r>
              <a:rPr lang="en-US" b="0" i="0" dirty="0">
                <a:effectLst/>
              </a:rPr>
              <a:t> as partes envolvidas, </a:t>
            </a:r>
            <a:r>
              <a:rPr lang="en-US" b="0" i="0" dirty="0" err="1">
                <a:effectLst/>
              </a:rPr>
              <a:t>incluindo</a:t>
            </a:r>
            <a:r>
              <a:rPr lang="en-US" b="0" i="0" dirty="0">
                <a:effectLst/>
              </a:rPr>
              <a:t> o </a:t>
            </a:r>
            <a:r>
              <a:rPr lang="en-US" b="0" i="0" dirty="0" err="1">
                <a:effectLst/>
              </a:rPr>
              <a:t>meio</a:t>
            </a:r>
            <a:r>
              <a:rPr lang="en-US" b="0" i="0" dirty="0">
                <a:effectLst/>
              </a:rPr>
              <a:t> </a:t>
            </a:r>
            <a:r>
              <a:rPr lang="en-US" b="0" i="0" dirty="0" err="1">
                <a:effectLst/>
              </a:rPr>
              <a:t>ambiente</a:t>
            </a:r>
            <a:r>
              <a:rPr lang="en-US" b="0" i="0" dirty="0">
                <a:effectLst/>
              </a:rPr>
              <a:t>, </a:t>
            </a:r>
            <a:r>
              <a:rPr lang="en-US" b="0" i="0" dirty="0" err="1">
                <a:effectLst/>
              </a:rPr>
              <a:t>os</a:t>
            </a:r>
            <a:r>
              <a:rPr lang="en-US" b="0" i="0" dirty="0">
                <a:effectLst/>
              </a:rPr>
              <a:t> trabalhadores e </a:t>
            </a:r>
            <a:r>
              <a:rPr lang="en-US" b="0" i="0" dirty="0" err="1">
                <a:effectLst/>
              </a:rPr>
              <a:t>os</a:t>
            </a:r>
            <a:r>
              <a:rPr lang="en-US" b="0" i="0" dirty="0">
                <a:effectLst/>
              </a:rPr>
              <a:t> </a:t>
            </a:r>
            <a:r>
              <a:rPr lang="en-US" b="0" i="0" dirty="0" err="1">
                <a:effectLst/>
              </a:rPr>
              <a:t>consumidores</a:t>
            </a:r>
            <a:r>
              <a:rPr lang="en-US" b="0" i="0" dirty="0">
                <a:effectLst/>
              </a:rPr>
              <a:t>. Os produtos que </a:t>
            </a:r>
            <a:r>
              <a:rPr lang="en-US" b="0" i="0" dirty="0" err="1">
                <a:effectLst/>
              </a:rPr>
              <a:t>são</a:t>
            </a:r>
            <a:r>
              <a:rPr lang="en-US" b="0" i="0" dirty="0">
                <a:effectLst/>
              </a:rPr>
              <a:t> </a:t>
            </a:r>
            <a:r>
              <a:rPr lang="en-US" b="0" i="0" dirty="0" err="1">
                <a:effectLst/>
              </a:rPr>
              <a:t>concebidos</a:t>
            </a:r>
            <a:r>
              <a:rPr lang="en-US" b="0" i="0" dirty="0">
                <a:effectLst/>
              </a:rPr>
              <a:t> e criados com materiais sustentáveis ​​e que </a:t>
            </a:r>
            <a:r>
              <a:rPr lang="en-US" b="0" i="0" dirty="0" err="1">
                <a:effectLst/>
              </a:rPr>
              <a:t>têm</a:t>
            </a:r>
            <a:r>
              <a:rPr lang="en-US" b="0" i="0" dirty="0">
                <a:effectLst/>
              </a:rPr>
              <a:t> um impacto positivo nas comunidades são produtos de </a:t>
            </a:r>
            <a:r>
              <a:rPr lang="en-US" b="0" i="0" dirty="0" err="1">
                <a:effectLst/>
              </a:rPr>
              <a:t>fabrico</a:t>
            </a:r>
            <a:r>
              <a:rPr lang="en-US" b="0" i="0" dirty="0">
                <a:effectLst/>
              </a:rPr>
              <a:t> </a:t>
            </a:r>
            <a:r>
              <a:rPr lang="en-US" b="0" i="0" dirty="0" err="1">
                <a:effectLst/>
              </a:rPr>
              <a:t>ético</a:t>
            </a:r>
            <a:r>
              <a:rPr lang="en-US" b="0" i="0" dirty="0">
                <a:effectLst/>
              </a:rPr>
              <a:t>.</a:t>
            </a:r>
            <a:endParaRPr lang="en-US" dirty="0">
              <a:cs typeface="Calibri" panose="020F0502020204030204"/>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algn="l" rtl="0"/>
            <a:r>
              <a:rPr lang="en-US" b="1" dirty="0"/>
              <a:t>O que é o </a:t>
            </a:r>
            <a:r>
              <a:rPr lang="en-US" b="1" dirty="0" err="1"/>
              <a:t>Abastecimento</a:t>
            </a:r>
            <a:r>
              <a:rPr lang="en-US" b="1" dirty="0"/>
              <a:t> &amp; </a:t>
            </a:r>
            <a:r>
              <a:rPr lang="en-US" b="1" dirty="0" err="1"/>
              <a:t>Produção</a:t>
            </a:r>
            <a:r>
              <a:rPr lang="en-US" b="1" dirty="0"/>
              <a:t> </a:t>
            </a:r>
            <a:r>
              <a:rPr lang="en-US" b="1" dirty="0" err="1"/>
              <a:t>Éticos</a:t>
            </a:r>
            <a:endParaRPr lang="en-US" b="1" dirty="0"/>
          </a:p>
        </p:txBody>
      </p:sp>
      <p:grpSp>
        <p:nvGrpSpPr>
          <p:cNvPr id="13" name="Graphic 3">
            <a:extLst>
              <a:ext uri="{FF2B5EF4-FFF2-40B4-BE49-F238E27FC236}">
                <a16:creationId xmlns:a16="http://schemas.microsoft.com/office/drawing/2014/main" id="{B77C8DA0-9A0F-CCB5-8A30-21FB6079CDC4}"/>
              </a:ext>
            </a:extLst>
          </p:cNvPr>
          <p:cNvGrpSpPr/>
          <p:nvPr/>
        </p:nvGrpSpPr>
        <p:grpSpPr>
          <a:xfrm>
            <a:off x="9285784" y="3825282"/>
            <a:ext cx="1340905" cy="1280439"/>
            <a:chOff x="10407709" y="5371716"/>
            <a:chExt cx="1086136" cy="1037162"/>
          </a:xfrm>
        </p:grpSpPr>
        <p:sp>
          <p:nvSpPr>
            <p:cNvPr id="3" name="Freeform 559">
              <a:extLst>
                <a:ext uri="{FF2B5EF4-FFF2-40B4-BE49-F238E27FC236}">
                  <a16:creationId xmlns:a16="http://schemas.microsoft.com/office/drawing/2014/main" id="{935C31EB-E330-8E3D-1305-02F4F2F972B8}"/>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6" name="Freeform 560">
              <a:extLst>
                <a:ext uri="{FF2B5EF4-FFF2-40B4-BE49-F238E27FC236}">
                  <a16:creationId xmlns:a16="http://schemas.microsoft.com/office/drawing/2014/main" id="{0E6E180C-E494-009D-E1C8-38C57EEBFC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A84190C1-D679-BC9D-D4D1-5A3375FB2C48}"/>
                </a:ext>
              </a:extLst>
            </p:cNvPr>
            <p:cNvGrpSpPr/>
            <p:nvPr/>
          </p:nvGrpSpPr>
          <p:grpSpPr>
            <a:xfrm>
              <a:off x="10407709" y="5371716"/>
              <a:ext cx="1086136" cy="1037162"/>
              <a:chOff x="10407709" y="5371716"/>
              <a:chExt cx="1086136" cy="1037162"/>
            </a:xfrm>
            <a:solidFill>
              <a:srgbClr val="000000"/>
            </a:solidFill>
          </p:grpSpPr>
          <p:grpSp>
            <p:nvGrpSpPr>
              <p:cNvPr id="8" name="Graphic 3">
                <a:extLst>
                  <a:ext uri="{FF2B5EF4-FFF2-40B4-BE49-F238E27FC236}">
                    <a16:creationId xmlns:a16="http://schemas.microsoft.com/office/drawing/2014/main" id="{416BBD94-275F-FD7C-61B3-80C355657E52}"/>
                  </a:ext>
                </a:extLst>
              </p:cNvPr>
              <p:cNvGrpSpPr/>
              <p:nvPr/>
            </p:nvGrpSpPr>
            <p:grpSpPr>
              <a:xfrm>
                <a:off x="10407709" y="5371716"/>
                <a:ext cx="1086136" cy="1037162"/>
                <a:chOff x="10407709" y="5371716"/>
                <a:chExt cx="1086136" cy="1037162"/>
              </a:xfrm>
              <a:solidFill>
                <a:srgbClr val="000000"/>
              </a:solidFill>
            </p:grpSpPr>
            <p:sp>
              <p:nvSpPr>
                <p:cNvPr id="10" name="Freeform 564">
                  <a:extLst>
                    <a:ext uri="{FF2B5EF4-FFF2-40B4-BE49-F238E27FC236}">
                      <a16:creationId xmlns:a16="http://schemas.microsoft.com/office/drawing/2014/main" id="{447A3E0B-74DD-2560-27CC-D2BBA7A1B45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1" name="Freeform 565">
                  <a:extLst>
                    <a:ext uri="{FF2B5EF4-FFF2-40B4-BE49-F238E27FC236}">
                      <a16:creationId xmlns:a16="http://schemas.microsoft.com/office/drawing/2014/main" id="{1CF9ED86-ABF7-2C6D-CA67-16E6E7461FE7}"/>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6">
                  <a:extLst>
                    <a:ext uri="{FF2B5EF4-FFF2-40B4-BE49-F238E27FC236}">
                      <a16:creationId xmlns:a16="http://schemas.microsoft.com/office/drawing/2014/main" id="{C30F1498-D10C-3113-F826-68AC7B20742D}"/>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9" name="Freeform 563">
                <a:extLst>
                  <a:ext uri="{FF2B5EF4-FFF2-40B4-BE49-F238E27FC236}">
                    <a16:creationId xmlns:a16="http://schemas.microsoft.com/office/drawing/2014/main" id="{2B7E945B-6FAB-A4FB-28DB-BEC1306D601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grpSp>
        <p:nvGrpSpPr>
          <p:cNvPr id="23" name="Group 22">
            <a:extLst>
              <a:ext uri="{FF2B5EF4-FFF2-40B4-BE49-F238E27FC236}">
                <a16:creationId xmlns:a16="http://schemas.microsoft.com/office/drawing/2014/main" id="{40D03D10-99ED-A23D-3C60-0861ECEC7F1D}"/>
              </a:ext>
            </a:extLst>
          </p:cNvPr>
          <p:cNvGrpSpPr/>
          <p:nvPr/>
        </p:nvGrpSpPr>
        <p:grpSpPr>
          <a:xfrm>
            <a:off x="9328984" y="1756210"/>
            <a:ext cx="1244711" cy="1245537"/>
            <a:chOff x="5594153" y="765740"/>
            <a:chExt cx="901130" cy="901727"/>
          </a:xfrm>
        </p:grpSpPr>
        <p:grpSp>
          <p:nvGrpSpPr>
            <p:cNvPr id="19" name="Graphic 2">
              <a:extLst>
                <a:ext uri="{FF2B5EF4-FFF2-40B4-BE49-F238E27FC236}">
                  <a16:creationId xmlns:a16="http://schemas.microsoft.com/office/drawing/2014/main" id="{72502ABE-4FC0-35DE-2942-217A831C50BA}"/>
                </a:ext>
              </a:extLst>
            </p:cNvPr>
            <p:cNvGrpSpPr/>
            <p:nvPr/>
          </p:nvGrpSpPr>
          <p:grpSpPr>
            <a:xfrm>
              <a:off x="5715019" y="1058540"/>
              <a:ext cx="543506" cy="445337"/>
              <a:chOff x="5715019" y="1058540"/>
              <a:chExt cx="543506" cy="445337"/>
            </a:xfrm>
            <a:solidFill>
              <a:srgbClr val="60A9DD"/>
            </a:solidFill>
          </p:grpSpPr>
          <p:sp>
            <p:nvSpPr>
              <p:cNvPr id="21" name="Freeform 537">
                <a:extLst>
                  <a:ext uri="{FF2B5EF4-FFF2-40B4-BE49-F238E27FC236}">
                    <a16:creationId xmlns:a16="http://schemas.microsoft.com/office/drawing/2014/main" id="{5AA8A462-145C-D656-4CDB-5AAE5ADBAF9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22" name="Freeform 538">
                <a:extLst>
                  <a:ext uri="{FF2B5EF4-FFF2-40B4-BE49-F238E27FC236}">
                    <a16:creationId xmlns:a16="http://schemas.microsoft.com/office/drawing/2014/main" id="{3EC60C2A-7D01-3262-DB87-DF1216FE480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20" name="Freeform 536">
              <a:extLst>
                <a:ext uri="{FF2B5EF4-FFF2-40B4-BE49-F238E27FC236}">
                  <a16:creationId xmlns:a16="http://schemas.microsoft.com/office/drawing/2014/main" id="{28EDA1C0-D443-CF34-584C-9455CCAE0E4A}"/>
                </a:ext>
              </a:extLst>
            </p:cNvPr>
            <p:cNvSpPr/>
            <p:nvPr/>
          </p:nvSpPr>
          <p:spPr>
            <a:xfrm>
              <a:off x="5594153" y="765740"/>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856568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8F00-D71C-538F-9B02-8E7B3703EAD0}"/>
              </a:ext>
            </a:extLst>
          </p:cNvPr>
          <p:cNvSpPr>
            <a:spLocks noGrp="1"/>
          </p:cNvSpPr>
          <p:nvPr>
            <p:ph type="body" sz="quarter" idx="18"/>
          </p:nvPr>
        </p:nvSpPr>
        <p:spPr>
          <a:xfrm>
            <a:off x="987551" y="1853179"/>
            <a:ext cx="6083808" cy="3440624"/>
          </a:xfrm>
        </p:spPr>
        <p:txBody>
          <a:bodyPr/>
          <a:lstStyle/>
          <a:p>
            <a:pPr marL="0" indent="0" algn="just" rtl="0">
              <a:spcBef>
                <a:spcPts val="600"/>
              </a:spcBef>
            </a:pPr>
            <a:r>
              <a:rPr lang="en-US" sz="2350" dirty="0"/>
              <a:t>As dietas à base de plantas </a:t>
            </a:r>
            <a:r>
              <a:rPr lang="en-US" sz="2350" dirty="0" err="1"/>
              <a:t>como</a:t>
            </a:r>
            <a:r>
              <a:rPr lang="en-US" sz="2350" dirty="0"/>
              <a:t> </a:t>
            </a:r>
            <a:r>
              <a:rPr lang="en-US" sz="2350" dirty="0" err="1"/>
              <a:t>uma</a:t>
            </a:r>
            <a:r>
              <a:rPr lang="en-US" sz="2350" dirty="0"/>
              <a:t> via de </a:t>
            </a:r>
            <a:r>
              <a:rPr lang="en-US" sz="2350" dirty="0" err="1"/>
              <a:t>negócio</a:t>
            </a:r>
            <a:r>
              <a:rPr lang="en-US" sz="2350" dirty="0"/>
              <a:t> </a:t>
            </a:r>
            <a:r>
              <a:rPr lang="en-US" sz="2350" dirty="0" err="1"/>
              <a:t>ético</a:t>
            </a:r>
            <a:r>
              <a:rPr lang="en-US" sz="2350" dirty="0"/>
              <a:t> ganharam um impulso significativo nos últimos anos devido à </a:t>
            </a:r>
            <a:r>
              <a:rPr lang="en-US" sz="2350" dirty="0" err="1"/>
              <a:t>crescente</a:t>
            </a:r>
            <a:r>
              <a:rPr lang="en-US" sz="2350" dirty="0"/>
              <a:t> </a:t>
            </a:r>
            <a:r>
              <a:rPr lang="en-US" sz="2350" dirty="0" err="1"/>
              <a:t>consciencialização</a:t>
            </a:r>
            <a:r>
              <a:rPr lang="en-US" sz="2350" dirty="0"/>
              <a:t> da </a:t>
            </a:r>
            <a:r>
              <a:rPr lang="en-US" sz="2350" b="1" dirty="0" err="1"/>
              <a:t>sustentabilidade</a:t>
            </a:r>
            <a:r>
              <a:rPr lang="en-US" sz="2350" b="1" dirty="0"/>
              <a:t> ambiental, do </a:t>
            </a:r>
            <a:r>
              <a:rPr lang="en-US" sz="2350" b="1" dirty="0" err="1"/>
              <a:t>bem-estar</a:t>
            </a:r>
            <a:r>
              <a:rPr lang="en-US" sz="2350" b="1" dirty="0"/>
              <a:t> animal e das preocupações com a saúde pública</a:t>
            </a:r>
            <a:r>
              <a:rPr lang="en-US" sz="2350" dirty="0"/>
              <a:t>. </a:t>
            </a:r>
          </a:p>
          <a:p>
            <a:pPr marL="0" indent="0" algn="just" rtl="0">
              <a:spcBef>
                <a:spcPts val="600"/>
              </a:spcBef>
            </a:pPr>
            <a:r>
              <a:rPr lang="en-US" sz="2350" dirty="0"/>
              <a:t>A adoção de uma abordagem baseada em </a:t>
            </a:r>
            <a:r>
              <a:rPr lang="en-US" sz="2350" dirty="0" err="1"/>
              <a:t>plantas</a:t>
            </a:r>
            <a:r>
              <a:rPr lang="en-US" sz="2350" dirty="0"/>
              <a:t> na </a:t>
            </a:r>
            <a:r>
              <a:rPr lang="en-US" sz="2350" dirty="0" err="1"/>
              <a:t>indústria</a:t>
            </a:r>
            <a:r>
              <a:rPr lang="en-US" sz="2350" dirty="0"/>
              <a:t> </a:t>
            </a:r>
            <a:r>
              <a:rPr lang="en-US" sz="2350" dirty="0" err="1"/>
              <a:t>alimentar</a:t>
            </a:r>
            <a:r>
              <a:rPr lang="en-US" sz="2350" dirty="0"/>
              <a:t> </a:t>
            </a:r>
            <a:r>
              <a:rPr lang="en-US" sz="2350" dirty="0" err="1"/>
              <a:t>alinha</a:t>
            </a:r>
            <a:r>
              <a:rPr lang="en-US" sz="2350" dirty="0"/>
              <a:t>-se com </a:t>
            </a:r>
            <a:r>
              <a:rPr lang="en-US" sz="2350" dirty="0" err="1"/>
              <a:t>os</a:t>
            </a:r>
            <a:r>
              <a:rPr lang="en-US" sz="2350" dirty="0"/>
              <a:t> princípios e valores éticos, </a:t>
            </a:r>
            <a:r>
              <a:rPr lang="en-US" sz="2350" dirty="0" err="1"/>
              <a:t>oferecendo</a:t>
            </a:r>
            <a:r>
              <a:rPr lang="en-US" sz="2350" dirty="0"/>
              <a:t> </a:t>
            </a:r>
            <a:r>
              <a:rPr lang="en-US" sz="2350" dirty="0" err="1"/>
              <a:t>várias</a:t>
            </a:r>
            <a:r>
              <a:rPr lang="en-US" sz="2350" dirty="0"/>
              <a:t> </a:t>
            </a:r>
            <a:r>
              <a:rPr lang="en-US" sz="2350" dirty="0" err="1"/>
              <a:t>vantagens</a:t>
            </a:r>
            <a:r>
              <a:rPr lang="en-US" sz="2350" dirty="0"/>
              <a:t> </a:t>
            </a:r>
            <a:r>
              <a:rPr lang="en-US" sz="2350" dirty="0" err="1"/>
              <a:t>às</a:t>
            </a:r>
            <a:r>
              <a:rPr lang="en-US" sz="2350" dirty="0"/>
              <a:t> </a:t>
            </a:r>
            <a:r>
              <a:rPr lang="en-US" sz="2350" dirty="0" err="1"/>
              <a:t>empresas</a:t>
            </a:r>
            <a:r>
              <a:rPr lang="en-US" sz="2350" dirty="0"/>
              <a:t> que </a:t>
            </a:r>
            <a:r>
              <a:rPr lang="en-US" sz="2350" dirty="0" err="1"/>
              <a:t>dão</a:t>
            </a:r>
            <a:r>
              <a:rPr lang="en-US" sz="2350" dirty="0"/>
              <a:t> </a:t>
            </a:r>
            <a:r>
              <a:rPr lang="en-US" sz="2350" dirty="0" err="1"/>
              <a:t>prioridade</a:t>
            </a:r>
            <a:r>
              <a:rPr lang="en-US" sz="2350" dirty="0"/>
              <a:t> à </a:t>
            </a:r>
            <a:r>
              <a:rPr lang="en-US" sz="2350" dirty="0" err="1"/>
              <a:t>sustentabilidade</a:t>
            </a:r>
            <a:r>
              <a:rPr lang="en-US" sz="2350" dirty="0"/>
              <a:t> e à </a:t>
            </a:r>
            <a:r>
              <a:rPr lang="en-US" sz="2350" dirty="0" err="1"/>
              <a:t>responsabilidade</a:t>
            </a:r>
            <a:r>
              <a:rPr lang="en-US" sz="2350" dirty="0"/>
              <a:t> social.</a:t>
            </a:r>
            <a:endParaRPr lang="en-IE" sz="2350" dirty="0"/>
          </a:p>
        </p:txBody>
      </p:sp>
      <p:sp>
        <p:nvSpPr>
          <p:cNvPr id="3" name="Text Placeholder 2">
            <a:extLst>
              <a:ext uri="{FF2B5EF4-FFF2-40B4-BE49-F238E27FC236}">
                <a16:creationId xmlns:a16="http://schemas.microsoft.com/office/drawing/2014/main" id="{C9C64047-DC7D-EE51-75DE-9150B332DF72}"/>
              </a:ext>
            </a:extLst>
          </p:cNvPr>
          <p:cNvSpPr>
            <a:spLocks noGrp="1"/>
          </p:cNvSpPr>
          <p:nvPr>
            <p:ph type="body" sz="quarter" idx="16"/>
          </p:nvPr>
        </p:nvSpPr>
        <p:spPr/>
        <p:txBody>
          <a:bodyPr/>
          <a:lstStyle/>
          <a:p>
            <a:pPr algn="l" rtl="0"/>
            <a:r>
              <a:rPr lang="en-IE" dirty="0"/>
              <a:t>Dietas à base de plantas </a:t>
            </a:r>
            <a:r>
              <a:rPr lang="en-IE" dirty="0" err="1"/>
              <a:t>como</a:t>
            </a:r>
            <a:r>
              <a:rPr lang="en-IE" dirty="0"/>
              <a:t> </a:t>
            </a:r>
            <a:r>
              <a:rPr lang="en-IE" dirty="0" err="1"/>
              <a:t>uma</a:t>
            </a:r>
            <a:r>
              <a:rPr lang="en-IE" dirty="0"/>
              <a:t> </a:t>
            </a:r>
            <a:r>
              <a:rPr lang="en-IE" dirty="0" err="1"/>
              <a:t>tática</a:t>
            </a:r>
            <a:r>
              <a:rPr lang="en-IE" dirty="0"/>
              <a:t> de </a:t>
            </a:r>
            <a:r>
              <a:rPr lang="en-IE" dirty="0" err="1"/>
              <a:t>negócio</a:t>
            </a:r>
            <a:r>
              <a:rPr lang="en-IE" dirty="0"/>
              <a:t>…</a:t>
            </a:r>
          </a:p>
        </p:txBody>
      </p:sp>
      <p:pic>
        <p:nvPicPr>
          <p:cNvPr id="5" name="Picture 4" descr="Rainbow of fresh vegetables and fruits">
            <a:extLst>
              <a:ext uri="{FF2B5EF4-FFF2-40B4-BE49-F238E27FC236}">
                <a16:creationId xmlns:a16="http://schemas.microsoft.com/office/drawing/2014/main" id="{90269BDB-AFA4-46E6-094D-18702C22D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0082" y="2023459"/>
            <a:ext cx="4950957" cy="3567531"/>
          </a:xfrm>
          <a:prstGeom prst="rect">
            <a:avLst/>
          </a:prstGeom>
        </p:spPr>
      </p:pic>
    </p:spTree>
    <p:extLst>
      <p:ext uri="{BB962C8B-B14F-4D97-AF65-F5344CB8AC3E}">
        <p14:creationId xmlns:p14="http://schemas.microsoft.com/office/powerpoint/2010/main" val="9988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5064448" y="741547"/>
            <a:ext cx="6562677" cy="339415"/>
          </a:xfrm>
        </p:spPr>
        <p:txBody>
          <a:bodyPr/>
          <a:lstStyle/>
          <a:p>
            <a:pPr rtl="0"/>
            <a:r>
              <a:rPr lang="en-IE" dirty="0"/>
              <a:t>Sustentabilidade ambiental:</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160778" y="1141493"/>
            <a:ext cx="7466347" cy="999383"/>
          </a:xfrm>
        </p:spPr>
        <p:txBody>
          <a:bodyPr/>
          <a:lstStyle/>
          <a:p>
            <a:pPr rtl="0"/>
            <a:r>
              <a:rPr lang="en-US" sz="1800" dirty="0"/>
              <a:t>Dietas à base de plantas têm uma pegada ambiental significativamente menor em comparação com dietas que dependem fortemente de produtos de origem animal. A produção de alimentos à base de </a:t>
            </a:r>
            <a:r>
              <a:rPr lang="en-US" sz="1800" dirty="0" err="1"/>
              <a:t>plantas</a:t>
            </a:r>
            <a:r>
              <a:rPr lang="en-US" sz="1800" dirty="0"/>
              <a:t> </a:t>
            </a:r>
            <a:r>
              <a:rPr lang="en-US" sz="1800" dirty="0" err="1"/>
              <a:t>requer</a:t>
            </a:r>
            <a:r>
              <a:rPr lang="en-US" sz="1800" dirty="0"/>
              <a:t>, em </a:t>
            </a:r>
            <a:r>
              <a:rPr lang="en-US" sz="1800" dirty="0" err="1"/>
              <a:t>geral</a:t>
            </a:r>
            <a:r>
              <a:rPr lang="en-US" sz="1800" dirty="0"/>
              <a:t>, </a:t>
            </a:r>
            <a:r>
              <a:rPr lang="en-US" sz="1800" dirty="0" err="1"/>
              <a:t>menos</a:t>
            </a:r>
            <a:r>
              <a:rPr lang="en-US" sz="1800" dirty="0"/>
              <a:t> terra, água e energia e gera menos emissões de gases de efeito estufa.</a:t>
            </a:r>
            <a:endParaRPr lang="en-IE" sz="18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algn="l" rtl="0"/>
            <a:r>
              <a:rPr lang="en-IE" dirty="0"/>
              <a:t>1</a:t>
            </a:r>
          </a:p>
        </p:txBody>
      </p:sp>
      <p:pic>
        <p:nvPicPr>
          <p:cNvPr id="13" name="Picture Placeholder 12" descr="Flat lay of assorted purple vegetables">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pPr rtl="0"/>
            <a:r>
              <a:rPr lang="en-IE" dirty="0" err="1"/>
              <a:t>Bem-estar</a:t>
            </a:r>
            <a:r>
              <a:rPr lang="en-IE" dirty="0"/>
              <a:t> animal:</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3116525"/>
            <a:ext cx="7290984" cy="999383"/>
          </a:xfrm>
        </p:spPr>
        <p:txBody>
          <a:bodyPr/>
          <a:lstStyle/>
          <a:p>
            <a:pPr rtl="0"/>
            <a:r>
              <a:rPr lang="en-US" sz="1800" dirty="0" err="1"/>
              <a:t>Dietas</a:t>
            </a:r>
            <a:r>
              <a:rPr lang="en-US" sz="1800" dirty="0"/>
              <a:t> à base de plantas evitam o uso de produtos de origem animal, reduzindo assim a </a:t>
            </a:r>
            <a:r>
              <a:rPr lang="en-US" sz="1800" dirty="0" err="1"/>
              <a:t>procura</a:t>
            </a:r>
            <a:r>
              <a:rPr lang="en-US" sz="1800" dirty="0"/>
              <a:t> de </a:t>
            </a:r>
            <a:r>
              <a:rPr lang="en-US" sz="1800" dirty="0" err="1"/>
              <a:t>pecuária</a:t>
            </a:r>
            <a:r>
              <a:rPr lang="en-US" sz="1800" dirty="0"/>
              <a:t> industrial e as preocupações </a:t>
            </a:r>
            <a:r>
              <a:rPr lang="en-US" sz="1800" dirty="0" err="1"/>
              <a:t>éticas</a:t>
            </a:r>
            <a:r>
              <a:rPr lang="en-US" sz="1800" dirty="0"/>
              <a:t> </a:t>
            </a:r>
            <a:r>
              <a:rPr lang="en-US" sz="1800" dirty="0" err="1"/>
              <a:t>relacionadas</a:t>
            </a:r>
            <a:r>
              <a:rPr lang="en-US" sz="1800" dirty="0"/>
              <a:t> com a crueldade e o </a:t>
            </a:r>
            <a:r>
              <a:rPr lang="en-US" sz="1800" dirty="0" err="1"/>
              <a:t>confinamento</a:t>
            </a:r>
            <a:r>
              <a:rPr lang="en-US" sz="1800" dirty="0"/>
              <a:t> dos animais.</a:t>
            </a:r>
            <a:endParaRPr lang="en-IE" sz="18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algn="l" rtl="0"/>
            <a:r>
              <a:rPr lang="en-IE" dirty="0"/>
              <a:t>2</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77260" y="4576386"/>
            <a:ext cx="6562677" cy="339415"/>
          </a:xfrm>
        </p:spPr>
        <p:txBody>
          <a:bodyPr/>
          <a:lstStyle/>
          <a:p>
            <a:pPr rtl="0"/>
            <a:r>
              <a:rPr lang="en-IE" dirty="0"/>
              <a:t>Saúde e </a:t>
            </a:r>
            <a:r>
              <a:rPr lang="en-IE" dirty="0" err="1"/>
              <a:t>bem-estar</a:t>
            </a:r>
            <a:r>
              <a:rPr lang="en-IE" dirty="0"/>
              <a:t>:</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36141" y="4915801"/>
            <a:ext cx="7290984" cy="999383"/>
          </a:xfrm>
        </p:spPr>
        <p:txBody>
          <a:bodyPr/>
          <a:lstStyle/>
          <a:p>
            <a:pPr rtl="0"/>
            <a:r>
              <a:rPr lang="en-US" sz="1800" dirty="0" err="1"/>
              <a:t>Dietas</a:t>
            </a:r>
            <a:r>
              <a:rPr lang="en-US" sz="1800" dirty="0"/>
              <a:t> à base de plantas têm sido associadas a inúmeros benefícios à saúde, </a:t>
            </a:r>
            <a:r>
              <a:rPr lang="en-US" sz="1800" dirty="0" err="1"/>
              <a:t>como</a:t>
            </a:r>
            <a:r>
              <a:rPr lang="en-US" sz="1800" dirty="0"/>
              <a:t> a </a:t>
            </a:r>
            <a:r>
              <a:rPr lang="en-US" sz="1800" dirty="0" err="1"/>
              <a:t>redução</a:t>
            </a:r>
            <a:r>
              <a:rPr lang="en-US" sz="1800" dirty="0"/>
              <a:t> do risco de </a:t>
            </a:r>
            <a:r>
              <a:rPr lang="en-US" sz="1800" dirty="0" err="1"/>
              <a:t>doenças</a:t>
            </a:r>
            <a:r>
              <a:rPr lang="en-US" sz="1800" dirty="0"/>
              <a:t> </a:t>
            </a:r>
            <a:r>
              <a:rPr lang="en-US" sz="1800" dirty="0" err="1"/>
              <a:t>crónicas</a:t>
            </a:r>
            <a:r>
              <a:rPr lang="en-US" sz="1800" dirty="0"/>
              <a:t>, como doenças cardíacas, obesidade e certos tipos de </a:t>
            </a:r>
            <a:r>
              <a:rPr lang="en-US" sz="1800" dirty="0" err="1"/>
              <a:t>cancro</a:t>
            </a:r>
            <a:r>
              <a:rPr lang="en-US" sz="1800" dirty="0"/>
              <a:t>. As </a:t>
            </a:r>
            <a:r>
              <a:rPr lang="en-US" sz="1800" dirty="0" err="1"/>
              <a:t>empresas</a:t>
            </a:r>
            <a:r>
              <a:rPr lang="en-US" sz="1800" dirty="0"/>
              <a:t> </a:t>
            </a:r>
            <a:r>
              <a:rPr lang="en-US" sz="1800" dirty="0" err="1"/>
              <a:t>podem</a:t>
            </a:r>
            <a:r>
              <a:rPr lang="en-US" sz="1800" dirty="0"/>
              <a:t> </a:t>
            </a:r>
            <a:r>
              <a:rPr lang="en-US" sz="1800" dirty="0" err="1"/>
              <a:t>posicionar</a:t>
            </a:r>
            <a:r>
              <a:rPr lang="en-US" sz="1800" dirty="0"/>
              <a:t> </a:t>
            </a:r>
            <a:r>
              <a:rPr lang="en-US" sz="1800" dirty="0" err="1"/>
              <a:t>os</a:t>
            </a:r>
            <a:r>
              <a:rPr lang="en-US" sz="1800" dirty="0"/>
              <a:t> </a:t>
            </a:r>
            <a:r>
              <a:rPr lang="en-US" sz="1800" dirty="0" err="1"/>
              <a:t>seus</a:t>
            </a:r>
            <a:r>
              <a:rPr lang="en-US" sz="1800" dirty="0"/>
              <a:t> </a:t>
            </a:r>
            <a:r>
              <a:rPr lang="en-US" sz="1800" dirty="0" err="1"/>
              <a:t>negócios</a:t>
            </a:r>
            <a:r>
              <a:rPr lang="en-US" sz="1800" dirty="0"/>
              <a:t> </a:t>
            </a:r>
            <a:r>
              <a:rPr lang="en-US" sz="1800" dirty="0" err="1"/>
              <a:t>éticos</a:t>
            </a:r>
            <a:r>
              <a:rPr lang="en-US" sz="1800" dirty="0"/>
              <a:t> </a:t>
            </a:r>
            <a:r>
              <a:rPr lang="en-US" sz="1800" dirty="0" err="1"/>
              <a:t>como</a:t>
            </a:r>
            <a:r>
              <a:rPr lang="en-US" sz="1800" dirty="0"/>
              <a:t> </a:t>
            </a:r>
            <a:r>
              <a:rPr lang="en-US" sz="1800" dirty="0" err="1"/>
              <a:t>defensores</a:t>
            </a:r>
            <a:r>
              <a:rPr lang="en-US" sz="1800" dirty="0"/>
              <a:t> da saúde do consumidor.</a:t>
            </a:r>
            <a:endParaRPr lang="en-IE" sz="18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algn="l" rtl="0"/>
            <a:r>
              <a:rPr lang="en-IE" dirty="0"/>
              <a:t>3</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661993"/>
          </a:xfrm>
          <a:prstGeom prst="rect">
            <a:avLst/>
          </a:prstGeom>
          <a:solidFill>
            <a:srgbClr val="F79037"/>
          </a:solidFill>
        </p:spPr>
        <p:txBody>
          <a:bodyPr wrap="square">
            <a:spAutoFit/>
          </a:bodyPr>
          <a:lstStyle/>
          <a:p>
            <a:pPr algn="l" rtl="0"/>
            <a:r>
              <a:rPr lang="en-US" b="0" i="0" dirty="0" err="1">
                <a:solidFill>
                  <a:schemeClr val="bg1"/>
                </a:solidFill>
                <a:effectLst/>
              </a:rPr>
              <a:t>Alguns</a:t>
            </a:r>
            <a:r>
              <a:rPr lang="en-US" b="0" i="0" dirty="0">
                <a:solidFill>
                  <a:schemeClr val="bg1"/>
                </a:solidFill>
                <a:effectLst/>
              </a:rPr>
              <a:t> </a:t>
            </a:r>
            <a:r>
              <a:rPr lang="en-US" sz="2400" b="1" i="0" dirty="0" err="1">
                <a:solidFill>
                  <a:schemeClr val="bg1"/>
                </a:solidFill>
                <a:effectLst/>
              </a:rPr>
              <a:t>benefícios</a:t>
            </a:r>
            <a:r>
              <a:rPr lang="en-US" sz="2400" b="1" i="0" dirty="0">
                <a:solidFill>
                  <a:schemeClr val="bg1"/>
                </a:solidFill>
                <a:effectLst/>
              </a:rPr>
              <a:t> e </a:t>
            </a:r>
            <a:r>
              <a:rPr lang="en-US" sz="2400" b="1" i="0" dirty="0" err="1">
                <a:solidFill>
                  <a:schemeClr val="bg1"/>
                </a:solidFill>
                <a:effectLst/>
              </a:rPr>
              <a:t>considerações</a:t>
            </a:r>
            <a:r>
              <a:rPr lang="en-US" sz="2400" b="1" i="0" dirty="0">
                <a:solidFill>
                  <a:schemeClr val="bg1"/>
                </a:solidFill>
                <a:effectLst/>
              </a:rPr>
              <a:t> </a:t>
            </a:r>
            <a:r>
              <a:rPr lang="en-US" dirty="0" err="1">
                <a:solidFill>
                  <a:schemeClr val="bg1"/>
                </a:solidFill>
              </a:rPr>
              <a:t>sobre</a:t>
            </a:r>
            <a:r>
              <a:rPr lang="en-US" dirty="0">
                <a:solidFill>
                  <a:schemeClr val="bg1"/>
                </a:solidFill>
              </a:rPr>
              <a:t> a</a:t>
            </a:r>
            <a:r>
              <a:rPr lang="en-US" b="0" i="0" dirty="0">
                <a:solidFill>
                  <a:schemeClr val="bg1"/>
                </a:solidFill>
                <a:effectLst/>
              </a:rPr>
              <a:t> </a:t>
            </a:r>
            <a:r>
              <a:rPr lang="en-US" b="0" i="0" dirty="0" err="1">
                <a:solidFill>
                  <a:schemeClr val="bg1"/>
                </a:solidFill>
                <a:effectLst/>
              </a:rPr>
              <a:t>adoção</a:t>
            </a:r>
            <a:r>
              <a:rPr lang="en-US" b="0" i="0" dirty="0">
                <a:solidFill>
                  <a:schemeClr val="bg1"/>
                </a:solidFill>
                <a:effectLst/>
              </a:rPr>
              <a:t> de </a:t>
            </a:r>
            <a:r>
              <a:rPr lang="en-US" b="0" i="0" dirty="0" err="1">
                <a:solidFill>
                  <a:schemeClr val="bg1"/>
                </a:solidFill>
                <a:effectLst/>
              </a:rPr>
              <a:t>uma</a:t>
            </a:r>
            <a:r>
              <a:rPr lang="en-US" b="0" i="0" dirty="0">
                <a:solidFill>
                  <a:schemeClr val="bg1"/>
                </a:solidFill>
                <a:effectLst/>
              </a:rPr>
              <a:t> </a:t>
            </a:r>
            <a:r>
              <a:rPr lang="en-US" b="0" i="0" dirty="0" err="1">
                <a:solidFill>
                  <a:schemeClr val="bg1"/>
                </a:solidFill>
                <a:effectLst/>
              </a:rPr>
              <a:t>abordagem</a:t>
            </a:r>
            <a:r>
              <a:rPr lang="en-US" b="0" i="0" dirty="0">
                <a:solidFill>
                  <a:schemeClr val="bg1"/>
                </a:solidFill>
                <a:effectLst/>
              </a:rPr>
              <a:t> </a:t>
            </a:r>
            <a:r>
              <a:rPr lang="en-US" b="0" i="0" dirty="0" err="1">
                <a:solidFill>
                  <a:schemeClr val="bg1"/>
                </a:solidFill>
                <a:effectLst/>
              </a:rPr>
              <a:t>baseada</a:t>
            </a:r>
            <a:r>
              <a:rPr lang="en-US" b="0" i="0" dirty="0">
                <a:solidFill>
                  <a:schemeClr val="bg1"/>
                </a:solidFill>
                <a:effectLst/>
              </a:rPr>
              <a:t> em plantas para um </a:t>
            </a:r>
            <a:r>
              <a:rPr lang="en-US" b="0" i="0" dirty="0" err="1">
                <a:solidFill>
                  <a:schemeClr val="bg1"/>
                </a:solidFill>
                <a:effectLst/>
              </a:rPr>
              <a:t>negócio</a:t>
            </a:r>
            <a:r>
              <a:rPr lang="en-US" b="0" i="0" dirty="0">
                <a:solidFill>
                  <a:schemeClr val="bg1"/>
                </a:solidFill>
                <a:effectLst/>
              </a:rPr>
              <a:t> de </a:t>
            </a:r>
            <a:r>
              <a:rPr lang="en-US" b="0" i="0" dirty="0" err="1">
                <a:solidFill>
                  <a:schemeClr val="bg1"/>
                </a:solidFill>
                <a:effectLst/>
              </a:rPr>
              <a:t>alimentos</a:t>
            </a:r>
            <a:endParaRPr lang="en-IE" dirty="0">
              <a:solidFill>
                <a:schemeClr val="bg1"/>
              </a:solidFill>
            </a:endParaRPr>
          </a:p>
        </p:txBody>
      </p:sp>
    </p:spTree>
    <p:extLst>
      <p:ext uri="{BB962C8B-B14F-4D97-AF65-F5344CB8AC3E}">
        <p14:creationId xmlns:p14="http://schemas.microsoft.com/office/powerpoint/2010/main" val="39349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27790" y="752724"/>
            <a:ext cx="6562677" cy="339415"/>
          </a:xfrm>
        </p:spPr>
        <p:txBody>
          <a:bodyPr/>
          <a:lstStyle/>
          <a:p>
            <a:pPr rtl="0"/>
            <a:r>
              <a:rPr lang="en-IE" dirty="0" err="1"/>
              <a:t>Exigência</a:t>
            </a:r>
            <a:r>
              <a:rPr lang="en-IE" dirty="0"/>
              <a:t> do mercado:</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170603" y="1166643"/>
            <a:ext cx="7378958" cy="999383"/>
          </a:xfrm>
        </p:spPr>
        <p:txBody>
          <a:bodyPr/>
          <a:lstStyle/>
          <a:p>
            <a:pPr rtl="0"/>
            <a:r>
              <a:rPr lang="en-US" sz="1800" dirty="0"/>
              <a:t>A </a:t>
            </a:r>
            <a:r>
              <a:rPr lang="en-US" sz="1800" dirty="0" err="1"/>
              <a:t>procura</a:t>
            </a:r>
            <a:r>
              <a:rPr lang="en-US" sz="1800" dirty="0"/>
              <a:t> por alimentos à base de plantas aumentou nos últimos anos, devido a um número crescente de flexitarianos, vegetarianos e veganos. </a:t>
            </a:r>
            <a:r>
              <a:rPr lang="en-US" sz="1800" dirty="0" err="1"/>
              <a:t>Adotar</a:t>
            </a:r>
            <a:r>
              <a:rPr lang="en-US" sz="1800" dirty="0"/>
              <a:t> </a:t>
            </a:r>
            <a:r>
              <a:rPr lang="en-US" sz="1800" dirty="0" err="1"/>
              <a:t>opções</a:t>
            </a:r>
            <a:r>
              <a:rPr lang="en-US" sz="1800" dirty="0"/>
              <a:t> à base de plantas </a:t>
            </a:r>
            <a:r>
              <a:rPr lang="en-US" sz="1800" dirty="0" err="1"/>
              <a:t>pode</a:t>
            </a:r>
            <a:r>
              <a:rPr lang="en-US" sz="1800" dirty="0"/>
              <a:t> </a:t>
            </a:r>
            <a:r>
              <a:rPr lang="en-US" sz="1800" dirty="0" err="1"/>
              <a:t>ajudar</a:t>
            </a:r>
            <a:r>
              <a:rPr lang="en-US" sz="1800" dirty="0"/>
              <a:t> as </a:t>
            </a:r>
            <a:r>
              <a:rPr lang="en-US" sz="1800" dirty="0" err="1"/>
              <a:t>empresas</a:t>
            </a:r>
            <a:r>
              <a:rPr lang="en-US" sz="1800" dirty="0"/>
              <a:t> a </a:t>
            </a:r>
            <a:r>
              <a:rPr lang="en-US" sz="1800" dirty="0" err="1"/>
              <a:t>entrarem</a:t>
            </a:r>
            <a:r>
              <a:rPr lang="en-US" sz="1800" dirty="0"/>
              <a:t> </a:t>
            </a:r>
            <a:r>
              <a:rPr lang="en-US" sz="1800" dirty="0" err="1"/>
              <a:t>neste</a:t>
            </a:r>
            <a:r>
              <a:rPr lang="en-US" sz="1800" dirty="0"/>
              <a:t> segmento de mercado em expansão, </a:t>
            </a:r>
            <a:r>
              <a:rPr lang="en-US" sz="1800" dirty="0" err="1"/>
              <a:t>levando</a:t>
            </a:r>
            <a:r>
              <a:rPr lang="en-US" sz="1800" dirty="0"/>
              <a:t> ao </a:t>
            </a:r>
            <a:r>
              <a:rPr lang="en-US" sz="1800" dirty="0" err="1"/>
              <a:t>aumento</a:t>
            </a:r>
            <a:r>
              <a:rPr lang="en-US" sz="1800" dirty="0"/>
              <a:t> das vendas.</a:t>
            </a:r>
            <a:endParaRPr lang="en-IE" sz="18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algn="l" rtl="0"/>
            <a:r>
              <a:rPr lang="en-IE" dirty="0"/>
              <a:t>4</a:t>
            </a:r>
          </a:p>
        </p:txBody>
      </p:sp>
      <p:pic>
        <p:nvPicPr>
          <p:cNvPr id="13" name="Picture Placeholder 12" descr="Variety of vegetables on white background">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215"/>
          <a:stretch/>
        </p:blipFill>
        <p:spPr>
          <a:xfrm>
            <a:off x="7559" y="188180"/>
            <a:ext cx="3354094" cy="5923858"/>
          </a:xfrm>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86884" y="2685449"/>
            <a:ext cx="6562677" cy="339415"/>
          </a:xfrm>
        </p:spPr>
        <p:txBody>
          <a:bodyPr/>
          <a:lstStyle/>
          <a:p>
            <a:pPr rtl="0"/>
            <a:r>
              <a:rPr lang="en-IE" dirty="0"/>
              <a:t>Inovação e Criatividade:</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181880" y="3108960"/>
            <a:ext cx="7378958" cy="999383"/>
          </a:xfrm>
        </p:spPr>
        <p:txBody>
          <a:bodyPr/>
          <a:lstStyle/>
          <a:p>
            <a:pPr rtl="0"/>
            <a:r>
              <a:rPr lang="en-US" sz="1800" dirty="0"/>
              <a:t>Adotar um foco baseado em plantas pode estimular a criatividade e a </a:t>
            </a:r>
            <a:r>
              <a:rPr lang="en-US" sz="1800" dirty="0" err="1"/>
              <a:t>inovação</a:t>
            </a:r>
            <a:r>
              <a:rPr lang="en-US" sz="1800" dirty="0"/>
              <a:t>. </a:t>
            </a:r>
            <a:r>
              <a:rPr lang="en-US" sz="1800" dirty="0" err="1"/>
              <a:t>Poderão</a:t>
            </a:r>
            <a:r>
              <a:rPr lang="en-US" sz="1800" dirty="0"/>
              <a:t> ser </a:t>
            </a:r>
            <a:r>
              <a:rPr lang="en-US" sz="1800" dirty="0" err="1"/>
              <a:t>exploradas</a:t>
            </a:r>
            <a:r>
              <a:rPr lang="en-US" sz="1800" dirty="0"/>
              <a:t> </a:t>
            </a:r>
            <a:r>
              <a:rPr lang="en-US" sz="1800" dirty="0" err="1"/>
              <a:t>receitas</a:t>
            </a:r>
            <a:r>
              <a:rPr lang="en-US" sz="1800" dirty="0"/>
              <a:t> </a:t>
            </a:r>
            <a:r>
              <a:rPr lang="en-US" sz="1800" dirty="0" err="1"/>
              <a:t>novas</a:t>
            </a:r>
            <a:r>
              <a:rPr lang="en-US" sz="1800" dirty="0"/>
              <a:t> e </a:t>
            </a:r>
            <a:r>
              <a:rPr lang="en-US" sz="1800" dirty="0" err="1"/>
              <a:t>interessantes</a:t>
            </a:r>
            <a:r>
              <a:rPr lang="en-US" sz="1800" dirty="0"/>
              <a:t> à base de plantas, fontes alternativas de </a:t>
            </a:r>
            <a:r>
              <a:rPr lang="en-US" sz="1800" dirty="0" err="1"/>
              <a:t>proteína</a:t>
            </a:r>
            <a:r>
              <a:rPr lang="en-US" sz="1800" dirty="0"/>
              <a:t> e tecnologias alimentares inovadoras, oferecendo </a:t>
            </a:r>
            <a:r>
              <a:rPr lang="en-US" sz="1800" dirty="0" err="1"/>
              <a:t>opções</a:t>
            </a:r>
            <a:r>
              <a:rPr lang="en-US" sz="1800" dirty="0"/>
              <a:t> </a:t>
            </a:r>
            <a:r>
              <a:rPr lang="en-US" sz="1800" dirty="0" err="1"/>
              <a:t>exclusivas</a:t>
            </a:r>
            <a:r>
              <a:rPr lang="en-US" sz="1800" dirty="0"/>
              <a:t> e </a:t>
            </a:r>
            <a:r>
              <a:rPr lang="en-US" sz="1800" dirty="0" err="1"/>
              <a:t>apelativas</a:t>
            </a:r>
            <a:r>
              <a:rPr lang="en-US" sz="1800" dirty="0"/>
              <a:t> aos clientes.</a:t>
            </a:r>
            <a:endParaRPr lang="en-IE" sz="18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algn="l" rtl="0"/>
            <a:r>
              <a:rPr lang="en-IE" dirty="0"/>
              <a:t>5</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pPr rtl="0"/>
            <a:r>
              <a:rPr lang="en-IE" dirty="0"/>
              <a:t>Diversificação e Resiliência:</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096011" y="4745851"/>
            <a:ext cx="7528142" cy="999383"/>
          </a:xfrm>
        </p:spPr>
        <p:txBody>
          <a:bodyPr/>
          <a:lstStyle/>
          <a:p>
            <a:pPr rtl="0"/>
            <a:r>
              <a:rPr lang="en-US" sz="1800" dirty="0"/>
              <a:t>Diversificar as ofertas de produtos para incluir opções à base de plantas pode aumentar a </a:t>
            </a:r>
            <a:r>
              <a:rPr lang="en-US" sz="1800" dirty="0" err="1"/>
              <a:t>resiliência</a:t>
            </a:r>
            <a:r>
              <a:rPr lang="en-US" sz="1800" dirty="0"/>
              <a:t> das </a:t>
            </a:r>
            <a:r>
              <a:rPr lang="en-US" sz="1800" dirty="0" err="1"/>
              <a:t>empresas</a:t>
            </a:r>
            <a:r>
              <a:rPr lang="en-US" sz="1800" dirty="0"/>
              <a:t> </a:t>
            </a:r>
            <a:r>
              <a:rPr lang="en-US" sz="1800" dirty="0" err="1"/>
              <a:t>às</a:t>
            </a:r>
            <a:r>
              <a:rPr lang="en-US" sz="1800" dirty="0"/>
              <a:t> flutuações do mercado e às mudanças nas escolhas do consumidor. Ao </a:t>
            </a:r>
            <a:r>
              <a:rPr lang="en-US" sz="1800" dirty="0" err="1"/>
              <a:t>expandir</a:t>
            </a:r>
            <a:r>
              <a:rPr lang="en-US" sz="1800" dirty="0"/>
              <a:t> a </a:t>
            </a:r>
            <a:r>
              <a:rPr lang="en-US" sz="1800" dirty="0" err="1"/>
              <a:t>oferta</a:t>
            </a:r>
            <a:r>
              <a:rPr lang="en-US" sz="1800" dirty="0"/>
              <a:t>, </a:t>
            </a:r>
            <a:r>
              <a:rPr lang="en-US" sz="1800" dirty="0" err="1"/>
              <a:t>pode</a:t>
            </a:r>
            <a:r>
              <a:rPr lang="en-US" sz="1800" dirty="0"/>
              <a:t>-se atrair uma base de clientes </a:t>
            </a:r>
            <a:r>
              <a:rPr lang="en-US" sz="1800" dirty="0" err="1"/>
              <a:t>mais</a:t>
            </a:r>
            <a:r>
              <a:rPr lang="en-US" sz="1800" dirty="0"/>
              <a:t> </a:t>
            </a:r>
            <a:r>
              <a:rPr lang="en-US" sz="1800" dirty="0" err="1"/>
              <a:t>alargada</a:t>
            </a:r>
            <a:r>
              <a:rPr lang="en-US" sz="1800" dirty="0"/>
              <a:t> e </a:t>
            </a:r>
            <a:r>
              <a:rPr lang="en-US" sz="1800" dirty="0" err="1"/>
              <a:t>ir</a:t>
            </a:r>
            <a:r>
              <a:rPr lang="en-US" sz="1800" dirty="0"/>
              <a:t> de </a:t>
            </a:r>
            <a:r>
              <a:rPr lang="en-US" sz="1800" dirty="0" err="1"/>
              <a:t>encontro</a:t>
            </a:r>
            <a:r>
              <a:rPr lang="en-US" sz="1800" dirty="0"/>
              <a:t> </a:t>
            </a:r>
            <a:r>
              <a:rPr lang="en-US" sz="1800" dirty="0" err="1"/>
              <a:t>às</a:t>
            </a:r>
            <a:r>
              <a:rPr lang="en-US" sz="1800" dirty="0"/>
              <a:t> </a:t>
            </a:r>
            <a:r>
              <a:rPr lang="en-US" sz="1800" dirty="0" err="1"/>
              <a:t>tendências</a:t>
            </a:r>
            <a:r>
              <a:rPr lang="en-US" sz="1800" dirty="0"/>
              <a:t> </a:t>
            </a:r>
            <a:r>
              <a:rPr lang="en-US" sz="1800" dirty="0" err="1"/>
              <a:t>alimentares</a:t>
            </a:r>
            <a:r>
              <a:rPr lang="en-US" sz="1800" dirty="0"/>
              <a:t> em </a:t>
            </a:r>
            <a:r>
              <a:rPr lang="en-US" sz="1800" dirty="0" err="1"/>
              <a:t>constante</a:t>
            </a:r>
            <a:r>
              <a:rPr lang="en-US" sz="1800" dirty="0"/>
              <a:t>  </a:t>
            </a:r>
            <a:r>
              <a:rPr lang="en-US" sz="1800" dirty="0" err="1"/>
              <a:t>mudança</a:t>
            </a:r>
            <a:r>
              <a:rPr lang="en-US" sz="1800" dirty="0"/>
              <a:t>.</a:t>
            </a:r>
            <a:endParaRPr lang="en-IE" sz="18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algn="l" rtl="0"/>
            <a:r>
              <a:rPr lang="en-IE" dirty="0"/>
              <a:t>6</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661993"/>
          </a:xfrm>
          <a:prstGeom prst="rect">
            <a:avLst/>
          </a:prstGeom>
          <a:solidFill>
            <a:srgbClr val="F79037"/>
          </a:solidFill>
        </p:spPr>
        <p:txBody>
          <a:bodyPr wrap="square">
            <a:spAutoFit/>
          </a:bodyPr>
          <a:lstStyle/>
          <a:p>
            <a:pPr algn="l" rtl="0"/>
            <a:r>
              <a:rPr lang="en-US" b="0" i="0" dirty="0" err="1">
                <a:solidFill>
                  <a:schemeClr val="bg1"/>
                </a:solidFill>
                <a:effectLst/>
              </a:rPr>
              <a:t>Alguns</a:t>
            </a:r>
            <a:r>
              <a:rPr lang="en-US" b="0" i="0" dirty="0">
                <a:solidFill>
                  <a:schemeClr val="bg1"/>
                </a:solidFill>
                <a:effectLst/>
              </a:rPr>
              <a:t> </a:t>
            </a:r>
            <a:r>
              <a:rPr lang="en-US" sz="2400" b="1" i="0" dirty="0" err="1">
                <a:solidFill>
                  <a:schemeClr val="bg1"/>
                </a:solidFill>
                <a:effectLst/>
              </a:rPr>
              <a:t>benefícios</a:t>
            </a:r>
            <a:r>
              <a:rPr lang="en-US" sz="2400" b="1" i="0" dirty="0">
                <a:solidFill>
                  <a:schemeClr val="bg1"/>
                </a:solidFill>
                <a:effectLst/>
              </a:rPr>
              <a:t> e </a:t>
            </a:r>
            <a:r>
              <a:rPr lang="en-US" sz="2400" b="1" i="0" dirty="0" err="1">
                <a:solidFill>
                  <a:schemeClr val="bg1"/>
                </a:solidFill>
                <a:effectLst/>
              </a:rPr>
              <a:t>considerações</a:t>
            </a:r>
            <a:r>
              <a:rPr lang="en-US" sz="2400" b="1" i="0" dirty="0">
                <a:solidFill>
                  <a:schemeClr val="bg1"/>
                </a:solidFill>
                <a:effectLst/>
              </a:rPr>
              <a:t> </a:t>
            </a:r>
            <a:r>
              <a:rPr lang="en-US" dirty="0" err="1">
                <a:solidFill>
                  <a:schemeClr val="bg1"/>
                </a:solidFill>
              </a:rPr>
              <a:t>sobre</a:t>
            </a:r>
            <a:r>
              <a:rPr lang="en-US" dirty="0">
                <a:solidFill>
                  <a:schemeClr val="bg1"/>
                </a:solidFill>
              </a:rPr>
              <a:t> a</a:t>
            </a:r>
            <a:r>
              <a:rPr lang="en-US" b="0" i="0" dirty="0">
                <a:solidFill>
                  <a:schemeClr val="bg1"/>
                </a:solidFill>
                <a:effectLst/>
              </a:rPr>
              <a:t> </a:t>
            </a:r>
            <a:r>
              <a:rPr lang="en-US" b="0" i="0" dirty="0" err="1">
                <a:solidFill>
                  <a:schemeClr val="bg1"/>
                </a:solidFill>
                <a:effectLst/>
              </a:rPr>
              <a:t>adoção</a:t>
            </a:r>
            <a:r>
              <a:rPr lang="en-US" b="0" i="0" dirty="0">
                <a:solidFill>
                  <a:schemeClr val="bg1"/>
                </a:solidFill>
                <a:effectLst/>
              </a:rPr>
              <a:t> de </a:t>
            </a:r>
            <a:r>
              <a:rPr lang="en-US" b="0" i="0" dirty="0" err="1">
                <a:solidFill>
                  <a:schemeClr val="bg1"/>
                </a:solidFill>
                <a:effectLst/>
              </a:rPr>
              <a:t>uma</a:t>
            </a:r>
            <a:r>
              <a:rPr lang="en-US" b="0" i="0" dirty="0">
                <a:solidFill>
                  <a:schemeClr val="bg1"/>
                </a:solidFill>
                <a:effectLst/>
              </a:rPr>
              <a:t> </a:t>
            </a:r>
            <a:r>
              <a:rPr lang="en-US" b="0" i="0" dirty="0" err="1">
                <a:solidFill>
                  <a:schemeClr val="bg1"/>
                </a:solidFill>
                <a:effectLst/>
              </a:rPr>
              <a:t>abordagem</a:t>
            </a:r>
            <a:r>
              <a:rPr lang="en-US" b="0" i="0" dirty="0">
                <a:solidFill>
                  <a:schemeClr val="bg1"/>
                </a:solidFill>
                <a:effectLst/>
              </a:rPr>
              <a:t> </a:t>
            </a:r>
            <a:r>
              <a:rPr lang="en-US" b="0" i="0" dirty="0" err="1">
                <a:solidFill>
                  <a:schemeClr val="bg1"/>
                </a:solidFill>
                <a:effectLst/>
              </a:rPr>
              <a:t>baseada</a:t>
            </a:r>
            <a:r>
              <a:rPr lang="en-US" b="0" i="0" dirty="0">
                <a:solidFill>
                  <a:schemeClr val="bg1"/>
                </a:solidFill>
                <a:effectLst/>
              </a:rPr>
              <a:t> em </a:t>
            </a:r>
            <a:r>
              <a:rPr lang="en-US" b="0" i="0" dirty="0" err="1">
                <a:solidFill>
                  <a:schemeClr val="bg1"/>
                </a:solidFill>
                <a:effectLst/>
              </a:rPr>
              <a:t>plantas</a:t>
            </a:r>
            <a:r>
              <a:rPr lang="en-US" b="0" i="0" dirty="0">
                <a:solidFill>
                  <a:schemeClr val="bg1"/>
                </a:solidFill>
                <a:effectLst/>
              </a:rPr>
              <a:t> para um </a:t>
            </a:r>
            <a:r>
              <a:rPr lang="en-US" b="0" i="0" dirty="0" err="1">
                <a:solidFill>
                  <a:schemeClr val="bg1"/>
                </a:solidFill>
                <a:effectLst/>
              </a:rPr>
              <a:t>negócio</a:t>
            </a:r>
            <a:r>
              <a:rPr lang="en-US" b="0" i="0" dirty="0">
                <a:solidFill>
                  <a:schemeClr val="bg1"/>
                </a:solidFill>
                <a:effectLst/>
              </a:rPr>
              <a:t> de </a:t>
            </a:r>
            <a:r>
              <a:rPr lang="en-US" b="0" i="0" dirty="0" err="1">
                <a:solidFill>
                  <a:schemeClr val="bg1"/>
                </a:solidFill>
                <a:effectLst/>
              </a:rPr>
              <a:t>alimentos</a:t>
            </a:r>
            <a:endParaRPr lang="en-IE" dirty="0">
              <a:solidFill>
                <a:schemeClr val="bg1"/>
              </a:solidFill>
            </a:endParaRPr>
          </a:p>
        </p:txBody>
      </p:sp>
    </p:spTree>
    <p:extLst>
      <p:ext uri="{BB962C8B-B14F-4D97-AF65-F5344CB8AC3E}">
        <p14:creationId xmlns:p14="http://schemas.microsoft.com/office/powerpoint/2010/main" val="70055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C3AC-D796-AF83-1619-547C61CDCA75}"/>
              </a:ext>
            </a:extLst>
          </p:cNvPr>
          <p:cNvSpPr>
            <a:spLocks noGrp="1"/>
          </p:cNvSpPr>
          <p:nvPr>
            <p:ph type="body" sz="quarter" idx="18"/>
          </p:nvPr>
        </p:nvSpPr>
        <p:spPr>
          <a:xfrm>
            <a:off x="841248" y="1569544"/>
            <a:ext cx="6436630" cy="3483006"/>
          </a:xfrm>
        </p:spPr>
        <p:txBody>
          <a:bodyPr/>
          <a:lstStyle/>
          <a:p>
            <a:pPr algn="just" rtl="0"/>
            <a:r>
              <a:rPr lang="en-US" sz="2300" dirty="0"/>
              <a:t>Apesar dos benefícios para a saúde de uma dieta rica em alimentos </a:t>
            </a:r>
            <a:r>
              <a:rPr lang="en-US" sz="2300" dirty="0" err="1"/>
              <a:t>vegetais</a:t>
            </a:r>
            <a:r>
              <a:rPr lang="en-US" sz="2300" dirty="0"/>
              <a:t>, </a:t>
            </a:r>
            <a:r>
              <a:rPr lang="en-US" sz="2300" b="1" dirty="0" err="1"/>
              <a:t>nem</a:t>
            </a:r>
            <a:r>
              <a:rPr lang="en-US" sz="2300" b="1" dirty="0"/>
              <a:t> todas as dietas à base de </a:t>
            </a:r>
            <a:r>
              <a:rPr lang="en-US" sz="2300" b="1" dirty="0" err="1"/>
              <a:t>plantas</a:t>
            </a:r>
            <a:r>
              <a:rPr lang="en-US" sz="2300" b="1" dirty="0"/>
              <a:t> são saudáveis</a:t>
            </a:r>
            <a:r>
              <a:rPr lang="en-US" sz="2300" dirty="0"/>
              <a:t>, portanto, deve-se considerar isso também. É comum associar dietas à base de </a:t>
            </a:r>
            <a:r>
              <a:rPr lang="en-US" sz="2300" dirty="0" err="1"/>
              <a:t>plantas</a:t>
            </a:r>
            <a:r>
              <a:rPr lang="en-US" sz="2300" dirty="0"/>
              <a:t> a alimentos vegetais saudáveis, integrais e minimamente processados, </a:t>
            </a:r>
            <a:r>
              <a:rPr lang="en-US" sz="2300" dirty="0" err="1"/>
              <a:t>tais</a:t>
            </a:r>
            <a:r>
              <a:rPr lang="en-US" sz="2300" dirty="0"/>
              <a:t> </a:t>
            </a:r>
            <a:r>
              <a:rPr lang="en-US" sz="2300" dirty="0" err="1"/>
              <a:t>como</a:t>
            </a:r>
            <a:r>
              <a:rPr lang="en-US" sz="2300" dirty="0"/>
              <a:t> </a:t>
            </a:r>
            <a:r>
              <a:rPr lang="en-US" sz="2300" dirty="0" err="1"/>
              <a:t>cereais</a:t>
            </a:r>
            <a:r>
              <a:rPr lang="en-US" sz="2300" dirty="0"/>
              <a:t> integrais, frutas e vegetais, legumes, nozes e sementes. No entanto, </a:t>
            </a:r>
            <a:r>
              <a:rPr lang="en-US" sz="2300" dirty="0" err="1"/>
              <a:t>os</a:t>
            </a:r>
            <a:r>
              <a:rPr lang="en-US" sz="2300" dirty="0"/>
              <a:t> </a:t>
            </a:r>
            <a:r>
              <a:rPr lang="en-US" sz="2300" dirty="0" err="1"/>
              <a:t>cereais</a:t>
            </a:r>
            <a:r>
              <a:rPr lang="en-US" sz="2300" dirty="0"/>
              <a:t> </a:t>
            </a:r>
            <a:r>
              <a:rPr lang="en-US" sz="2300" dirty="0" err="1"/>
              <a:t>refinados</a:t>
            </a:r>
            <a:r>
              <a:rPr lang="en-US" sz="2300" dirty="0"/>
              <a:t> e as </a:t>
            </a:r>
            <a:r>
              <a:rPr lang="en-US" sz="2300" dirty="0" err="1"/>
              <a:t>bebidas</a:t>
            </a:r>
            <a:r>
              <a:rPr lang="en-US" sz="2300" dirty="0"/>
              <a:t>, snacks e </a:t>
            </a:r>
            <a:r>
              <a:rPr lang="en-US" sz="2300" dirty="0" err="1"/>
              <a:t>produtos</a:t>
            </a:r>
            <a:r>
              <a:rPr lang="en-US" sz="2300" dirty="0"/>
              <a:t> de </a:t>
            </a:r>
            <a:r>
              <a:rPr lang="en-US" sz="2300" dirty="0" err="1"/>
              <a:t>confeitaria</a:t>
            </a:r>
            <a:r>
              <a:rPr lang="en-US" sz="2300" dirty="0"/>
              <a:t> </a:t>
            </a:r>
            <a:r>
              <a:rPr lang="en-US" sz="2300" dirty="0" err="1"/>
              <a:t>açucarados</a:t>
            </a:r>
            <a:r>
              <a:rPr lang="en-US" sz="2300" dirty="0"/>
              <a:t> são alimentos que ainda podem ser considerados “à base de plantas”, </a:t>
            </a:r>
            <a:r>
              <a:rPr lang="en-US" sz="2300" dirty="0" err="1"/>
              <a:t>uma</a:t>
            </a:r>
            <a:r>
              <a:rPr lang="en-US" sz="2300" dirty="0"/>
              <a:t> </a:t>
            </a:r>
            <a:r>
              <a:rPr lang="en-US" sz="2300" dirty="0" err="1"/>
              <a:t>vez</a:t>
            </a:r>
            <a:r>
              <a:rPr lang="en-US" sz="2300" dirty="0"/>
              <a:t> que </a:t>
            </a:r>
            <a:r>
              <a:rPr lang="en-US" sz="2300" dirty="0" err="1"/>
              <a:t>estes</a:t>
            </a:r>
            <a:r>
              <a:rPr lang="en-US" sz="2300" dirty="0"/>
              <a:t> </a:t>
            </a:r>
            <a:r>
              <a:rPr lang="en-US" sz="2300" dirty="0" err="1"/>
              <a:t>ou</a:t>
            </a:r>
            <a:r>
              <a:rPr lang="en-US" sz="2300" dirty="0"/>
              <a:t> </a:t>
            </a:r>
            <a:r>
              <a:rPr lang="en-US" sz="2300" dirty="0" err="1"/>
              <a:t>os</a:t>
            </a:r>
            <a:r>
              <a:rPr lang="en-US" sz="2300" dirty="0"/>
              <a:t> seus ingredientes são originários de plantas e 	</a:t>
            </a:r>
            <a:r>
              <a:rPr lang="en-US" sz="2300" dirty="0" err="1"/>
              <a:t>podem</a:t>
            </a:r>
            <a:r>
              <a:rPr lang="en-US" sz="2300" dirty="0"/>
              <a:t> </a:t>
            </a:r>
            <a:r>
              <a:rPr lang="en-US" sz="2300" dirty="0" err="1"/>
              <a:t>não</a:t>
            </a:r>
            <a:r>
              <a:rPr lang="en-US" sz="2300" dirty="0"/>
              <a:t> </a:t>
            </a:r>
            <a:r>
              <a:rPr lang="en-US" sz="2300" dirty="0" err="1"/>
              <a:t>conter</a:t>
            </a:r>
            <a:r>
              <a:rPr lang="en-US" sz="2300" dirty="0"/>
              <a:t> produtos de </a:t>
            </a:r>
            <a:r>
              <a:rPr lang="en-US" sz="2300" dirty="0" err="1"/>
              <a:t>origem</a:t>
            </a:r>
            <a:r>
              <a:rPr lang="en-US" sz="2300" dirty="0"/>
              <a:t> 		animal.</a:t>
            </a:r>
            <a:endParaRPr lang="en-IE" sz="2300" dirty="0"/>
          </a:p>
        </p:txBody>
      </p:sp>
      <p:sp>
        <p:nvSpPr>
          <p:cNvPr id="3" name="Text Placeholder 2">
            <a:extLst>
              <a:ext uri="{FF2B5EF4-FFF2-40B4-BE49-F238E27FC236}">
                <a16:creationId xmlns:a16="http://schemas.microsoft.com/office/drawing/2014/main" id="{24F585DA-A808-6623-AB29-9BAC3E50E5FB}"/>
              </a:ext>
            </a:extLst>
          </p:cNvPr>
          <p:cNvSpPr>
            <a:spLocks noGrp="1"/>
          </p:cNvSpPr>
          <p:nvPr>
            <p:ph type="body" sz="quarter" idx="16"/>
          </p:nvPr>
        </p:nvSpPr>
        <p:spPr>
          <a:xfrm>
            <a:off x="559377" y="459911"/>
            <a:ext cx="6718501" cy="992652"/>
          </a:xfrm>
        </p:spPr>
        <p:txBody>
          <a:bodyPr/>
          <a:lstStyle/>
          <a:p>
            <a:pPr algn="l" rtl="0"/>
            <a:r>
              <a:rPr lang="en-IE" dirty="0"/>
              <a:t>Alimentos </a:t>
            </a:r>
            <a:r>
              <a:rPr lang="en-IE" dirty="0" err="1"/>
              <a:t>transformados</a:t>
            </a:r>
            <a:r>
              <a:rPr lang="en-IE" dirty="0"/>
              <a:t> ​​à base de plantas</a:t>
            </a:r>
          </a:p>
        </p:txBody>
      </p:sp>
      <p:pic>
        <p:nvPicPr>
          <p:cNvPr id="11" name="Picture Placeholder 10" descr="A bowl of potato chips  Description automatically generated">
            <a:extLst>
              <a:ext uri="{FF2B5EF4-FFF2-40B4-BE49-F238E27FC236}">
                <a16:creationId xmlns:a16="http://schemas.microsoft.com/office/drawing/2014/main" id="{0F859731-BF51-1BA8-93C6-00749F9960F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2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B29-6151-B4BB-3E70-74EC90BF341A}"/>
              </a:ext>
            </a:extLst>
          </p:cNvPr>
          <p:cNvSpPr>
            <a:spLocks noGrp="1"/>
          </p:cNvSpPr>
          <p:nvPr>
            <p:ph type="body" sz="quarter" idx="18"/>
          </p:nvPr>
        </p:nvSpPr>
        <p:spPr>
          <a:xfrm>
            <a:off x="907783" y="1722519"/>
            <a:ext cx="5860662" cy="4085831"/>
          </a:xfrm>
        </p:spPr>
        <p:txBody>
          <a:bodyPr/>
          <a:lstStyle/>
          <a:p>
            <a:pPr marL="0" indent="0" algn="just"/>
            <a:r>
              <a:rPr lang="en-US" dirty="0"/>
              <a:t>As dietas modernas à base de </a:t>
            </a:r>
            <a:r>
              <a:rPr lang="en-US" dirty="0" err="1"/>
              <a:t>plantas</a:t>
            </a:r>
            <a:r>
              <a:rPr lang="en-US" dirty="0"/>
              <a:t> </a:t>
            </a:r>
            <a:r>
              <a:rPr lang="en-US" dirty="0" err="1"/>
              <a:t>podem</a:t>
            </a:r>
            <a:r>
              <a:rPr lang="en-US" dirty="0"/>
              <a:t> </a:t>
            </a:r>
            <a:r>
              <a:rPr lang="en-US" dirty="0" err="1"/>
              <a:t>também</a:t>
            </a:r>
            <a:r>
              <a:rPr lang="en-US" dirty="0"/>
              <a:t> incluir alimentos ultraprocessados. Estes </a:t>
            </a:r>
            <a:r>
              <a:rPr lang="en-US" dirty="0" err="1"/>
              <a:t>incluem</a:t>
            </a:r>
            <a:r>
              <a:rPr lang="en-US" dirty="0"/>
              <a:t>  </a:t>
            </a:r>
            <a:r>
              <a:rPr lang="en-US" dirty="0" err="1"/>
              <a:t>imitações</a:t>
            </a:r>
            <a:r>
              <a:rPr lang="en-US" dirty="0"/>
              <a:t> de “</a:t>
            </a:r>
            <a:r>
              <a:rPr lang="en-US" dirty="0" err="1"/>
              <a:t>carnes</a:t>
            </a:r>
            <a:r>
              <a:rPr lang="en-US" dirty="0"/>
              <a:t>” </a:t>
            </a:r>
            <a:r>
              <a:rPr lang="en-US" dirty="0" err="1"/>
              <a:t>processadas</a:t>
            </a:r>
            <a:r>
              <a:rPr lang="en-US" dirty="0"/>
              <a:t> (por exemplo, comercializadas como salsichas, nuggets ou hambúrgueres), bebidas (por exemplo, “leite” de amêndoa e aveia) e “queijo” e “iogurte” à base de plantas.</a:t>
            </a:r>
          </a:p>
          <a:p>
            <a:pPr marL="0" indent="0" algn="just" rtl="0"/>
            <a:r>
              <a:rPr lang="en-IE" dirty="0"/>
              <a:t>Para entender o Sistema de Classificação de Alimentos NOVA, </a:t>
            </a:r>
            <a:r>
              <a:rPr lang="en-IE" dirty="0" err="1"/>
              <a:t>ver</a:t>
            </a:r>
            <a:r>
              <a:rPr lang="en-IE" dirty="0"/>
              <a:t> </a:t>
            </a:r>
            <a:r>
              <a:rPr lang="en-IE" dirty="0" err="1"/>
              <a:t>este</a:t>
            </a:r>
            <a:r>
              <a:rPr lang="en-IE" dirty="0"/>
              <a:t> </a:t>
            </a:r>
            <a:r>
              <a:rPr lang="en-IE" dirty="0" err="1"/>
              <a:t>vídeo</a:t>
            </a:r>
            <a:endParaRPr lang="en-IE" dirty="0"/>
          </a:p>
          <a:p>
            <a:pPr marL="0" indent="0" algn="just" rtl="0"/>
            <a:endParaRPr lang="en-IE" sz="800" dirty="0"/>
          </a:p>
          <a:p>
            <a:pPr marL="0" indent="0" algn="just" rtl="0"/>
            <a:endParaRPr lang="en-IE" sz="800" dirty="0"/>
          </a:p>
          <a:p>
            <a:pPr marL="0" indent="0" algn="just" rtl="0"/>
            <a:r>
              <a:rPr lang="en-IE" sz="2000" b="1" dirty="0" err="1"/>
              <a:t>Isto</a:t>
            </a:r>
            <a:r>
              <a:rPr lang="en-IE" sz="2000" b="1" dirty="0"/>
              <a:t> leva à </a:t>
            </a:r>
            <a:r>
              <a:rPr lang="en-IE" sz="2000" b="1" dirty="0" err="1"/>
              <a:t>seguinte</a:t>
            </a:r>
            <a:r>
              <a:rPr lang="en-IE" sz="2000" b="1" dirty="0"/>
              <a:t> </a:t>
            </a:r>
            <a:r>
              <a:rPr lang="en-IE" sz="2000" b="1" dirty="0" err="1"/>
              <a:t>pergunta</a:t>
            </a:r>
            <a:r>
              <a:rPr lang="en-IE" sz="2000" b="1" dirty="0"/>
              <a:t>…</a:t>
            </a:r>
          </a:p>
          <a:p>
            <a:pPr marL="0" indent="0" algn="just" rtl="0"/>
            <a:r>
              <a:rPr lang="en-IE" sz="2000" b="1" dirty="0"/>
              <a:t>Estes alimentos são éticos??</a:t>
            </a:r>
          </a:p>
          <a:p>
            <a:pPr marL="0" indent="0" algn="just" rtl="0"/>
            <a:endParaRPr lang="en-IE" dirty="0"/>
          </a:p>
        </p:txBody>
      </p:sp>
      <p:sp>
        <p:nvSpPr>
          <p:cNvPr id="4" name="Picture Placeholder 3">
            <a:extLst>
              <a:ext uri="{FF2B5EF4-FFF2-40B4-BE49-F238E27FC236}">
                <a16:creationId xmlns:a16="http://schemas.microsoft.com/office/drawing/2014/main" id="{C57B3391-3F37-19BE-578A-32D867374941}"/>
              </a:ext>
            </a:extLst>
          </p:cNvPr>
          <p:cNvSpPr>
            <a:spLocks noGrp="1"/>
          </p:cNvSpPr>
          <p:nvPr>
            <p:ph type="pic" sz="quarter" idx="10"/>
          </p:nvPr>
        </p:nvSpPr>
        <p:spPr>
          <a:xfrm>
            <a:off x="6995212" y="1386084"/>
            <a:ext cx="5196788" cy="4085831"/>
          </a:xfrm>
          <a:solidFill>
            <a:srgbClr val="000000"/>
          </a:solidFill>
        </p:spPr>
        <p:txBody>
          <a:bodyPr/>
          <a:lstStyle/>
          <a:p>
            <a:endParaRPr lang="pt-PT"/>
          </a:p>
        </p:txBody>
      </p:sp>
      <p:sp>
        <p:nvSpPr>
          <p:cNvPr id="5" name="Text Placeholder 2">
            <a:extLst>
              <a:ext uri="{FF2B5EF4-FFF2-40B4-BE49-F238E27FC236}">
                <a16:creationId xmlns:a16="http://schemas.microsoft.com/office/drawing/2014/main" id="{46008A4B-E69A-2088-83C1-CC1807DD5CC1}"/>
              </a:ext>
            </a:extLst>
          </p:cNvPr>
          <p:cNvSpPr>
            <a:spLocks noGrp="1"/>
          </p:cNvSpPr>
          <p:nvPr>
            <p:ph type="body" sz="quarter" idx="16"/>
          </p:nvPr>
        </p:nvSpPr>
        <p:spPr>
          <a:xfrm>
            <a:off x="836312" y="532369"/>
            <a:ext cx="5589540" cy="992187"/>
          </a:xfrm>
        </p:spPr>
        <p:txBody>
          <a:bodyPr/>
          <a:lstStyle/>
          <a:p>
            <a:r>
              <a:rPr lang="en-IE" dirty="0"/>
              <a:t>Alimentos </a:t>
            </a:r>
            <a:r>
              <a:rPr lang="en-IE" dirty="0" err="1"/>
              <a:t>ultraprocessados</a:t>
            </a:r>
            <a:r>
              <a:rPr lang="en-IE" dirty="0"/>
              <a:t> à base de </a:t>
            </a:r>
            <a:r>
              <a:rPr lang="en-IE" dirty="0" err="1"/>
              <a:t>plantas</a:t>
            </a:r>
            <a:r>
              <a:rPr lang="en-IE" dirty="0"/>
              <a:t> </a:t>
            </a:r>
          </a:p>
        </p:txBody>
      </p:sp>
      <p:sp>
        <p:nvSpPr>
          <p:cNvPr id="6" name="Arrow: Right 5">
            <a:extLst>
              <a:ext uri="{FF2B5EF4-FFF2-40B4-BE49-F238E27FC236}">
                <a16:creationId xmlns:a16="http://schemas.microsoft.com/office/drawing/2014/main" id="{2CFC2DD9-BED0-78B4-4AA0-2AE5320911B4}"/>
              </a:ext>
            </a:extLst>
          </p:cNvPr>
          <p:cNvSpPr/>
          <p:nvPr/>
        </p:nvSpPr>
        <p:spPr>
          <a:xfrm>
            <a:off x="4706368" y="4975821"/>
            <a:ext cx="1828800" cy="992187"/>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err="1"/>
              <a:t>Ver</a:t>
            </a:r>
            <a:endParaRPr lang="en-IE" sz="2000" b="1" dirty="0"/>
          </a:p>
        </p:txBody>
      </p:sp>
      <p:pic>
        <p:nvPicPr>
          <p:cNvPr id="3" name="Online Media 6" title="A transformative new way of classifying foods 🍔🍕🍟 BBC">
            <a:hlinkClick r:id="" action="ppaction://media"/>
            <a:extLst>
              <a:ext uri="{FF2B5EF4-FFF2-40B4-BE49-F238E27FC236}">
                <a16:creationId xmlns:a16="http://schemas.microsoft.com/office/drawing/2014/main" id="{C7702BBE-7A63-4FBE-2ECD-6049ADEE68DC}"/>
              </a:ext>
            </a:extLst>
          </p:cNvPr>
          <p:cNvPicPr>
            <a:picLocks noRot="1" noChangeAspect="1"/>
          </p:cNvPicPr>
          <p:nvPr>
            <a:videoFile r:link="rId1"/>
          </p:nvPr>
        </p:nvPicPr>
        <p:blipFill>
          <a:blip r:embed="rId3"/>
          <a:stretch>
            <a:fillRect/>
          </a:stretch>
        </p:blipFill>
        <p:spPr>
          <a:xfrm>
            <a:off x="6995212" y="1386084"/>
            <a:ext cx="5196788" cy="3704390"/>
          </a:xfrm>
          <a:prstGeom prst="rect">
            <a:avLst/>
          </a:prstGeom>
        </p:spPr>
      </p:pic>
    </p:spTree>
    <p:extLst>
      <p:ext uri="{BB962C8B-B14F-4D97-AF65-F5344CB8AC3E}">
        <p14:creationId xmlns:p14="http://schemas.microsoft.com/office/powerpoint/2010/main" val="72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err="1"/>
              <a:t>Atenção</a:t>
            </a:r>
            <a:r>
              <a:rPr lang="en-US" dirty="0"/>
              <a:t> </a:t>
            </a:r>
            <a:r>
              <a:rPr lang="en-US" dirty="0" err="1"/>
              <a:t>às</a:t>
            </a:r>
            <a:r>
              <a:rPr lang="en-US" dirty="0"/>
              <a:t> </a:t>
            </a:r>
            <a:r>
              <a:rPr lang="en-US" dirty="0" err="1"/>
              <a:t>Alegações</a:t>
            </a:r>
            <a:r>
              <a:rPr lang="en-US" dirty="0"/>
              <a:t> </a:t>
            </a:r>
            <a:r>
              <a:rPr lang="en-US" dirty="0" err="1"/>
              <a:t>relativas</a:t>
            </a:r>
            <a:r>
              <a:rPr lang="en-US" dirty="0"/>
              <a:t> à </a:t>
            </a:r>
            <a:r>
              <a:rPr lang="en-US" dirty="0" err="1"/>
              <a:t>Saúde</a:t>
            </a:r>
            <a:r>
              <a:rPr lang="en-US" dirty="0"/>
              <a:t> &amp; ao </a:t>
            </a:r>
            <a:r>
              <a:rPr lang="en-US" dirty="0" err="1"/>
              <a:t>Ambiente</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47C4D-0514-A812-5628-6D92C11DF39D}"/>
              </a:ext>
            </a:extLst>
          </p:cNvPr>
          <p:cNvSpPr>
            <a:spLocks noGrp="1"/>
          </p:cNvSpPr>
          <p:nvPr>
            <p:ph type="body" sz="quarter" idx="18"/>
          </p:nvPr>
        </p:nvSpPr>
        <p:spPr>
          <a:xfrm>
            <a:off x="752874" y="1452563"/>
            <a:ext cx="5792305" cy="3025975"/>
          </a:xfrm>
        </p:spPr>
        <p:txBody>
          <a:bodyPr/>
          <a:lstStyle/>
          <a:p>
            <a:pPr algn="just" rtl="0"/>
            <a:r>
              <a:rPr lang="en-US" sz="2300" dirty="0"/>
              <a:t>Uma </a:t>
            </a:r>
            <a:r>
              <a:rPr lang="en-US" sz="2300" dirty="0" err="1"/>
              <a:t>empresa</a:t>
            </a:r>
            <a:r>
              <a:rPr lang="en-US" sz="2300" dirty="0"/>
              <a:t> </a:t>
            </a:r>
            <a:r>
              <a:rPr lang="en-US" sz="2300" dirty="0" err="1"/>
              <a:t>alimentar</a:t>
            </a:r>
            <a:r>
              <a:rPr lang="en-US" sz="2300" dirty="0"/>
              <a:t>, ao ser </a:t>
            </a:r>
            <a:r>
              <a:rPr lang="en-US" sz="2300" dirty="0" err="1"/>
              <a:t>diligente</a:t>
            </a:r>
            <a:r>
              <a:rPr lang="en-US" sz="2300" dirty="0"/>
              <a:t>, transparente e responsável na </a:t>
            </a:r>
            <a:r>
              <a:rPr lang="en-US" sz="2300" dirty="0" err="1"/>
              <a:t>comunicação</a:t>
            </a:r>
            <a:r>
              <a:rPr lang="en-US" sz="2300" dirty="0"/>
              <a:t> das suas alegações de saúde e de </a:t>
            </a:r>
            <a:r>
              <a:rPr lang="en-US" sz="2300" dirty="0" err="1"/>
              <a:t>ambiente</a:t>
            </a:r>
            <a:r>
              <a:rPr lang="en-US" sz="2300" dirty="0"/>
              <a:t>, </a:t>
            </a:r>
            <a:r>
              <a:rPr lang="en-US" sz="2300" dirty="0" err="1"/>
              <a:t>pode</a:t>
            </a:r>
            <a:r>
              <a:rPr lang="en-US" sz="2300" dirty="0"/>
              <a:t> </a:t>
            </a:r>
            <a:r>
              <a:rPr lang="en-US" sz="2300" dirty="0" err="1"/>
              <a:t>manter</a:t>
            </a:r>
            <a:r>
              <a:rPr lang="en-US" sz="2300" dirty="0"/>
              <a:t> a </a:t>
            </a:r>
            <a:r>
              <a:rPr lang="en-US" sz="2300" b="1" dirty="0" err="1"/>
              <a:t>confiança</a:t>
            </a:r>
            <a:r>
              <a:rPr lang="en-US" sz="2300" b="1" dirty="0"/>
              <a:t> dos </a:t>
            </a:r>
            <a:r>
              <a:rPr lang="en-US" sz="2300" b="1" dirty="0" err="1"/>
              <a:t>seus</a:t>
            </a:r>
            <a:r>
              <a:rPr lang="en-US" sz="2300" b="1" dirty="0"/>
              <a:t> </a:t>
            </a:r>
            <a:r>
              <a:rPr lang="en-US" sz="2300" b="1" dirty="0" err="1"/>
              <a:t>clientes</a:t>
            </a:r>
            <a:r>
              <a:rPr lang="en-US" sz="2300" b="1" dirty="0"/>
              <a:t> </a:t>
            </a:r>
            <a:r>
              <a:rPr lang="en-US" sz="2300" dirty="0"/>
              <a:t>e contribuir para uma indústria alimentar mais informada e sustentável.</a:t>
            </a:r>
            <a:endParaRPr lang="en-IE" sz="2300" dirty="0"/>
          </a:p>
          <a:p>
            <a:pPr algn="just" rtl="0"/>
            <a:r>
              <a:rPr lang="en-US" sz="2300" dirty="0" err="1"/>
              <a:t>Juntamente</a:t>
            </a:r>
            <a:r>
              <a:rPr lang="en-US" sz="2300" dirty="0"/>
              <a:t> com </a:t>
            </a:r>
            <a:r>
              <a:rPr lang="en-US" sz="2300" dirty="0" err="1"/>
              <a:t>uma</a:t>
            </a:r>
            <a:r>
              <a:rPr lang="en-US" sz="2300" dirty="0"/>
              <a:t> boa comunicação (Módulo 5), </a:t>
            </a:r>
            <a:r>
              <a:rPr lang="en-US" sz="2300" dirty="0" err="1"/>
              <a:t>conforme</a:t>
            </a:r>
            <a:r>
              <a:rPr lang="en-US" sz="2300" dirty="0"/>
              <a:t> </a:t>
            </a:r>
            <a:r>
              <a:rPr lang="en-US" sz="2300" dirty="0" err="1"/>
              <a:t>referido</a:t>
            </a:r>
            <a:r>
              <a:rPr lang="en-US" sz="2300" dirty="0"/>
              <a:t> no </a:t>
            </a:r>
            <a:r>
              <a:rPr lang="en-US" sz="2300" dirty="0" err="1"/>
              <a:t>Módulo</a:t>
            </a:r>
            <a:r>
              <a:rPr lang="en-US" sz="2300" dirty="0"/>
              <a:t> 2 é importante cumprir os requisitos regulamentares. Nos próximos slides, </a:t>
            </a:r>
            <a:r>
              <a:rPr lang="en-US" sz="2300" dirty="0" err="1"/>
              <a:t>recapitularemos</a:t>
            </a:r>
            <a:r>
              <a:rPr lang="en-US" sz="2300" dirty="0"/>
              <a:t> algumas dicas importantes sobre como permanecer responsável</a:t>
            </a:r>
            <a:r>
              <a:rPr lang="en-US" dirty="0"/>
              <a:t>.</a:t>
            </a:r>
          </a:p>
        </p:txBody>
      </p:sp>
      <p:sp>
        <p:nvSpPr>
          <p:cNvPr id="3" name="Text Placeholder 2">
            <a:extLst>
              <a:ext uri="{FF2B5EF4-FFF2-40B4-BE49-F238E27FC236}">
                <a16:creationId xmlns:a16="http://schemas.microsoft.com/office/drawing/2014/main" id="{942EDF36-3250-E5D4-9247-2FD3CB6ECBDE}"/>
              </a:ext>
            </a:extLst>
          </p:cNvPr>
          <p:cNvSpPr>
            <a:spLocks noGrp="1"/>
          </p:cNvSpPr>
          <p:nvPr>
            <p:ph type="body" sz="quarter" idx="16"/>
          </p:nvPr>
        </p:nvSpPr>
        <p:spPr>
          <a:xfrm>
            <a:off x="690202" y="749300"/>
            <a:ext cx="5937871" cy="992652"/>
          </a:xfrm>
        </p:spPr>
        <p:txBody>
          <a:bodyPr/>
          <a:lstStyle/>
          <a:p>
            <a:pPr algn="l" rtl="0"/>
            <a:r>
              <a:rPr lang="en-IE" b="1" dirty="0"/>
              <a:t>Comunicação Responsável</a:t>
            </a:r>
          </a:p>
        </p:txBody>
      </p:sp>
      <p:pic>
        <p:nvPicPr>
          <p:cNvPr id="6" name="Picture Placeholder 5" descr="Recycling arrows chat icon">
            <a:extLst>
              <a:ext uri="{FF2B5EF4-FFF2-40B4-BE49-F238E27FC236}">
                <a16:creationId xmlns:a16="http://schemas.microsoft.com/office/drawing/2014/main" id="{D593C8A2-93F8-EDA3-8D8F-1EF8AA979F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32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D53DE-947F-9DEC-F069-17092809A83D}"/>
              </a:ext>
            </a:extLst>
          </p:cNvPr>
          <p:cNvSpPr>
            <a:spLocks noGrp="1"/>
          </p:cNvSpPr>
          <p:nvPr>
            <p:ph type="body" sz="quarter" idx="18"/>
          </p:nvPr>
        </p:nvSpPr>
        <p:spPr>
          <a:xfrm>
            <a:off x="895429" y="1605807"/>
            <a:ext cx="5646737" cy="3483006"/>
          </a:xfrm>
        </p:spPr>
        <p:txBody>
          <a:bodyPr/>
          <a:lstStyle/>
          <a:p>
            <a:pPr algn="just" rtl="0"/>
            <a:r>
              <a:rPr lang="en-US" sz="2300" dirty="0"/>
              <a:t>Os produtos </a:t>
            </a:r>
            <a:r>
              <a:rPr lang="en-US" sz="2300" dirty="0" err="1"/>
              <a:t>alimentares</a:t>
            </a:r>
            <a:r>
              <a:rPr lang="en-US" sz="2300" dirty="0"/>
              <a:t> com </a:t>
            </a:r>
            <a:r>
              <a:rPr lang="en-US" sz="2300" dirty="0" err="1"/>
              <a:t>alegações</a:t>
            </a:r>
            <a:r>
              <a:rPr lang="en-US" sz="2300" dirty="0"/>
              <a:t> </a:t>
            </a:r>
            <a:r>
              <a:rPr lang="en-US" sz="2300" dirty="0" err="1"/>
              <a:t>suscetíveis</a:t>
            </a:r>
            <a:r>
              <a:rPr lang="en-US" sz="2300" dirty="0"/>
              <a:t> de </a:t>
            </a:r>
            <a:r>
              <a:rPr lang="en-US" sz="2300" dirty="0" err="1"/>
              <a:t>induzir</a:t>
            </a:r>
            <a:r>
              <a:rPr lang="en-US" sz="2300" dirty="0"/>
              <a:t> os consumidores em erro são proibidos no mercado da UE. </a:t>
            </a:r>
            <a:r>
              <a:rPr lang="en-US" sz="2300" dirty="0" err="1"/>
              <a:t>Isto</a:t>
            </a:r>
            <a:r>
              <a:rPr lang="en-US" sz="2300" dirty="0"/>
              <a:t> </a:t>
            </a:r>
            <a:r>
              <a:rPr lang="en-US" sz="2300" dirty="0" err="1"/>
              <a:t>não</a:t>
            </a:r>
            <a:r>
              <a:rPr lang="en-US" sz="2300" dirty="0"/>
              <a:t> </a:t>
            </a:r>
            <a:r>
              <a:rPr lang="en-US" sz="2300" dirty="0" err="1"/>
              <a:t>só</a:t>
            </a:r>
            <a:r>
              <a:rPr lang="en-US" sz="2300" dirty="0"/>
              <a:t> protege os consumidores, mas também promove a inovação e garante uma </a:t>
            </a:r>
            <a:r>
              <a:rPr lang="en-US" sz="2300" dirty="0" err="1"/>
              <a:t>concorrência</a:t>
            </a:r>
            <a:r>
              <a:rPr lang="en-US" sz="2300" dirty="0"/>
              <a:t> </a:t>
            </a:r>
            <a:r>
              <a:rPr lang="en-US" sz="2300" dirty="0" err="1"/>
              <a:t>leal</a:t>
            </a:r>
            <a:r>
              <a:rPr lang="en-US" sz="2300" dirty="0"/>
              <a:t>.</a:t>
            </a:r>
          </a:p>
          <a:p>
            <a:pPr algn="just" rtl="0"/>
            <a:r>
              <a:rPr lang="en-US" sz="2300" dirty="0"/>
              <a:t>As regras garantem a livre circulação de alimentos com alegações, já que qualquer empresa de alimentos pode usar as </a:t>
            </a:r>
            <a:r>
              <a:rPr lang="en-US" sz="2300" dirty="0" err="1"/>
              <a:t>mesmas</a:t>
            </a:r>
            <a:r>
              <a:rPr lang="en-US" sz="2300" dirty="0"/>
              <a:t> </a:t>
            </a:r>
            <a:r>
              <a:rPr lang="en-US" sz="2300" dirty="0" err="1"/>
              <a:t>alegações</a:t>
            </a:r>
            <a:r>
              <a:rPr lang="en-US" sz="2300" dirty="0"/>
              <a:t> </a:t>
            </a:r>
            <a:r>
              <a:rPr lang="en-US" sz="2300" dirty="0" err="1"/>
              <a:t>nos</a:t>
            </a:r>
            <a:r>
              <a:rPr lang="en-US" sz="2300" dirty="0"/>
              <a:t> seus produtos em </a:t>
            </a:r>
            <a:r>
              <a:rPr lang="en-US" sz="2300" dirty="0" err="1"/>
              <a:t>qualquer</a:t>
            </a:r>
            <a:r>
              <a:rPr lang="en-US" sz="2300" dirty="0"/>
              <a:t> parte da União Europeia.</a:t>
            </a:r>
          </a:p>
          <a:p>
            <a:pPr algn="just" rtl="0"/>
            <a:r>
              <a:rPr lang="en-US" sz="2300" dirty="0"/>
              <a:t>Para mais informações, clique aqui…</a:t>
            </a:r>
          </a:p>
          <a:p>
            <a:pPr algn="just" rtl="0"/>
            <a:endParaRPr lang="en-IE" dirty="0"/>
          </a:p>
        </p:txBody>
      </p:sp>
      <p:sp>
        <p:nvSpPr>
          <p:cNvPr id="3" name="Text Placeholder 2">
            <a:extLst>
              <a:ext uri="{FF2B5EF4-FFF2-40B4-BE49-F238E27FC236}">
                <a16:creationId xmlns:a16="http://schemas.microsoft.com/office/drawing/2014/main" id="{E72636B9-BE65-57C6-7B4D-0AD33ED6B6DF}"/>
              </a:ext>
            </a:extLst>
          </p:cNvPr>
          <p:cNvSpPr>
            <a:spLocks noGrp="1"/>
          </p:cNvSpPr>
          <p:nvPr>
            <p:ph type="body" sz="quarter" idx="16"/>
          </p:nvPr>
        </p:nvSpPr>
        <p:spPr>
          <a:xfrm>
            <a:off x="907316" y="573663"/>
            <a:ext cx="5226870" cy="992652"/>
          </a:xfrm>
        </p:spPr>
        <p:txBody>
          <a:bodyPr/>
          <a:lstStyle/>
          <a:p>
            <a:pPr algn="l" rtl="0"/>
            <a:r>
              <a:rPr lang="en-US" dirty="0"/>
              <a:t>Importância do uso </a:t>
            </a:r>
            <a:r>
              <a:rPr lang="en-US" dirty="0" err="1"/>
              <a:t>correto</a:t>
            </a:r>
            <a:r>
              <a:rPr lang="en-US" dirty="0"/>
              <a:t> das ALEGAÇÕES</a:t>
            </a:r>
          </a:p>
        </p:txBody>
      </p:sp>
      <p:sp>
        <p:nvSpPr>
          <p:cNvPr id="5" name="TextBox 4">
            <a:extLst>
              <a:ext uri="{FF2B5EF4-FFF2-40B4-BE49-F238E27FC236}">
                <a16:creationId xmlns:a16="http://schemas.microsoft.com/office/drawing/2014/main" id="{0A858365-0C41-6D69-6190-38CCCE5AF73D}"/>
              </a:ext>
            </a:extLst>
          </p:cNvPr>
          <p:cNvSpPr txBox="1"/>
          <p:nvPr/>
        </p:nvSpPr>
        <p:spPr>
          <a:xfrm>
            <a:off x="9007961" y="1743336"/>
            <a:ext cx="2258673" cy="923330"/>
          </a:xfrm>
          <a:prstGeom prst="rect">
            <a:avLst/>
          </a:prstGeom>
          <a:noFill/>
        </p:spPr>
        <p:txBody>
          <a:bodyPr wrap="square" rtlCol="0">
            <a:spAutoFit/>
          </a:bodyPr>
          <a:lstStyle/>
          <a:p>
            <a:pPr algn="l" rtl="0"/>
            <a:r>
              <a:rPr lang="en-IE" sz="5400" b="1" dirty="0"/>
              <a:t>Saúde</a:t>
            </a:r>
          </a:p>
        </p:txBody>
      </p:sp>
      <p:sp>
        <p:nvSpPr>
          <p:cNvPr id="6" name="TextBox 5">
            <a:extLst>
              <a:ext uri="{FF2B5EF4-FFF2-40B4-BE49-F238E27FC236}">
                <a16:creationId xmlns:a16="http://schemas.microsoft.com/office/drawing/2014/main" id="{78476D61-DDB6-38F8-39A4-67AA15971ADE}"/>
              </a:ext>
            </a:extLst>
          </p:cNvPr>
          <p:cNvSpPr txBox="1"/>
          <p:nvPr/>
        </p:nvSpPr>
        <p:spPr>
          <a:xfrm>
            <a:off x="7402119" y="2105673"/>
            <a:ext cx="3438332" cy="1323439"/>
          </a:xfrm>
          <a:prstGeom prst="rect">
            <a:avLst/>
          </a:prstGeom>
          <a:noFill/>
        </p:spPr>
        <p:txBody>
          <a:bodyPr wrap="square" rtlCol="0">
            <a:spAutoFit/>
          </a:bodyPr>
          <a:lstStyle/>
          <a:p>
            <a:pPr algn="l" rtl="0"/>
            <a:r>
              <a:rPr lang="en-IE" sz="8000" b="1" dirty="0" err="1">
                <a:solidFill>
                  <a:srgbClr val="FF0000"/>
                </a:solidFill>
              </a:rPr>
              <a:t>Alegar</a:t>
            </a:r>
            <a:endParaRPr lang="en-IE" sz="8000" b="1" dirty="0">
              <a:solidFill>
                <a:srgbClr val="FF0000"/>
              </a:solidFill>
            </a:endParaRPr>
          </a:p>
        </p:txBody>
      </p:sp>
      <p:sp>
        <p:nvSpPr>
          <p:cNvPr id="7" name="TextBox 6">
            <a:extLst>
              <a:ext uri="{FF2B5EF4-FFF2-40B4-BE49-F238E27FC236}">
                <a16:creationId xmlns:a16="http://schemas.microsoft.com/office/drawing/2014/main" id="{E96A3C9A-21B2-0C37-DB26-48E1F256CFCD}"/>
              </a:ext>
            </a:extLst>
          </p:cNvPr>
          <p:cNvSpPr txBox="1"/>
          <p:nvPr/>
        </p:nvSpPr>
        <p:spPr>
          <a:xfrm>
            <a:off x="8167922" y="3186805"/>
            <a:ext cx="3817541" cy="830997"/>
          </a:xfrm>
          <a:prstGeom prst="rect">
            <a:avLst/>
          </a:prstGeom>
          <a:noFill/>
        </p:spPr>
        <p:txBody>
          <a:bodyPr wrap="square" rtlCol="0">
            <a:spAutoFit/>
          </a:bodyPr>
          <a:lstStyle/>
          <a:p>
            <a:pPr algn="l" rtl="0"/>
            <a:r>
              <a:rPr lang="en-IE" sz="4800" dirty="0">
                <a:solidFill>
                  <a:srgbClr val="28AF95"/>
                </a:solidFill>
              </a:rPr>
              <a:t>Nutrição</a:t>
            </a:r>
          </a:p>
        </p:txBody>
      </p:sp>
      <p:sp>
        <p:nvSpPr>
          <p:cNvPr id="8" name="TextBox 7">
            <a:extLst>
              <a:ext uri="{FF2B5EF4-FFF2-40B4-BE49-F238E27FC236}">
                <a16:creationId xmlns:a16="http://schemas.microsoft.com/office/drawing/2014/main" id="{C97641F7-F483-0D6B-36BC-1D48552DF08E}"/>
              </a:ext>
            </a:extLst>
          </p:cNvPr>
          <p:cNvSpPr txBox="1"/>
          <p:nvPr/>
        </p:nvSpPr>
        <p:spPr>
          <a:xfrm>
            <a:off x="7428375" y="2020335"/>
            <a:ext cx="869982" cy="369332"/>
          </a:xfrm>
          <a:prstGeom prst="rect">
            <a:avLst/>
          </a:prstGeom>
          <a:noFill/>
        </p:spPr>
        <p:txBody>
          <a:bodyPr wrap="none" rtlCol="0">
            <a:spAutoFit/>
          </a:bodyPr>
          <a:lstStyle/>
          <a:p>
            <a:pPr algn="l" rtl="0"/>
            <a:r>
              <a:rPr lang="en-IE" b="1" dirty="0">
                <a:solidFill>
                  <a:schemeClr val="tx2">
                    <a:lumMod val="65000"/>
                  </a:schemeClr>
                </a:solidFill>
              </a:rPr>
              <a:t>natural</a:t>
            </a:r>
          </a:p>
        </p:txBody>
      </p:sp>
      <p:sp>
        <p:nvSpPr>
          <p:cNvPr id="9" name="TextBox 8">
            <a:extLst>
              <a:ext uri="{FF2B5EF4-FFF2-40B4-BE49-F238E27FC236}">
                <a16:creationId xmlns:a16="http://schemas.microsoft.com/office/drawing/2014/main" id="{C7C141E0-5335-1690-1A16-A09E07AC2848}"/>
              </a:ext>
            </a:extLst>
          </p:cNvPr>
          <p:cNvSpPr txBox="1"/>
          <p:nvPr/>
        </p:nvSpPr>
        <p:spPr>
          <a:xfrm>
            <a:off x="8048721" y="1717511"/>
            <a:ext cx="684803" cy="369332"/>
          </a:xfrm>
          <a:prstGeom prst="rect">
            <a:avLst/>
          </a:prstGeom>
          <a:noFill/>
        </p:spPr>
        <p:txBody>
          <a:bodyPr wrap="none" rtlCol="0">
            <a:spAutoFit/>
          </a:bodyPr>
          <a:lstStyle/>
          <a:p>
            <a:pPr algn="l" rtl="0"/>
            <a:r>
              <a:rPr lang="en-IE" b="1" dirty="0">
                <a:solidFill>
                  <a:schemeClr val="accent5">
                    <a:lumMod val="75000"/>
                  </a:schemeClr>
                </a:solidFill>
              </a:rPr>
              <a:t>ALTO</a:t>
            </a:r>
          </a:p>
        </p:txBody>
      </p:sp>
      <p:sp>
        <p:nvSpPr>
          <p:cNvPr id="10" name="TextBox 9">
            <a:extLst>
              <a:ext uri="{FF2B5EF4-FFF2-40B4-BE49-F238E27FC236}">
                <a16:creationId xmlns:a16="http://schemas.microsoft.com/office/drawing/2014/main" id="{0378D627-7B75-C274-178D-660CBAF9F2D3}"/>
              </a:ext>
            </a:extLst>
          </p:cNvPr>
          <p:cNvSpPr txBox="1"/>
          <p:nvPr/>
        </p:nvSpPr>
        <p:spPr>
          <a:xfrm>
            <a:off x="10411910" y="2482000"/>
            <a:ext cx="576953" cy="369332"/>
          </a:xfrm>
          <a:prstGeom prst="rect">
            <a:avLst/>
          </a:prstGeom>
          <a:noFill/>
        </p:spPr>
        <p:txBody>
          <a:bodyPr wrap="none" rtlCol="0">
            <a:spAutoFit/>
          </a:bodyPr>
          <a:lstStyle/>
          <a:p>
            <a:pPr algn="l" rtl="0"/>
            <a:r>
              <a:rPr lang="en-IE" b="1" dirty="0">
                <a:solidFill>
                  <a:srgbClr val="FFC000"/>
                </a:solidFill>
              </a:rPr>
              <a:t>Baixo</a:t>
            </a:r>
          </a:p>
        </p:txBody>
      </p:sp>
      <p:sp>
        <p:nvSpPr>
          <p:cNvPr id="11" name="TextBox 10">
            <a:extLst>
              <a:ext uri="{FF2B5EF4-FFF2-40B4-BE49-F238E27FC236}">
                <a16:creationId xmlns:a16="http://schemas.microsoft.com/office/drawing/2014/main" id="{19290774-CCEB-C7FA-21B7-026C2FEE11E0}"/>
              </a:ext>
            </a:extLst>
          </p:cNvPr>
          <p:cNvSpPr txBox="1"/>
          <p:nvPr/>
        </p:nvSpPr>
        <p:spPr>
          <a:xfrm>
            <a:off x="7452255" y="3386831"/>
            <a:ext cx="861774" cy="1254061"/>
          </a:xfrm>
          <a:prstGeom prst="rect">
            <a:avLst/>
          </a:prstGeom>
          <a:noFill/>
        </p:spPr>
        <p:txBody>
          <a:bodyPr vert="vert270" wrap="none" rtlCol="0">
            <a:spAutoFit/>
          </a:bodyPr>
          <a:lstStyle/>
          <a:p>
            <a:pPr algn="l" rtl="0"/>
            <a:r>
              <a:rPr lang="en-IE" sz="4400" b="1" dirty="0">
                <a:solidFill>
                  <a:srgbClr val="FFD100"/>
                </a:solidFill>
              </a:rPr>
              <a:t>Comida</a:t>
            </a:r>
          </a:p>
        </p:txBody>
      </p:sp>
      <p:sp>
        <p:nvSpPr>
          <p:cNvPr id="12" name="TextBox 11">
            <a:extLst>
              <a:ext uri="{FF2B5EF4-FFF2-40B4-BE49-F238E27FC236}">
                <a16:creationId xmlns:a16="http://schemas.microsoft.com/office/drawing/2014/main" id="{638EFC70-7362-9504-2135-E9388560C870}"/>
              </a:ext>
            </a:extLst>
          </p:cNvPr>
          <p:cNvSpPr txBox="1"/>
          <p:nvPr/>
        </p:nvSpPr>
        <p:spPr>
          <a:xfrm>
            <a:off x="9878579" y="2482000"/>
            <a:ext cx="492443" cy="959275"/>
          </a:xfrm>
          <a:prstGeom prst="rect">
            <a:avLst/>
          </a:prstGeom>
          <a:noFill/>
        </p:spPr>
        <p:txBody>
          <a:bodyPr vert="vert270" wrap="square" rtlCol="0">
            <a:spAutoFit/>
          </a:bodyPr>
          <a:lstStyle/>
          <a:p>
            <a:pPr algn="l" rtl="0"/>
            <a:r>
              <a:rPr lang="en-IE" sz="2000" b="1" dirty="0">
                <a:solidFill>
                  <a:schemeClr val="tx1">
                    <a:lumMod val="40000"/>
                    <a:lumOff val="60000"/>
                  </a:schemeClr>
                </a:solidFill>
              </a:rPr>
              <a:t>Baixo teor de gordura</a:t>
            </a:r>
          </a:p>
        </p:txBody>
      </p:sp>
      <p:sp>
        <p:nvSpPr>
          <p:cNvPr id="13" name="TextBox 12">
            <a:extLst>
              <a:ext uri="{FF2B5EF4-FFF2-40B4-BE49-F238E27FC236}">
                <a16:creationId xmlns:a16="http://schemas.microsoft.com/office/drawing/2014/main" id="{6961AA27-E00B-6D0F-D61E-7A65E0176338}"/>
              </a:ext>
            </a:extLst>
          </p:cNvPr>
          <p:cNvSpPr txBox="1"/>
          <p:nvPr/>
        </p:nvSpPr>
        <p:spPr>
          <a:xfrm>
            <a:off x="9055272" y="3849786"/>
            <a:ext cx="2317604" cy="584775"/>
          </a:xfrm>
          <a:prstGeom prst="rect">
            <a:avLst/>
          </a:prstGeom>
          <a:noFill/>
        </p:spPr>
        <p:txBody>
          <a:bodyPr wrap="square" rtlCol="0">
            <a:spAutoFit/>
          </a:bodyPr>
          <a:lstStyle/>
          <a:p>
            <a:pPr algn="l" rtl="0"/>
            <a:r>
              <a:rPr lang="en-IE" sz="3200" dirty="0">
                <a:solidFill>
                  <a:srgbClr val="0070C0"/>
                </a:solidFill>
              </a:rPr>
              <a:t>sem gordura</a:t>
            </a:r>
          </a:p>
        </p:txBody>
      </p:sp>
      <p:sp>
        <p:nvSpPr>
          <p:cNvPr id="14" name="TextBox 13">
            <a:extLst>
              <a:ext uri="{FF2B5EF4-FFF2-40B4-BE49-F238E27FC236}">
                <a16:creationId xmlns:a16="http://schemas.microsoft.com/office/drawing/2014/main" id="{8C4F8510-E32D-07D1-8612-054AD914D388}"/>
              </a:ext>
            </a:extLst>
          </p:cNvPr>
          <p:cNvSpPr txBox="1"/>
          <p:nvPr/>
        </p:nvSpPr>
        <p:spPr>
          <a:xfrm>
            <a:off x="8154765" y="3804545"/>
            <a:ext cx="1214703" cy="369332"/>
          </a:xfrm>
          <a:prstGeom prst="rect">
            <a:avLst/>
          </a:prstGeom>
          <a:noFill/>
        </p:spPr>
        <p:txBody>
          <a:bodyPr wrap="square" rtlCol="0">
            <a:spAutoFit/>
          </a:bodyPr>
          <a:lstStyle/>
          <a:p>
            <a:pPr algn="l" rtl="0"/>
            <a:r>
              <a:rPr lang="en-IE" dirty="0">
                <a:solidFill>
                  <a:schemeClr val="accent4">
                    <a:lumMod val="75000"/>
                  </a:schemeClr>
                </a:solidFill>
              </a:rPr>
              <a:t>vitaminas</a:t>
            </a:r>
          </a:p>
        </p:txBody>
      </p:sp>
      <p:sp>
        <p:nvSpPr>
          <p:cNvPr id="15" name="TextBox 14">
            <a:extLst>
              <a:ext uri="{FF2B5EF4-FFF2-40B4-BE49-F238E27FC236}">
                <a16:creationId xmlns:a16="http://schemas.microsoft.com/office/drawing/2014/main" id="{290C45BE-8EF6-4689-0C6A-F534A1B8938C}"/>
              </a:ext>
            </a:extLst>
          </p:cNvPr>
          <p:cNvSpPr txBox="1"/>
          <p:nvPr/>
        </p:nvSpPr>
        <p:spPr>
          <a:xfrm>
            <a:off x="8575177" y="3065862"/>
            <a:ext cx="1035211" cy="338554"/>
          </a:xfrm>
          <a:prstGeom prst="rect">
            <a:avLst/>
          </a:prstGeom>
          <a:noFill/>
        </p:spPr>
        <p:txBody>
          <a:bodyPr wrap="square" rtlCol="0">
            <a:spAutoFit/>
          </a:bodyPr>
          <a:lstStyle/>
          <a:p>
            <a:pPr algn="l" rtl="0"/>
            <a:r>
              <a:rPr lang="en-IE" sz="1600" dirty="0">
                <a:solidFill>
                  <a:srgbClr val="002060"/>
                </a:solidFill>
              </a:rPr>
              <a:t>Cálcio</a:t>
            </a:r>
          </a:p>
        </p:txBody>
      </p:sp>
      <p:sp>
        <p:nvSpPr>
          <p:cNvPr id="16" name="TextBox 15">
            <a:extLst>
              <a:ext uri="{FF2B5EF4-FFF2-40B4-BE49-F238E27FC236}">
                <a16:creationId xmlns:a16="http://schemas.microsoft.com/office/drawing/2014/main" id="{AB18A38F-B9D7-46FB-79AD-270BC45C360F}"/>
              </a:ext>
            </a:extLst>
          </p:cNvPr>
          <p:cNvSpPr txBox="1"/>
          <p:nvPr/>
        </p:nvSpPr>
        <p:spPr>
          <a:xfrm>
            <a:off x="7157964" y="3153930"/>
            <a:ext cx="1035211" cy="307777"/>
          </a:xfrm>
          <a:prstGeom prst="rect">
            <a:avLst/>
          </a:prstGeom>
          <a:noFill/>
        </p:spPr>
        <p:txBody>
          <a:bodyPr wrap="square" rtlCol="0">
            <a:spAutoFit/>
          </a:bodyPr>
          <a:lstStyle/>
          <a:p>
            <a:pPr algn="l" rtl="0"/>
            <a:r>
              <a:rPr lang="en-IE" sz="1400" b="1" dirty="0">
                <a:solidFill>
                  <a:schemeClr val="accent2">
                    <a:lumMod val="50000"/>
                  </a:schemeClr>
                </a:solidFill>
              </a:rPr>
              <a:t>Minerais</a:t>
            </a:r>
          </a:p>
        </p:txBody>
      </p:sp>
      <p:sp>
        <p:nvSpPr>
          <p:cNvPr id="17" name="TextBox 16">
            <a:extLst>
              <a:ext uri="{FF2B5EF4-FFF2-40B4-BE49-F238E27FC236}">
                <a16:creationId xmlns:a16="http://schemas.microsoft.com/office/drawing/2014/main" id="{19563162-A017-03EE-48CA-4300224B2420}"/>
              </a:ext>
            </a:extLst>
          </p:cNvPr>
          <p:cNvSpPr txBox="1"/>
          <p:nvPr/>
        </p:nvSpPr>
        <p:spPr>
          <a:xfrm>
            <a:off x="10371022" y="3002139"/>
            <a:ext cx="1137491" cy="369332"/>
          </a:xfrm>
          <a:prstGeom prst="rect">
            <a:avLst/>
          </a:prstGeom>
          <a:noFill/>
        </p:spPr>
        <p:txBody>
          <a:bodyPr wrap="none" rtlCol="0">
            <a:spAutoFit/>
          </a:bodyPr>
          <a:lstStyle/>
          <a:p>
            <a:pPr algn="l" rtl="0"/>
            <a:r>
              <a:rPr lang="en-IE" b="1" dirty="0">
                <a:solidFill>
                  <a:schemeClr val="accent2">
                    <a:lumMod val="50000"/>
                  </a:schemeClr>
                </a:solidFill>
              </a:rPr>
              <a:t>alta fibra</a:t>
            </a:r>
          </a:p>
        </p:txBody>
      </p:sp>
      <p:sp>
        <p:nvSpPr>
          <p:cNvPr id="18" name="TextBox 17">
            <a:extLst>
              <a:ext uri="{FF2B5EF4-FFF2-40B4-BE49-F238E27FC236}">
                <a16:creationId xmlns:a16="http://schemas.microsoft.com/office/drawing/2014/main" id="{1EEC9F21-E3DF-39CF-B30D-CCECD2EBBEDB}"/>
              </a:ext>
            </a:extLst>
          </p:cNvPr>
          <p:cNvSpPr txBox="1"/>
          <p:nvPr/>
        </p:nvSpPr>
        <p:spPr>
          <a:xfrm>
            <a:off x="8624059" y="1152394"/>
            <a:ext cx="553998" cy="1170676"/>
          </a:xfrm>
          <a:prstGeom prst="rect">
            <a:avLst/>
          </a:prstGeom>
          <a:noFill/>
        </p:spPr>
        <p:txBody>
          <a:bodyPr vert="vert270" wrap="square" rtlCol="0">
            <a:spAutoFit/>
          </a:bodyPr>
          <a:lstStyle/>
          <a:p>
            <a:pPr algn="l" rtl="0"/>
            <a:r>
              <a:rPr lang="en-IE" sz="2400" b="1" dirty="0">
                <a:solidFill>
                  <a:srgbClr val="FFD100"/>
                </a:solidFill>
              </a:rPr>
              <a:t>Proteína</a:t>
            </a:r>
          </a:p>
        </p:txBody>
      </p:sp>
      <p:sp>
        <p:nvSpPr>
          <p:cNvPr id="19" name="TextBox 18">
            <a:extLst>
              <a:ext uri="{FF2B5EF4-FFF2-40B4-BE49-F238E27FC236}">
                <a16:creationId xmlns:a16="http://schemas.microsoft.com/office/drawing/2014/main" id="{B29B25A4-4065-9055-7A3B-01F6EF9282FD}"/>
              </a:ext>
            </a:extLst>
          </p:cNvPr>
          <p:cNvSpPr txBox="1"/>
          <p:nvPr/>
        </p:nvSpPr>
        <p:spPr>
          <a:xfrm>
            <a:off x="10520368" y="3602303"/>
            <a:ext cx="2317604" cy="584775"/>
          </a:xfrm>
          <a:prstGeom prst="rect">
            <a:avLst/>
          </a:prstGeom>
          <a:noFill/>
        </p:spPr>
        <p:txBody>
          <a:bodyPr wrap="square" rtlCol="0">
            <a:spAutoFit/>
          </a:bodyPr>
          <a:lstStyle/>
          <a:p>
            <a:pPr algn="l" rtl="0"/>
            <a:r>
              <a:rPr lang="en-IE" sz="3200" b="1" dirty="0">
                <a:solidFill>
                  <a:srgbClr val="002060"/>
                </a:solidFill>
              </a:rPr>
              <a:t>SAL</a:t>
            </a:r>
          </a:p>
        </p:txBody>
      </p:sp>
      <p:sp>
        <p:nvSpPr>
          <p:cNvPr id="20" name="TextBox 19">
            <a:extLst>
              <a:ext uri="{FF2B5EF4-FFF2-40B4-BE49-F238E27FC236}">
                <a16:creationId xmlns:a16="http://schemas.microsoft.com/office/drawing/2014/main" id="{C7FF8CDA-E1E8-ECB0-0A30-D251A44C34BC}"/>
              </a:ext>
            </a:extLst>
          </p:cNvPr>
          <p:cNvSpPr txBox="1"/>
          <p:nvPr/>
        </p:nvSpPr>
        <p:spPr>
          <a:xfrm>
            <a:off x="8116910" y="4238413"/>
            <a:ext cx="2317604" cy="584775"/>
          </a:xfrm>
          <a:prstGeom prst="rect">
            <a:avLst/>
          </a:prstGeom>
          <a:noFill/>
        </p:spPr>
        <p:txBody>
          <a:bodyPr wrap="square" rtlCol="0">
            <a:spAutoFit/>
          </a:bodyPr>
          <a:lstStyle/>
          <a:p>
            <a:pPr algn="l" rtl="0"/>
            <a:r>
              <a:rPr lang="en-IE" sz="3200" b="1" dirty="0">
                <a:solidFill>
                  <a:srgbClr val="002060"/>
                </a:solidFill>
              </a:rPr>
              <a:t>Açúcar</a:t>
            </a:r>
          </a:p>
        </p:txBody>
      </p:sp>
      <p:sp>
        <p:nvSpPr>
          <p:cNvPr id="21" name="TextBox 20">
            <a:extLst>
              <a:ext uri="{FF2B5EF4-FFF2-40B4-BE49-F238E27FC236}">
                <a16:creationId xmlns:a16="http://schemas.microsoft.com/office/drawing/2014/main" id="{7CE3B76C-381F-9408-A8F6-BC1A461959FB}"/>
              </a:ext>
            </a:extLst>
          </p:cNvPr>
          <p:cNvSpPr txBox="1"/>
          <p:nvPr/>
        </p:nvSpPr>
        <p:spPr>
          <a:xfrm>
            <a:off x="10468704" y="4315442"/>
            <a:ext cx="1306127" cy="369332"/>
          </a:xfrm>
          <a:prstGeom prst="rect">
            <a:avLst/>
          </a:prstGeom>
          <a:noFill/>
        </p:spPr>
        <p:txBody>
          <a:bodyPr wrap="none" rtlCol="0">
            <a:spAutoFit/>
          </a:bodyPr>
          <a:lstStyle/>
          <a:p>
            <a:pPr algn="l" rtl="0"/>
            <a:r>
              <a:rPr lang="en-IE" b="1" dirty="0">
                <a:solidFill>
                  <a:schemeClr val="tx2">
                    <a:lumMod val="65000"/>
                  </a:schemeClr>
                </a:solidFill>
              </a:rPr>
              <a:t>LIVRE DE</a:t>
            </a:r>
          </a:p>
        </p:txBody>
      </p:sp>
      <p:sp>
        <p:nvSpPr>
          <p:cNvPr id="22" name="TextBox 21">
            <a:extLst>
              <a:ext uri="{FF2B5EF4-FFF2-40B4-BE49-F238E27FC236}">
                <a16:creationId xmlns:a16="http://schemas.microsoft.com/office/drawing/2014/main" id="{8118CE7C-BAFE-61A1-F76F-E74AF749C764}"/>
              </a:ext>
            </a:extLst>
          </p:cNvPr>
          <p:cNvSpPr txBox="1"/>
          <p:nvPr/>
        </p:nvSpPr>
        <p:spPr>
          <a:xfrm>
            <a:off x="7026936" y="3704789"/>
            <a:ext cx="708271" cy="461665"/>
          </a:xfrm>
          <a:prstGeom prst="rect">
            <a:avLst/>
          </a:prstGeom>
          <a:noFill/>
        </p:spPr>
        <p:txBody>
          <a:bodyPr wrap="none" rtlCol="0">
            <a:spAutoFit/>
          </a:bodyPr>
          <a:lstStyle/>
          <a:p>
            <a:pPr algn="l" rtl="0"/>
            <a:r>
              <a:rPr lang="en-IE" sz="2400" b="1" dirty="0">
                <a:solidFill>
                  <a:srgbClr val="70B2BE"/>
                </a:solidFill>
              </a:rPr>
              <a:t>Baixo</a:t>
            </a:r>
          </a:p>
        </p:txBody>
      </p:sp>
      <p:sp>
        <p:nvSpPr>
          <p:cNvPr id="23" name="TextBox 22">
            <a:extLst>
              <a:ext uri="{FF2B5EF4-FFF2-40B4-BE49-F238E27FC236}">
                <a16:creationId xmlns:a16="http://schemas.microsoft.com/office/drawing/2014/main" id="{3D3E5B8B-A535-A07A-F391-3CBE8FDEC24C}"/>
              </a:ext>
            </a:extLst>
          </p:cNvPr>
          <p:cNvSpPr txBox="1"/>
          <p:nvPr/>
        </p:nvSpPr>
        <p:spPr>
          <a:xfrm>
            <a:off x="11022355" y="2668373"/>
            <a:ext cx="684803" cy="369332"/>
          </a:xfrm>
          <a:prstGeom prst="rect">
            <a:avLst/>
          </a:prstGeom>
          <a:noFill/>
        </p:spPr>
        <p:txBody>
          <a:bodyPr wrap="none" rtlCol="0">
            <a:spAutoFit/>
          </a:bodyPr>
          <a:lstStyle/>
          <a:p>
            <a:pPr algn="l" rtl="0"/>
            <a:r>
              <a:rPr lang="en-IE" b="1" dirty="0">
                <a:solidFill>
                  <a:srgbClr val="70B2BE"/>
                </a:solidFill>
              </a:rPr>
              <a:t>ALTO</a:t>
            </a:r>
          </a:p>
        </p:txBody>
      </p:sp>
      <p:sp>
        <p:nvSpPr>
          <p:cNvPr id="24" name="TextBox 23">
            <a:extLst>
              <a:ext uri="{FF2B5EF4-FFF2-40B4-BE49-F238E27FC236}">
                <a16:creationId xmlns:a16="http://schemas.microsoft.com/office/drawing/2014/main" id="{E2A0B07E-C1DD-792A-DBC7-10E6E02B7098}"/>
              </a:ext>
            </a:extLst>
          </p:cNvPr>
          <p:cNvSpPr txBox="1"/>
          <p:nvPr/>
        </p:nvSpPr>
        <p:spPr>
          <a:xfrm>
            <a:off x="7047509" y="4527348"/>
            <a:ext cx="1035211" cy="338554"/>
          </a:xfrm>
          <a:prstGeom prst="rect">
            <a:avLst/>
          </a:prstGeom>
          <a:noFill/>
        </p:spPr>
        <p:txBody>
          <a:bodyPr wrap="square" rtlCol="0">
            <a:spAutoFit/>
          </a:bodyPr>
          <a:lstStyle/>
          <a:p>
            <a:pPr algn="l" rtl="0"/>
            <a:r>
              <a:rPr lang="en-IE" sz="1600" dirty="0">
                <a:solidFill>
                  <a:srgbClr val="002060"/>
                </a:solidFill>
              </a:rPr>
              <a:t>Fonte</a:t>
            </a:r>
          </a:p>
        </p:txBody>
      </p:sp>
      <p:sp>
        <p:nvSpPr>
          <p:cNvPr id="25" name="TextBox 24">
            <a:extLst>
              <a:ext uri="{FF2B5EF4-FFF2-40B4-BE49-F238E27FC236}">
                <a16:creationId xmlns:a16="http://schemas.microsoft.com/office/drawing/2014/main" id="{EEE4DB8D-1349-FEB5-A495-DB748C8EAB28}"/>
              </a:ext>
            </a:extLst>
          </p:cNvPr>
          <p:cNvSpPr txBox="1"/>
          <p:nvPr/>
        </p:nvSpPr>
        <p:spPr>
          <a:xfrm>
            <a:off x="9557745" y="4582220"/>
            <a:ext cx="1108781" cy="369332"/>
          </a:xfrm>
          <a:prstGeom prst="rect">
            <a:avLst/>
          </a:prstGeom>
          <a:noFill/>
        </p:spPr>
        <p:txBody>
          <a:bodyPr wrap="square" rtlCol="0">
            <a:spAutoFit/>
          </a:bodyPr>
          <a:lstStyle/>
          <a:p>
            <a:pPr algn="l" rtl="0"/>
            <a:r>
              <a:rPr lang="en-IE" b="1" dirty="0" err="1">
                <a:solidFill>
                  <a:srgbClr val="70B2BE"/>
                </a:solidFill>
              </a:rPr>
              <a:t>vitaminas</a:t>
            </a:r>
            <a:endParaRPr lang="en-IE" b="1" dirty="0">
              <a:solidFill>
                <a:srgbClr val="70B2BE"/>
              </a:solidFill>
            </a:endParaRPr>
          </a:p>
        </p:txBody>
      </p:sp>
      <p:sp>
        <p:nvSpPr>
          <p:cNvPr id="26" name="TextBox 25">
            <a:extLst>
              <a:ext uri="{FF2B5EF4-FFF2-40B4-BE49-F238E27FC236}">
                <a16:creationId xmlns:a16="http://schemas.microsoft.com/office/drawing/2014/main" id="{7A66AF54-1589-BBEE-FA4F-2CDA03178E62}"/>
              </a:ext>
            </a:extLst>
          </p:cNvPr>
          <p:cNvSpPr txBox="1"/>
          <p:nvPr/>
        </p:nvSpPr>
        <p:spPr>
          <a:xfrm>
            <a:off x="7666762" y="4898777"/>
            <a:ext cx="3173689" cy="369332"/>
          </a:xfrm>
          <a:prstGeom prst="rect">
            <a:avLst/>
          </a:prstGeom>
          <a:noFill/>
        </p:spPr>
        <p:txBody>
          <a:bodyPr wrap="none" rtlCol="0">
            <a:spAutoFit/>
          </a:bodyPr>
          <a:lstStyle/>
          <a:p>
            <a:pPr algn="l" rtl="0"/>
            <a:r>
              <a:rPr lang="en-IE" b="1" dirty="0" err="1">
                <a:solidFill>
                  <a:schemeClr val="accent2">
                    <a:lumMod val="50000"/>
                  </a:schemeClr>
                </a:solidFill>
              </a:rPr>
              <a:t>Fabricado</a:t>
            </a:r>
            <a:r>
              <a:rPr lang="en-IE" b="1" dirty="0">
                <a:solidFill>
                  <a:schemeClr val="accent2">
                    <a:lumMod val="50000"/>
                  </a:schemeClr>
                </a:solidFill>
              </a:rPr>
              <a:t> de forma sustentável</a:t>
            </a:r>
          </a:p>
        </p:txBody>
      </p:sp>
      <p:sp>
        <p:nvSpPr>
          <p:cNvPr id="27" name="TextBox 26">
            <a:extLst>
              <a:ext uri="{FF2B5EF4-FFF2-40B4-BE49-F238E27FC236}">
                <a16:creationId xmlns:a16="http://schemas.microsoft.com/office/drawing/2014/main" id="{22A6B276-F6C0-CFC5-B56D-6CF0C32E26C3}"/>
              </a:ext>
            </a:extLst>
          </p:cNvPr>
          <p:cNvSpPr txBox="1"/>
          <p:nvPr/>
        </p:nvSpPr>
        <p:spPr>
          <a:xfrm>
            <a:off x="10186484" y="5083443"/>
            <a:ext cx="2061013" cy="369332"/>
          </a:xfrm>
          <a:prstGeom prst="rect">
            <a:avLst/>
          </a:prstGeom>
          <a:noFill/>
        </p:spPr>
        <p:txBody>
          <a:bodyPr wrap="none" rtlCol="0">
            <a:spAutoFit/>
          </a:bodyPr>
          <a:lstStyle/>
          <a:p>
            <a:pPr algn="l" rtl="0"/>
            <a:r>
              <a:rPr lang="en-IE" b="1" dirty="0">
                <a:solidFill>
                  <a:srgbClr val="70B2BE"/>
                </a:solidFill>
              </a:rPr>
              <a:t>Amigo do </a:t>
            </a:r>
            <a:r>
              <a:rPr lang="en-IE" b="1" dirty="0" err="1">
                <a:solidFill>
                  <a:srgbClr val="70B2BE"/>
                </a:solidFill>
              </a:rPr>
              <a:t>ambiente</a:t>
            </a:r>
            <a:endParaRPr lang="en-IE" b="1" dirty="0">
              <a:solidFill>
                <a:srgbClr val="70B2BE"/>
              </a:solidFill>
            </a:endParaRPr>
          </a:p>
        </p:txBody>
      </p:sp>
      <p:sp>
        <p:nvSpPr>
          <p:cNvPr id="28" name="TextBox 27">
            <a:extLst>
              <a:ext uri="{FF2B5EF4-FFF2-40B4-BE49-F238E27FC236}">
                <a16:creationId xmlns:a16="http://schemas.microsoft.com/office/drawing/2014/main" id="{E10B0A17-EB81-C64D-6391-6D4415BDF3D0}"/>
              </a:ext>
            </a:extLst>
          </p:cNvPr>
          <p:cNvSpPr txBox="1"/>
          <p:nvPr/>
        </p:nvSpPr>
        <p:spPr>
          <a:xfrm>
            <a:off x="9092782" y="5347865"/>
            <a:ext cx="1264192" cy="369332"/>
          </a:xfrm>
          <a:prstGeom prst="rect">
            <a:avLst/>
          </a:prstGeom>
          <a:noFill/>
        </p:spPr>
        <p:txBody>
          <a:bodyPr wrap="none" rtlCol="0">
            <a:spAutoFit/>
          </a:bodyPr>
          <a:lstStyle/>
          <a:p>
            <a:pPr algn="l" rtl="0"/>
            <a:r>
              <a:rPr lang="en-IE" b="1" dirty="0">
                <a:solidFill>
                  <a:srgbClr val="FFC000"/>
                </a:solidFill>
              </a:rPr>
              <a:t>BIOLÓGICO</a:t>
            </a:r>
          </a:p>
        </p:txBody>
      </p:sp>
      <p:sp>
        <p:nvSpPr>
          <p:cNvPr id="29" name="TextBox 28">
            <a:extLst>
              <a:ext uri="{FF2B5EF4-FFF2-40B4-BE49-F238E27FC236}">
                <a16:creationId xmlns:a16="http://schemas.microsoft.com/office/drawing/2014/main" id="{3FA24E5A-50FB-B292-AE14-FDFE809B16AC}"/>
              </a:ext>
            </a:extLst>
          </p:cNvPr>
          <p:cNvSpPr txBox="1"/>
          <p:nvPr/>
        </p:nvSpPr>
        <p:spPr>
          <a:xfrm>
            <a:off x="3881913" y="5748118"/>
            <a:ext cx="2366211" cy="369332"/>
          </a:xfrm>
          <a:prstGeom prst="rect">
            <a:avLst/>
          </a:prstGeom>
          <a:solidFill>
            <a:srgbClr val="F79037"/>
          </a:solidFill>
        </p:spPr>
        <p:txBody>
          <a:bodyPr wrap="square">
            <a:spAutoFit/>
          </a:bodyPr>
          <a:lstStyle/>
          <a:p>
            <a:pPr algn="l" rtl="0"/>
            <a:r>
              <a:rPr lang="en-IE" dirty="0">
                <a:solidFill>
                  <a:srgbClr val="1188A3"/>
                </a:solidFill>
                <a:hlinkClick r:id="rId2">
                  <a:extLst>
                    <a:ext uri="{A12FA001-AC4F-418D-AE19-62706E023703}">
                      <ahyp:hlinkClr xmlns:ahyp="http://schemas.microsoft.com/office/drawing/2018/hyperlinkcolor" val="tx"/>
                    </a:ext>
                  </a:extLst>
                </a:hlinkClick>
              </a:rPr>
              <a:t>ROADMAP (europa.eu)</a:t>
            </a:r>
            <a:endParaRPr lang="en-IE" dirty="0">
              <a:solidFill>
                <a:srgbClr val="1188A3"/>
              </a:solidFill>
            </a:endParaRPr>
          </a:p>
        </p:txBody>
      </p:sp>
    </p:spTree>
    <p:extLst>
      <p:ext uri="{BB962C8B-B14F-4D97-AF65-F5344CB8AC3E}">
        <p14:creationId xmlns:p14="http://schemas.microsoft.com/office/powerpoint/2010/main" val="378576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39A3-A3AF-36AA-ABA4-774EE87E1147}"/>
              </a:ext>
            </a:extLst>
          </p:cNvPr>
          <p:cNvSpPr>
            <a:spLocks noGrp="1"/>
          </p:cNvSpPr>
          <p:nvPr>
            <p:ph type="body" sz="quarter" idx="18"/>
          </p:nvPr>
        </p:nvSpPr>
        <p:spPr>
          <a:xfrm>
            <a:off x="980180" y="2141945"/>
            <a:ext cx="5700406" cy="3838148"/>
          </a:xfrm>
        </p:spPr>
        <p:txBody>
          <a:bodyPr/>
          <a:lstStyle/>
          <a:p>
            <a:pPr marL="0" indent="0" algn="just" rtl="0"/>
            <a:r>
              <a:rPr lang="en-US" b="0" i="0" dirty="0">
                <a:effectLst/>
              </a:rPr>
              <a:t>A EFSA é responsável por verificar a fundamentação científica das alegações apresentadas, algumas das quais estão atualmente em uso, </a:t>
            </a:r>
            <a:r>
              <a:rPr lang="en-US" b="0" i="0" dirty="0" err="1">
                <a:effectLst/>
              </a:rPr>
              <a:t>outras</a:t>
            </a:r>
            <a:r>
              <a:rPr lang="en-US" b="0" i="0" dirty="0">
                <a:effectLst/>
              </a:rPr>
              <a:t> </a:t>
            </a:r>
            <a:r>
              <a:rPr lang="en-US" b="0" i="0" dirty="0" err="1">
                <a:effectLst/>
              </a:rPr>
              <a:t>são</a:t>
            </a:r>
            <a:r>
              <a:rPr lang="en-US" b="0" i="0" dirty="0">
                <a:effectLst/>
              </a:rPr>
              <a:t> </a:t>
            </a:r>
            <a:r>
              <a:rPr lang="en-US" b="0" i="0" dirty="0" err="1">
                <a:effectLst/>
              </a:rPr>
              <a:t>propostas</a:t>
            </a:r>
            <a:r>
              <a:rPr lang="en-US" b="0" i="0" dirty="0">
                <a:effectLst/>
              </a:rPr>
              <a:t> </a:t>
            </a:r>
            <a:r>
              <a:rPr lang="en-US" b="0" i="0" dirty="0" err="1">
                <a:effectLst/>
              </a:rPr>
              <a:t>por</a:t>
            </a:r>
            <a:r>
              <a:rPr lang="en-US" b="0" i="0" dirty="0">
                <a:effectLst/>
              </a:rPr>
              <a:t> </a:t>
            </a:r>
            <a:r>
              <a:rPr lang="en-US" b="0" i="0" dirty="0" err="1">
                <a:effectLst/>
              </a:rPr>
              <a:t>requerentes</a:t>
            </a:r>
            <a:r>
              <a:rPr lang="en-US" b="0" i="0" dirty="0">
                <a:effectLst/>
              </a:rPr>
              <a:t> –</a:t>
            </a:r>
            <a:r>
              <a:rPr lang="en-US" sz="2000" b="0" i="0" dirty="0">
                <a:effectLst/>
              </a:rPr>
              <a:t>(Ex. </a:t>
            </a:r>
            <a:r>
              <a:rPr lang="en-US" sz="2000" b="0" i="0" dirty="0" err="1">
                <a:effectLst/>
              </a:rPr>
              <a:t>empresas</a:t>
            </a:r>
            <a:r>
              <a:rPr lang="en-US" sz="2000" b="0" i="0" dirty="0">
                <a:effectLst/>
              </a:rPr>
              <a:t> que queiram </a:t>
            </a:r>
            <a:r>
              <a:rPr lang="en-US" sz="2000" b="0" i="0" dirty="0" err="1">
                <a:effectLst/>
              </a:rPr>
              <a:t>apresentar</a:t>
            </a:r>
            <a:r>
              <a:rPr lang="en-US" sz="2000" b="0" i="0" dirty="0">
                <a:effectLst/>
              </a:rPr>
              <a:t> </a:t>
            </a:r>
            <a:r>
              <a:rPr lang="en-US" sz="2000" b="0" i="0" dirty="0" err="1">
                <a:effectLst/>
              </a:rPr>
              <a:t>alegações</a:t>
            </a:r>
            <a:r>
              <a:rPr lang="en-US" sz="2000" b="0" i="0" dirty="0">
                <a:effectLst/>
              </a:rPr>
              <a:t> de </a:t>
            </a:r>
            <a:r>
              <a:rPr lang="en-US" sz="2000" b="0" i="0" dirty="0" err="1">
                <a:effectLst/>
              </a:rPr>
              <a:t>autorização</a:t>
            </a:r>
            <a:r>
              <a:rPr lang="en-US" sz="2000" b="0" i="0" dirty="0">
                <a:effectLst/>
              </a:rPr>
              <a:t> </a:t>
            </a:r>
            <a:r>
              <a:rPr lang="en-US" sz="2000" b="0" i="0" dirty="0" err="1">
                <a:effectLst/>
              </a:rPr>
              <a:t>na</a:t>
            </a:r>
            <a:r>
              <a:rPr lang="en-US" sz="2000" b="0" i="0" dirty="0">
                <a:effectLst/>
              </a:rPr>
              <a:t> UE).</a:t>
            </a:r>
          </a:p>
          <a:p>
            <a:pPr marL="0" indent="0" algn="just" rtl="0"/>
            <a:r>
              <a:rPr lang="en-US" b="0" i="0" dirty="0" err="1">
                <a:effectLst/>
              </a:rPr>
              <a:t>Estas</a:t>
            </a:r>
            <a:r>
              <a:rPr lang="en-US" b="0" i="0" dirty="0">
                <a:effectLst/>
              </a:rPr>
              <a:t> </a:t>
            </a:r>
            <a:r>
              <a:rPr lang="en-US" b="0" i="0" dirty="0" err="1">
                <a:effectLst/>
              </a:rPr>
              <a:t>informações</a:t>
            </a:r>
            <a:r>
              <a:rPr lang="en-US" b="0" i="0" dirty="0">
                <a:effectLst/>
              </a:rPr>
              <a:t> </a:t>
            </a:r>
            <a:r>
              <a:rPr lang="en-US" b="0" i="0" dirty="0" err="1">
                <a:effectLst/>
              </a:rPr>
              <a:t>servem</a:t>
            </a:r>
            <a:r>
              <a:rPr lang="en-US" b="0" i="0" dirty="0">
                <a:effectLst/>
              </a:rPr>
              <a:t> de base à Comissão Europeia e aos Estados-Membros, que decidirão </a:t>
            </a:r>
            <a:r>
              <a:rPr lang="en-US" b="0" i="0" dirty="0" err="1">
                <a:effectLst/>
              </a:rPr>
              <a:t>então</a:t>
            </a:r>
            <a:r>
              <a:rPr lang="en-US" b="0" i="0" dirty="0">
                <a:effectLst/>
              </a:rPr>
              <a:t> se </a:t>
            </a:r>
            <a:r>
              <a:rPr lang="en-US" b="0" i="0" dirty="0" err="1">
                <a:effectLst/>
              </a:rPr>
              <a:t>autorizam</a:t>
            </a:r>
            <a:r>
              <a:rPr lang="en-US" b="0" i="0" dirty="0">
                <a:effectLst/>
              </a:rPr>
              <a:t> </a:t>
            </a:r>
            <a:r>
              <a:rPr lang="en-US" b="0" i="0" dirty="0" err="1">
                <a:effectLst/>
              </a:rPr>
              <a:t>ou</a:t>
            </a:r>
            <a:r>
              <a:rPr lang="en-US" b="0" i="0" dirty="0">
                <a:effectLst/>
              </a:rPr>
              <a:t> </a:t>
            </a:r>
            <a:r>
              <a:rPr lang="en-US" b="0" i="0" dirty="0" err="1">
                <a:effectLst/>
              </a:rPr>
              <a:t>não</a:t>
            </a:r>
            <a:r>
              <a:rPr lang="en-US" b="0" i="0" dirty="0">
                <a:effectLst/>
              </a:rPr>
              <a:t> </a:t>
            </a:r>
            <a:r>
              <a:rPr lang="en-US" dirty="0" err="1"/>
              <a:t>os</a:t>
            </a:r>
            <a:r>
              <a:rPr lang="en-US" dirty="0"/>
              <a:t> </a:t>
            </a:r>
            <a:r>
              <a:rPr lang="en-US" b="0" i="0" dirty="0" err="1">
                <a:effectLst/>
              </a:rPr>
              <a:t>pedidos</a:t>
            </a:r>
            <a:r>
              <a:rPr lang="en-US" b="0" i="0" dirty="0">
                <a:effectLst/>
              </a:rPr>
              <a:t>.</a:t>
            </a:r>
            <a:endParaRPr lang="en-IE" dirty="0"/>
          </a:p>
          <a:p>
            <a:pPr algn="just" rtl="0"/>
            <a:endParaRPr lang="en-IE" dirty="0"/>
          </a:p>
        </p:txBody>
      </p:sp>
      <p:sp>
        <p:nvSpPr>
          <p:cNvPr id="3" name="Text Placeholder 2">
            <a:extLst>
              <a:ext uri="{FF2B5EF4-FFF2-40B4-BE49-F238E27FC236}">
                <a16:creationId xmlns:a16="http://schemas.microsoft.com/office/drawing/2014/main" id="{15130F2D-36AE-C2FD-7197-8FC7D59EB46E}"/>
              </a:ext>
            </a:extLst>
          </p:cNvPr>
          <p:cNvSpPr>
            <a:spLocks noGrp="1"/>
          </p:cNvSpPr>
          <p:nvPr>
            <p:ph type="body" sz="quarter" idx="16"/>
          </p:nvPr>
        </p:nvSpPr>
        <p:spPr>
          <a:xfrm>
            <a:off x="798149" y="540895"/>
            <a:ext cx="6064469" cy="992652"/>
          </a:xfrm>
        </p:spPr>
        <p:txBody>
          <a:bodyPr/>
          <a:lstStyle/>
          <a:p>
            <a:pPr algn="l" rtl="0"/>
            <a:r>
              <a:rPr lang="en-IE" dirty="0"/>
              <a:t>O papel da Autoridade Europeia para a Segurança dos Alimentos </a:t>
            </a:r>
            <a:r>
              <a:rPr lang="en-IE" dirty="0">
                <a:solidFill>
                  <a:srgbClr val="1188A3"/>
                </a:solidFill>
                <a:hlinkClick r:id="rId3">
                  <a:extLst>
                    <a:ext uri="{A12FA001-AC4F-418D-AE19-62706E023703}">
                      <ahyp:hlinkClr xmlns:ahyp="http://schemas.microsoft.com/office/drawing/2018/hyperlinkcolor" val="tx"/>
                    </a:ext>
                  </a:extLst>
                </a:hlinkClick>
              </a:rPr>
              <a:t>EFSA</a:t>
            </a:r>
            <a:endParaRPr lang="en-IE" dirty="0">
              <a:solidFill>
                <a:srgbClr val="1188A3"/>
              </a:solidFill>
            </a:endParaRPr>
          </a:p>
        </p:txBody>
      </p:sp>
      <p:sp>
        <p:nvSpPr>
          <p:cNvPr id="5" name="TextBox 4">
            <a:extLst>
              <a:ext uri="{FF2B5EF4-FFF2-40B4-BE49-F238E27FC236}">
                <a16:creationId xmlns:a16="http://schemas.microsoft.com/office/drawing/2014/main" id="{7ED44B5E-19B9-0DDA-9519-E748C387D9B8}"/>
              </a:ext>
            </a:extLst>
          </p:cNvPr>
          <p:cNvSpPr txBox="1"/>
          <p:nvPr/>
        </p:nvSpPr>
        <p:spPr>
          <a:xfrm>
            <a:off x="224634" y="5810817"/>
            <a:ext cx="4616787" cy="646331"/>
          </a:xfrm>
          <a:prstGeom prst="rect">
            <a:avLst/>
          </a:prstGeom>
          <a:noFill/>
          <a:ln>
            <a:noFill/>
          </a:ln>
        </p:spPr>
        <p:txBody>
          <a:bodyPr wrap="square">
            <a:spAutoFit/>
          </a:bodyPr>
          <a:lstStyle/>
          <a:p>
            <a:pPr algn="l" rtl="0"/>
            <a:r>
              <a:rPr lang="en-IE" dirty="0" err="1">
                <a:solidFill>
                  <a:srgbClr val="000000"/>
                </a:solidFill>
                <a:hlinkClick r:id="rId4">
                  <a:extLst>
                    <a:ext uri="{A12FA001-AC4F-418D-AE19-62706E023703}">
                      <ahyp:hlinkClr xmlns:ahyp="http://schemas.microsoft.com/office/drawing/2018/hyperlinkcolor" val="tx"/>
                    </a:ext>
                  </a:extLst>
                </a:hlinkClick>
              </a:rPr>
              <a:t>Aplicações</a:t>
            </a:r>
            <a:r>
              <a:rPr lang="en-IE" dirty="0">
                <a:solidFill>
                  <a:srgbClr val="000000"/>
                </a:solidFill>
                <a:hlinkClick r:id="rId4">
                  <a:extLst>
                    <a:ext uri="{A12FA001-AC4F-418D-AE19-62706E023703}">
                      <ahyp:hlinkClr xmlns:ahyp="http://schemas.microsoft.com/office/drawing/2018/hyperlinkcolor" val="tx"/>
                    </a:ext>
                  </a:extLst>
                </a:hlinkClick>
              </a:rPr>
              <a:t> </a:t>
            </a:r>
            <a:r>
              <a:rPr lang="en-IE" dirty="0" err="1">
                <a:solidFill>
                  <a:srgbClr val="000000"/>
                </a:solidFill>
                <a:hlinkClick r:id="rId4">
                  <a:extLst>
                    <a:ext uri="{A12FA001-AC4F-418D-AE19-62706E023703}">
                      <ahyp:hlinkClr xmlns:ahyp="http://schemas.microsoft.com/office/drawing/2018/hyperlinkcolor" val="tx"/>
                    </a:ext>
                  </a:extLst>
                </a:hlinkClick>
              </a:rPr>
              <a:t>nutricionais</a:t>
            </a:r>
            <a:r>
              <a:rPr lang="en-IE" dirty="0">
                <a:solidFill>
                  <a:srgbClr val="000000"/>
                </a:solidFill>
                <a:hlinkClick r:id="rId4">
                  <a:extLst>
                    <a:ext uri="{A12FA001-AC4F-418D-AE19-62706E023703}">
                      <ahyp:hlinkClr xmlns:ahyp="http://schemas.microsoft.com/office/drawing/2018/hyperlinkcolor" val="tx"/>
                    </a:ext>
                  </a:extLst>
                </a:hlinkClick>
              </a:rPr>
              <a:t>: regulamentos e orientações | EFSA (europa.eu)</a:t>
            </a:r>
            <a:endParaRPr lang="en-IE" dirty="0">
              <a:solidFill>
                <a:srgbClr val="000000"/>
              </a:solidFill>
            </a:endParaRPr>
          </a:p>
        </p:txBody>
      </p:sp>
      <p:sp>
        <p:nvSpPr>
          <p:cNvPr id="7" name="TextBox 6">
            <a:extLst>
              <a:ext uri="{FF2B5EF4-FFF2-40B4-BE49-F238E27FC236}">
                <a16:creationId xmlns:a16="http://schemas.microsoft.com/office/drawing/2014/main" id="{C4B2C4C2-825F-8579-F16B-1B62973FD96A}"/>
              </a:ext>
            </a:extLst>
          </p:cNvPr>
          <p:cNvSpPr txBox="1"/>
          <p:nvPr/>
        </p:nvSpPr>
        <p:spPr>
          <a:xfrm>
            <a:off x="7255681" y="5980093"/>
            <a:ext cx="6208938" cy="307777"/>
          </a:xfrm>
          <a:prstGeom prst="rect">
            <a:avLst/>
          </a:prstGeom>
          <a:noFill/>
        </p:spPr>
        <p:txBody>
          <a:bodyPr wrap="square">
            <a:spAutoFit/>
          </a:bodyPr>
          <a:lstStyle/>
          <a:p>
            <a:pPr algn="l" rtl="0"/>
            <a:r>
              <a:rPr lang="en-US" sz="1400" dirty="0">
                <a:solidFill>
                  <a:srgbClr val="F79037"/>
                </a:solidFill>
                <a:hlinkClick r:id="rId5">
                  <a:extLst>
                    <a:ext uri="{A12FA001-AC4F-418D-AE19-62706E023703}">
                      <ahyp:hlinkClr xmlns:ahyp="http://schemas.microsoft.com/office/drawing/2018/hyperlinkcolor" val="tx"/>
                    </a:ext>
                  </a:extLst>
                </a:hlinkClick>
              </a:rPr>
              <a:t>O que são alegações de saúde e como são avaliadas? - YouTube</a:t>
            </a:r>
            <a:endParaRPr lang="en-IE" sz="1400" dirty="0">
              <a:solidFill>
                <a:srgbClr val="F79037"/>
              </a:solidFill>
            </a:endParaRPr>
          </a:p>
        </p:txBody>
      </p:sp>
      <p:pic>
        <p:nvPicPr>
          <p:cNvPr id="8" name="Online Media 4" title="What are health claims and how are they assessed?">
            <a:hlinkClick r:id="" action="ppaction://media"/>
            <a:extLst>
              <a:ext uri="{FF2B5EF4-FFF2-40B4-BE49-F238E27FC236}">
                <a16:creationId xmlns:a16="http://schemas.microsoft.com/office/drawing/2014/main" id="{F98FEEB8-D3CB-4EDA-3070-AB892282B3EA}"/>
              </a:ext>
            </a:extLst>
          </p:cNvPr>
          <p:cNvPicPr>
            <a:picLocks noGrp="1" noRot="1" noChangeAspect="1"/>
          </p:cNvPicPr>
          <p:nvPr>
            <p:ph type="pic" sz="quarter" idx="10"/>
            <a:videoFile r:link="rId1"/>
          </p:nvPr>
        </p:nvPicPr>
        <p:blipFill>
          <a:blip r:embed="rId6"/>
          <a:srcRect l="12960" r="12960"/>
          <a:stretch>
            <a:fillRect/>
          </a:stretch>
        </p:blipFill>
        <p:spPr>
          <a:xfrm>
            <a:off x="7061200" y="1420813"/>
            <a:ext cx="5130800" cy="3913187"/>
          </a:xfrm>
          <a:prstGeom prst="rect">
            <a:avLst/>
          </a:prstGeom>
        </p:spPr>
      </p:pic>
    </p:spTree>
    <p:extLst>
      <p:ext uri="{BB962C8B-B14F-4D97-AF65-F5344CB8AC3E}">
        <p14:creationId xmlns:p14="http://schemas.microsoft.com/office/powerpoint/2010/main" val="4918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B2AAE-1097-ED8B-A41A-12EEEC25B31D}"/>
              </a:ext>
            </a:extLst>
          </p:cNvPr>
          <p:cNvSpPr>
            <a:spLocks noGrp="1"/>
          </p:cNvSpPr>
          <p:nvPr>
            <p:ph type="body" sz="quarter" idx="16"/>
          </p:nvPr>
        </p:nvSpPr>
        <p:spPr>
          <a:xfrm>
            <a:off x="706293" y="617996"/>
            <a:ext cx="5389707" cy="992652"/>
          </a:xfrm>
        </p:spPr>
        <p:txBody>
          <a:bodyPr/>
          <a:lstStyle/>
          <a:p>
            <a:pPr algn="l" rtl="0"/>
            <a:r>
              <a:rPr lang="en-IE" dirty="0" err="1"/>
              <a:t>Seleção</a:t>
            </a:r>
            <a:r>
              <a:rPr lang="en-IE" dirty="0"/>
              <a:t> de </a:t>
            </a:r>
            <a:r>
              <a:rPr lang="en-IE" dirty="0" err="1"/>
              <a:t>Alegações</a:t>
            </a:r>
            <a:r>
              <a:rPr lang="en-IE" dirty="0"/>
              <a:t>…</a:t>
            </a:r>
          </a:p>
        </p:txBody>
      </p:sp>
      <p:pic>
        <p:nvPicPr>
          <p:cNvPr id="7" name="Picture Placeholder 6" descr="A group of bags of fruit juice  Description automatically generated">
            <a:extLst>
              <a:ext uri="{FF2B5EF4-FFF2-40B4-BE49-F238E27FC236}">
                <a16:creationId xmlns:a16="http://schemas.microsoft.com/office/drawing/2014/main" id="{D024129E-C6A8-8BC9-0925-9E019287171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 Placeholder 2">
            <a:extLst>
              <a:ext uri="{FF2B5EF4-FFF2-40B4-BE49-F238E27FC236}">
                <a16:creationId xmlns:a16="http://schemas.microsoft.com/office/drawing/2014/main" id="{D5A5CC4A-FEAC-BD4A-9310-75056520EA94}"/>
              </a:ext>
            </a:extLst>
          </p:cNvPr>
          <p:cNvSpPr>
            <a:spLocks noGrp="1"/>
          </p:cNvSpPr>
          <p:nvPr>
            <p:ph type="body" sz="quarter" idx="18"/>
          </p:nvPr>
        </p:nvSpPr>
        <p:spPr>
          <a:xfrm>
            <a:off x="898359" y="1297819"/>
            <a:ext cx="5646904" cy="5181513"/>
          </a:xfrm>
        </p:spPr>
        <p:txBody>
          <a:bodyPr>
            <a:normAutofit/>
          </a:bodyPr>
          <a:lstStyle/>
          <a:p>
            <a:pPr marL="0" indent="0" algn="just" rtl="0">
              <a:spcBef>
                <a:spcPts val="400"/>
              </a:spcBef>
            </a:pPr>
            <a:r>
              <a:rPr lang="en-US" sz="2300" dirty="0"/>
              <a:t>É </a:t>
            </a:r>
            <a:r>
              <a:rPr lang="en-US" sz="2300" dirty="0" err="1"/>
              <a:t>difícial</a:t>
            </a:r>
            <a:r>
              <a:rPr lang="en-US" sz="2300" dirty="0"/>
              <a:t> para as </a:t>
            </a:r>
            <a:r>
              <a:rPr lang="en-US" sz="2300" dirty="0" err="1"/>
              <a:t>empresas</a:t>
            </a:r>
            <a:r>
              <a:rPr lang="en-US" sz="2300" dirty="0"/>
              <a:t> </a:t>
            </a:r>
            <a:r>
              <a:rPr lang="en-US" sz="2300" dirty="0" err="1"/>
              <a:t>alimentares</a:t>
            </a:r>
            <a:r>
              <a:rPr lang="en-US" sz="2300" dirty="0"/>
              <a:t> </a:t>
            </a:r>
            <a:r>
              <a:rPr lang="en-US" sz="2300" dirty="0" err="1"/>
              <a:t>conseguirem</a:t>
            </a:r>
            <a:r>
              <a:rPr lang="en-US" sz="2300" dirty="0"/>
              <a:t> que </a:t>
            </a:r>
            <a:r>
              <a:rPr lang="en-US" sz="2300" dirty="0" err="1"/>
              <a:t>uma</a:t>
            </a:r>
            <a:r>
              <a:rPr lang="en-US" sz="2300" dirty="0"/>
              <a:t> nova alegação </a:t>
            </a:r>
            <a:r>
              <a:rPr lang="en-US" sz="2300" dirty="0" err="1"/>
              <a:t>relacionada</a:t>
            </a:r>
            <a:r>
              <a:rPr lang="en-US" sz="2300" dirty="0"/>
              <a:t> com a </a:t>
            </a:r>
            <a:r>
              <a:rPr lang="en-US" sz="2300" dirty="0" err="1"/>
              <a:t>saúde</a:t>
            </a:r>
            <a:r>
              <a:rPr lang="en-US" sz="2300" dirty="0"/>
              <a:t> </a:t>
            </a:r>
            <a:r>
              <a:rPr lang="en-US" sz="2300" dirty="0" err="1"/>
              <a:t>ou</a:t>
            </a:r>
            <a:r>
              <a:rPr lang="en-US" sz="2300" dirty="0"/>
              <a:t> a </a:t>
            </a:r>
            <a:r>
              <a:rPr lang="en-US" sz="2300" dirty="0" err="1"/>
              <a:t>nutrição</a:t>
            </a:r>
            <a:r>
              <a:rPr lang="en-US" sz="2300" dirty="0"/>
              <a:t> </a:t>
            </a:r>
            <a:r>
              <a:rPr lang="en-US" sz="2300" dirty="0" err="1"/>
              <a:t>seja</a:t>
            </a:r>
            <a:r>
              <a:rPr lang="en-US" sz="2300" dirty="0"/>
              <a:t> </a:t>
            </a:r>
            <a:r>
              <a:rPr lang="en-US" sz="2300" dirty="0" err="1"/>
              <a:t>aprovada</a:t>
            </a:r>
            <a:r>
              <a:rPr lang="en-US" sz="2300" dirty="0"/>
              <a:t> pela EFSA, pois requer forte evidência científica e consenso.</a:t>
            </a:r>
          </a:p>
          <a:p>
            <a:pPr marL="0" indent="0" algn="just" rtl="0">
              <a:spcBef>
                <a:spcPts val="400"/>
              </a:spcBef>
            </a:pPr>
            <a:r>
              <a:rPr lang="en-US" sz="2300" dirty="0"/>
              <a:t>Portanto, as PMEs podem </a:t>
            </a:r>
            <a:r>
              <a:rPr lang="en-US" sz="2300" dirty="0" err="1"/>
              <a:t>usar</a:t>
            </a:r>
            <a:r>
              <a:rPr lang="en-US" sz="2300" dirty="0"/>
              <a:t> a base de dados da UE em “</a:t>
            </a:r>
            <a:r>
              <a:rPr lang="en-US" sz="2300" dirty="0" err="1">
                <a:solidFill>
                  <a:srgbClr val="F79037"/>
                </a:solidFill>
                <a:hlinkClick r:id="rId4">
                  <a:extLst>
                    <a:ext uri="{A12FA001-AC4F-418D-AE19-62706E023703}">
                      <ahyp:hlinkClr xmlns:ahyp="http://schemas.microsoft.com/office/drawing/2018/hyperlinkcolor" val="tx"/>
                    </a:ext>
                  </a:extLst>
                </a:hlinkClick>
              </a:rPr>
              <a:t>Registo</a:t>
            </a:r>
            <a:r>
              <a:rPr lang="en-US" sz="2300" dirty="0">
                <a:solidFill>
                  <a:srgbClr val="F79037"/>
                </a:solidFill>
                <a:hlinkClick r:id="rId4">
                  <a:extLst>
                    <a:ext uri="{A12FA001-AC4F-418D-AE19-62706E023703}">
                      <ahyp:hlinkClr xmlns:ahyp="http://schemas.microsoft.com/office/drawing/2018/hyperlinkcolor" val="tx"/>
                    </a:ext>
                  </a:extLst>
                </a:hlinkClick>
              </a:rPr>
              <a:t> da UE de alegações nutricionais e de </a:t>
            </a:r>
            <a:r>
              <a:rPr lang="en-US" sz="2300" dirty="0" err="1">
                <a:solidFill>
                  <a:srgbClr val="F79037"/>
                </a:solidFill>
                <a:hlinkClick r:id="rId4">
                  <a:extLst>
                    <a:ext uri="{A12FA001-AC4F-418D-AE19-62706E023703}">
                      <ahyp:hlinkClr xmlns:ahyp="http://schemas.microsoft.com/office/drawing/2018/hyperlinkcolor" val="tx"/>
                    </a:ext>
                  </a:extLst>
                </a:hlinkClick>
              </a:rPr>
              <a:t>saúde</a:t>
            </a:r>
            <a:r>
              <a:rPr lang="en-US" sz="2300" dirty="0">
                <a:solidFill>
                  <a:srgbClr val="F79037"/>
                </a:solidFill>
                <a:hlinkClick r:id="rId4">
                  <a:extLst>
                    <a:ext uri="{A12FA001-AC4F-418D-AE19-62706E023703}">
                      <ahyp:hlinkClr xmlns:ahyp="http://schemas.microsoft.com/office/drawing/2018/hyperlinkcolor" val="tx"/>
                    </a:ext>
                  </a:extLst>
                </a:hlinkClick>
              </a:rPr>
              <a:t> </a:t>
            </a:r>
            <a:r>
              <a:rPr lang="en-US" sz="2300" dirty="0" err="1">
                <a:solidFill>
                  <a:srgbClr val="F79037"/>
                </a:solidFill>
                <a:hlinkClick r:id="rId4">
                  <a:extLst>
                    <a:ext uri="{A12FA001-AC4F-418D-AE19-62706E023703}">
                      <ahyp:hlinkClr xmlns:ahyp="http://schemas.microsoft.com/office/drawing/2018/hyperlinkcolor" val="tx"/>
                    </a:ext>
                  </a:extLst>
                </a:hlinkClick>
              </a:rPr>
              <a:t>sobre</a:t>
            </a:r>
            <a:r>
              <a:rPr lang="en-US" sz="2300" dirty="0">
                <a:solidFill>
                  <a:srgbClr val="F79037"/>
                </a:solidFill>
                <a:hlinkClick r:id="rId4">
                  <a:extLst>
                    <a:ext uri="{A12FA001-AC4F-418D-AE19-62706E023703}">
                      <ahyp:hlinkClr xmlns:ahyp="http://schemas.microsoft.com/office/drawing/2018/hyperlinkcolor" val="tx"/>
                    </a:ext>
                  </a:extLst>
                </a:hlinkClick>
              </a:rPr>
              <a:t> </a:t>
            </a:r>
            <a:r>
              <a:rPr lang="en-US" sz="2300" dirty="0" err="1">
                <a:solidFill>
                  <a:srgbClr val="F79037"/>
                </a:solidFill>
                <a:hlinkClick r:id="rId4">
                  <a:extLst>
                    <a:ext uri="{A12FA001-AC4F-418D-AE19-62706E023703}">
                      <ahyp:hlinkClr xmlns:ahyp="http://schemas.microsoft.com/office/drawing/2018/hyperlinkcolor" val="tx"/>
                    </a:ext>
                  </a:extLst>
                </a:hlinkClick>
              </a:rPr>
              <a:t>os</a:t>
            </a:r>
            <a:r>
              <a:rPr lang="en-US" sz="2300" dirty="0">
                <a:solidFill>
                  <a:srgbClr val="F79037"/>
                </a:solidFill>
                <a:hlinkClick r:id="rId4">
                  <a:extLst>
                    <a:ext uri="{A12FA001-AC4F-418D-AE19-62706E023703}">
                      <ahyp:hlinkClr xmlns:ahyp="http://schemas.microsoft.com/office/drawing/2018/hyperlinkcolor" val="tx"/>
                    </a:ext>
                  </a:extLst>
                </a:hlinkClick>
              </a:rPr>
              <a:t> </a:t>
            </a:r>
            <a:r>
              <a:rPr lang="en-US" sz="2300" dirty="0" err="1">
                <a:solidFill>
                  <a:srgbClr val="F79037"/>
                </a:solidFill>
                <a:hlinkClick r:id="rId4">
                  <a:extLst>
                    <a:ext uri="{A12FA001-AC4F-418D-AE19-62706E023703}">
                      <ahyp:hlinkClr xmlns:ahyp="http://schemas.microsoft.com/office/drawing/2018/hyperlinkcolor" val="tx"/>
                    </a:ext>
                  </a:extLst>
                </a:hlinkClick>
              </a:rPr>
              <a:t>alimentos</a:t>
            </a:r>
            <a:r>
              <a:rPr lang="en-US" sz="2300" dirty="0"/>
              <a:t>”, que lista as </a:t>
            </a:r>
            <a:r>
              <a:rPr lang="en-US" sz="2300" dirty="0" err="1"/>
              <a:t>alegações</a:t>
            </a:r>
            <a:r>
              <a:rPr lang="en-US" sz="2300" dirty="0"/>
              <a:t> de </a:t>
            </a:r>
            <a:r>
              <a:rPr lang="en-US" sz="2300" dirty="0" err="1"/>
              <a:t>saúde</a:t>
            </a:r>
            <a:r>
              <a:rPr lang="en-US" sz="2300" dirty="0"/>
              <a:t> e de </a:t>
            </a:r>
            <a:r>
              <a:rPr lang="en-US" sz="2300" dirty="0" err="1"/>
              <a:t>nutrição</a:t>
            </a:r>
            <a:r>
              <a:rPr lang="en-US" sz="2300" dirty="0"/>
              <a:t> </a:t>
            </a:r>
            <a:r>
              <a:rPr lang="en-US" sz="2300" dirty="0" err="1"/>
              <a:t>permitidas</a:t>
            </a:r>
            <a:r>
              <a:rPr lang="en-US" sz="2300" dirty="0"/>
              <a:t>.</a:t>
            </a:r>
          </a:p>
          <a:p>
            <a:pPr marL="0" indent="0" algn="just" rtl="0">
              <a:spcBef>
                <a:spcPts val="400"/>
              </a:spcBef>
            </a:pPr>
            <a:r>
              <a:rPr lang="en-US" sz="2300" b="1" dirty="0"/>
              <a:t>LEITURA ESSENCIAL:</a:t>
            </a:r>
          </a:p>
          <a:p>
            <a:pPr marL="342900" indent="-342900" algn="just" rtl="0">
              <a:spcBef>
                <a:spcPts val="400"/>
              </a:spcBef>
              <a:buFont typeface="Arial" panose="020B0604020202020204" pitchFamily="34" charset="0"/>
              <a:buChar char="•"/>
            </a:pPr>
            <a:r>
              <a:rPr lang="en-US" sz="2200" dirty="0" err="1">
                <a:solidFill>
                  <a:srgbClr val="F79037"/>
                </a:solidFill>
                <a:hlinkClick r:id="rId4">
                  <a:extLst>
                    <a:ext uri="{A12FA001-AC4F-418D-AE19-62706E023703}">
                      <ahyp:hlinkClr xmlns:ahyp="http://schemas.microsoft.com/office/drawing/2018/hyperlinkcolor" val="tx"/>
                    </a:ext>
                  </a:extLst>
                </a:hlinkClick>
              </a:rPr>
              <a:t>Registo</a:t>
            </a:r>
            <a:r>
              <a:rPr lang="en-US" sz="2200" dirty="0">
                <a:solidFill>
                  <a:srgbClr val="F79037"/>
                </a:solidFill>
                <a:hlinkClick r:id="rId4">
                  <a:extLst>
                    <a:ext uri="{A12FA001-AC4F-418D-AE19-62706E023703}">
                      <ahyp:hlinkClr xmlns:ahyp="http://schemas.microsoft.com/office/drawing/2018/hyperlinkcolor" val="tx"/>
                    </a:ext>
                  </a:extLst>
                </a:hlinkClick>
              </a:rPr>
              <a:t> da UE de </a:t>
            </a:r>
            <a:r>
              <a:rPr lang="en-US" sz="2200" dirty="0" err="1">
                <a:solidFill>
                  <a:srgbClr val="F79037"/>
                </a:solidFill>
                <a:hlinkClick r:id="rId4">
                  <a:extLst>
                    <a:ext uri="{A12FA001-AC4F-418D-AE19-62706E023703}">
                      <ahyp:hlinkClr xmlns:ahyp="http://schemas.microsoft.com/office/drawing/2018/hyperlinkcolor" val="tx"/>
                    </a:ext>
                  </a:extLst>
                </a:hlinkClick>
              </a:rPr>
              <a:t>alegações</a:t>
            </a:r>
            <a:r>
              <a:rPr lang="en-US" sz="2200" dirty="0">
                <a:solidFill>
                  <a:srgbClr val="F79037"/>
                </a:solidFill>
                <a:hlinkClick r:id="rId4">
                  <a:extLst>
                    <a:ext uri="{A12FA001-AC4F-418D-AE19-62706E023703}">
                      <ahyp:hlinkClr xmlns:ahyp="http://schemas.microsoft.com/office/drawing/2018/hyperlinkcolor" val="tx"/>
                    </a:ext>
                  </a:extLst>
                </a:hlinkClick>
              </a:rPr>
              <a:t> </a:t>
            </a:r>
            <a:r>
              <a:rPr lang="en-US" sz="2200" dirty="0" err="1">
                <a:solidFill>
                  <a:srgbClr val="F79037"/>
                </a:solidFill>
                <a:hlinkClick r:id="rId4">
                  <a:extLst>
                    <a:ext uri="{A12FA001-AC4F-418D-AE19-62706E023703}">
                      <ahyp:hlinkClr xmlns:ahyp="http://schemas.microsoft.com/office/drawing/2018/hyperlinkcolor" val="tx"/>
                    </a:ext>
                  </a:extLst>
                </a:hlinkClick>
              </a:rPr>
              <a:t>nutricionais</a:t>
            </a:r>
            <a:r>
              <a:rPr lang="en-US" sz="2200" dirty="0">
                <a:solidFill>
                  <a:srgbClr val="F79037"/>
                </a:solidFill>
                <a:hlinkClick r:id="rId4">
                  <a:extLst>
                    <a:ext uri="{A12FA001-AC4F-418D-AE19-62706E023703}">
                      <ahyp:hlinkClr xmlns:ahyp="http://schemas.microsoft.com/office/drawing/2018/hyperlinkcolor" val="tx"/>
                    </a:ext>
                  </a:extLst>
                </a:hlinkClick>
              </a:rPr>
              <a:t> e de </a:t>
            </a:r>
            <a:r>
              <a:rPr lang="en-US" sz="2200" dirty="0" err="1">
                <a:solidFill>
                  <a:srgbClr val="F79037"/>
                </a:solidFill>
                <a:hlinkClick r:id="rId4">
                  <a:extLst>
                    <a:ext uri="{A12FA001-AC4F-418D-AE19-62706E023703}">
                      <ahyp:hlinkClr xmlns:ahyp="http://schemas.microsoft.com/office/drawing/2018/hyperlinkcolor" val="tx"/>
                    </a:ext>
                  </a:extLst>
                </a:hlinkClick>
              </a:rPr>
              <a:t>saúde</a:t>
            </a:r>
            <a:r>
              <a:rPr lang="en-US" sz="2200" dirty="0">
                <a:solidFill>
                  <a:srgbClr val="F79037"/>
                </a:solidFill>
                <a:hlinkClick r:id="rId4">
                  <a:extLst>
                    <a:ext uri="{A12FA001-AC4F-418D-AE19-62706E023703}">
                      <ahyp:hlinkClr xmlns:ahyp="http://schemas.microsoft.com/office/drawing/2018/hyperlinkcolor" val="tx"/>
                    </a:ext>
                  </a:extLst>
                </a:hlinkClick>
              </a:rPr>
              <a:t> </a:t>
            </a:r>
            <a:r>
              <a:rPr lang="en-US" sz="2200" dirty="0" err="1">
                <a:solidFill>
                  <a:srgbClr val="F79037"/>
                </a:solidFill>
                <a:hlinkClick r:id="rId4">
                  <a:extLst>
                    <a:ext uri="{A12FA001-AC4F-418D-AE19-62706E023703}">
                      <ahyp:hlinkClr xmlns:ahyp="http://schemas.microsoft.com/office/drawing/2018/hyperlinkcolor" val="tx"/>
                    </a:ext>
                  </a:extLst>
                </a:hlinkClick>
              </a:rPr>
              <a:t>sobre</a:t>
            </a:r>
            <a:r>
              <a:rPr lang="en-US" sz="2200" dirty="0">
                <a:solidFill>
                  <a:srgbClr val="F79037"/>
                </a:solidFill>
                <a:hlinkClick r:id="rId4">
                  <a:extLst>
                    <a:ext uri="{A12FA001-AC4F-418D-AE19-62706E023703}">
                      <ahyp:hlinkClr xmlns:ahyp="http://schemas.microsoft.com/office/drawing/2018/hyperlinkcolor" val="tx"/>
                    </a:ext>
                  </a:extLst>
                </a:hlinkClick>
              </a:rPr>
              <a:t> </a:t>
            </a:r>
            <a:r>
              <a:rPr lang="en-US" sz="2200" dirty="0" err="1">
                <a:solidFill>
                  <a:srgbClr val="F79037"/>
                </a:solidFill>
                <a:hlinkClick r:id="rId4">
                  <a:extLst>
                    <a:ext uri="{A12FA001-AC4F-418D-AE19-62706E023703}">
                      <ahyp:hlinkClr xmlns:ahyp="http://schemas.microsoft.com/office/drawing/2018/hyperlinkcolor" val="tx"/>
                    </a:ext>
                  </a:extLst>
                </a:hlinkClick>
              </a:rPr>
              <a:t>alimentos</a:t>
            </a:r>
            <a:endParaRPr lang="en-US" sz="2200" dirty="0">
              <a:solidFill>
                <a:srgbClr val="F79037"/>
              </a:solidFill>
            </a:endParaRPr>
          </a:p>
          <a:p>
            <a:pPr marL="342900" indent="-342900" algn="just" rtl="0">
              <a:spcBef>
                <a:spcPts val="400"/>
              </a:spcBef>
              <a:buFont typeface="Arial" panose="020B0604020202020204" pitchFamily="34" charset="0"/>
              <a:buChar char="•"/>
            </a:pPr>
            <a:r>
              <a:rPr lang="en-IE" sz="2200" dirty="0" err="1">
                <a:solidFill>
                  <a:srgbClr val="F79037"/>
                </a:solidFill>
                <a:hlinkClick r:id="rId5">
                  <a:extLst>
                    <a:ext uri="{A12FA001-AC4F-418D-AE19-62706E023703}">
                      <ahyp:hlinkClr xmlns:ahyp="http://schemas.microsoft.com/office/drawing/2018/hyperlinkcolor" val="tx"/>
                    </a:ext>
                  </a:extLst>
                </a:hlinkClick>
              </a:rPr>
              <a:t>Alegações</a:t>
            </a:r>
            <a:r>
              <a:rPr lang="en-IE" sz="2200" dirty="0">
                <a:solidFill>
                  <a:srgbClr val="F79037"/>
                </a:solidFill>
                <a:hlinkClick r:id="rId5">
                  <a:extLst>
                    <a:ext uri="{A12FA001-AC4F-418D-AE19-62706E023703}">
                      <ahyp:hlinkClr xmlns:ahyp="http://schemas.microsoft.com/office/drawing/2018/hyperlinkcolor" val="tx"/>
                    </a:ext>
                  </a:extLst>
                </a:hlinkClick>
              </a:rPr>
              <a:t> </a:t>
            </a:r>
            <a:r>
              <a:rPr lang="en-IE" sz="2200" dirty="0" err="1">
                <a:solidFill>
                  <a:srgbClr val="F79037"/>
                </a:solidFill>
                <a:hlinkClick r:id="rId5">
                  <a:extLst>
                    <a:ext uri="{A12FA001-AC4F-418D-AE19-62706E023703}">
                      <ahyp:hlinkClr xmlns:ahyp="http://schemas.microsoft.com/office/drawing/2018/hyperlinkcolor" val="tx"/>
                    </a:ext>
                  </a:extLst>
                </a:hlinkClick>
              </a:rPr>
              <a:t>nutricionais</a:t>
            </a:r>
            <a:r>
              <a:rPr lang="en-IE" sz="2200" dirty="0">
                <a:solidFill>
                  <a:srgbClr val="F79037"/>
                </a:solidFill>
                <a:hlinkClick r:id="rId5">
                  <a:extLst>
                    <a:ext uri="{A12FA001-AC4F-418D-AE19-62706E023703}">
                      <ahyp:hlinkClr xmlns:ahyp="http://schemas.microsoft.com/office/drawing/2018/hyperlinkcolor" val="tx"/>
                    </a:ext>
                  </a:extLst>
                </a:hlinkClick>
              </a:rPr>
              <a:t> (europa.eu)</a:t>
            </a:r>
            <a:endParaRPr lang="en-IE" sz="2200" dirty="0">
              <a:solidFill>
                <a:srgbClr val="F79037"/>
              </a:solidFill>
            </a:endParaRPr>
          </a:p>
          <a:p>
            <a:pPr marL="0" indent="0" algn="just" rtl="0">
              <a:spcBef>
                <a:spcPts val="400"/>
              </a:spcBef>
            </a:pPr>
            <a:endParaRPr lang="en-IE" sz="2300" dirty="0">
              <a:solidFill>
                <a:srgbClr val="1188A3"/>
              </a:solidFill>
            </a:endParaRPr>
          </a:p>
          <a:p>
            <a:pPr marL="0" indent="0" algn="just" rtl="0">
              <a:spcBef>
                <a:spcPts val="400"/>
              </a:spcBef>
            </a:pPr>
            <a:endParaRPr lang="en-IE" sz="2300" dirty="0"/>
          </a:p>
        </p:txBody>
      </p:sp>
    </p:spTree>
    <p:extLst>
      <p:ext uri="{BB962C8B-B14F-4D97-AF65-F5344CB8AC3E}">
        <p14:creationId xmlns:p14="http://schemas.microsoft.com/office/powerpoint/2010/main" val="178781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157EF-08DB-4581-58D1-D3C867645B12}"/>
              </a:ext>
            </a:extLst>
          </p:cNvPr>
          <p:cNvSpPr>
            <a:spLocks noGrp="1"/>
          </p:cNvSpPr>
          <p:nvPr>
            <p:ph type="body" sz="quarter" idx="18"/>
          </p:nvPr>
        </p:nvSpPr>
        <p:spPr>
          <a:xfrm>
            <a:off x="1129249" y="1377685"/>
            <a:ext cx="10825683" cy="4172544"/>
          </a:xfrm>
        </p:spPr>
        <p:txBody>
          <a:bodyPr lIns="91440" tIns="45720" rIns="91440" bIns="45720" anchor="t"/>
          <a:lstStyle/>
          <a:p>
            <a:pPr algn="just" rtl="0">
              <a:spcBef>
                <a:spcPts val="500"/>
              </a:spcBef>
            </a:pPr>
            <a:r>
              <a:rPr lang="en-IE" sz="2300" dirty="0">
                <a:cs typeface="Calibri"/>
              </a:rPr>
              <a:t>A </a:t>
            </a:r>
            <a:r>
              <a:rPr lang="en-IE" sz="2300" dirty="0" err="1">
                <a:cs typeface="Calibri"/>
              </a:rPr>
              <a:t>cadeia</a:t>
            </a:r>
            <a:r>
              <a:rPr lang="en-IE" sz="2300" dirty="0">
                <a:cs typeface="Calibri"/>
              </a:rPr>
              <a:t> de </a:t>
            </a:r>
            <a:r>
              <a:rPr lang="en-IE" sz="2300" dirty="0" err="1">
                <a:cs typeface="Calibri"/>
              </a:rPr>
              <a:t>abastecimento</a:t>
            </a:r>
            <a:r>
              <a:rPr lang="en-IE" sz="2300" dirty="0">
                <a:cs typeface="Calibri"/>
              </a:rPr>
              <a:t> </a:t>
            </a:r>
            <a:r>
              <a:rPr lang="en-IE" sz="2300" dirty="0" err="1">
                <a:cs typeface="Calibri"/>
              </a:rPr>
              <a:t>alimentar</a:t>
            </a:r>
            <a:r>
              <a:rPr lang="en-IE" sz="2300" dirty="0">
                <a:cs typeface="Calibri"/>
              </a:rPr>
              <a:t> </a:t>
            </a:r>
            <a:r>
              <a:rPr lang="en-IE" sz="2300" dirty="0" err="1">
                <a:cs typeface="Calibri"/>
              </a:rPr>
              <a:t>liga</a:t>
            </a:r>
            <a:r>
              <a:rPr lang="en-IE" sz="2300" dirty="0">
                <a:cs typeface="Calibri"/>
              </a:rPr>
              <a:t> </a:t>
            </a:r>
            <a:r>
              <a:rPr lang="en-IE" sz="2300" dirty="0" err="1">
                <a:cs typeface="Calibri"/>
              </a:rPr>
              <a:t>três</a:t>
            </a:r>
            <a:r>
              <a:rPr lang="en-IE" sz="2300" dirty="0">
                <a:cs typeface="Calibri"/>
              </a:rPr>
              <a:t> </a:t>
            </a:r>
            <a:r>
              <a:rPr lang="en-IE" sz="2300" dirty="0" err="1">
                <a:cs typeface="Calibri"/>
              </a:rPr>
              <a:t>setores</a:t>
            </a:r>
            <a:r>
              <a:rPr lang="en-IE" sz="2300" dirty="0">
                <a:cs typeface="Calibri"/>
              </a:rPr>
              <a:t> </a:t>
            </a:r>
            <a:r>
              <a:rPr lang="en-IE" sz="2300" dirty="0" err="1">
                <a:cs typeface="Calibri"/>
              </a:rPr>
              <a:t>principais</a:t>
            </a:r>
            <a:r>
              <a:rPr lang="en-IE" sz="2300" dirty="0">
                <a:cs typeface="Calibri"/>
              </a:rPr>
              <a:t>: a </a:t>
            </a:r>
            <a:r>
              <a:rPr lang="en-IE" sz="2300" b="1" dirty="0" err="1">
                <a:cs typeface="Calibri"/>
              </a:rPr>
              <a:t>agricultura</a:t>
            </a:r>
            <a:r>
              <a:rPr lang="en-IE" sz="2300" dirty="0">
                <a:cs typeface="Calibri"/>
              </a:rPr>
              <a:t>, a </a:t>
            </a:r>
            <a:r>
              <a:rPr lang="en-IE" sz="2300" b="1" dirty="0" err="1">
                <a:cs typeface="Calibri"/>
              </a:rPr>
              <a:t>indústria</a:t>
            </a:r>
            <a:r>
              <a:rPr lang="en-IE" sz="2300" b="1" dirty="0">
                <a:cs typeface="Calibri"/>
              </a:rPr>
              <a:t> </a:t>
            </a:r>
            <a:r>
              <a:rPr lang="en-IE" sz="2300" b="1" dirty="0" err="1">
                <a:cs typeface="Calibri"/>
              </a:rPr>
              <a:t>transformadora</a:t>
            </a:r>
            <a:r>
              <a:rPr lang="en-IE" sz="2300" b="1" dirty="0">
                <a:cs typeface="Calibri"/>
              </a:rPr>
              <a:t> de </a:t>
            </a:r>
            <a:r>
              <a:rPr lang="en-IE" sz="2300" b="1" dirty="0" err="1">
                <a:cs typeface="Calibri"/>
              </a:rPr>
              <a:t>alimentos</a:t>
            </a:r>
            <a:r>
              <a:rPr lang="en-IE" sz="2300" b="1" dirty="0">
                <a:cs typeface="Calibri"/>
              </a:rPr>
              <a:t> </a:t>
            </a:r>
            <a:r>
              <a:rPr lang="en-IE" sz="2300" dirty="0">
                <a:cs typeface="Calibri"/>
              </a:rPr>
              <a:t>(</a:t>
            </a:r>
            <a:r>
              <a:rPr lang="en-IE" sz="2300" dirty="0" err="1">
                <a:cs typeface="Calibri"/>
              </a:rPr>
              <a:t>incluindo</a:t>
            </a:r>
            <a:r>
              <a:rPr lang="en-IE" sz="2300" dirty="0">
                <a:cs typeface="Calibri"/>
              </a:rPr>
              <a:t> </a:t>
            </a:r>
            <a:r>
              <a:rPr lang="en-IE" sz="2300" dirty="0" err="1">
                <a:cs typeface="Calibri"/>
              </a:rPr>
              <a:t>os</a:t>
            </a:r>
            <a:r>
              <a:rPr lang="en-IE" sz="2300" dirty="0">
                <a:cs typeface="Calibri"/>
              </a:rPr>
              <a:t> </a:t>
            </a:r>
            <a:r>
              <a:rPr lang="en-IE" sz="2300" dirty="0" err="1">
                <a:cs typeface="Calibri"/>
              </a:rPr>
              <a:t>serviços</a:t>
            </a:r>
            <a:r>
              <a:rPr lang="en-IE" sz="2300" dirty="0">
                <a:cs typeface="Calibri"/>
              </a:rPr>
              <a:t> de </a:t>
            </a:r>
            <a:r>
              <a:rPr lang="en-IE" sz="2300" dirty="0" err="1">
                <a:cs typeface="Calibri"/>
              </a:rPr>
              <a:t>alimentação</a:t>
            </a:r>
            <a:r>
              <a:rPr lang="en-IE" sz="2300" dirty="0">
                <a:cs typeface="Calibri"/>
              </a:rPr>
              <a:t>) e o </a:t>
            </a:r>
            <a:r>
              <a:rPr lang="en-IE" sz="2300" b="1" dirty="0" err="1">
                <a:cs typeface="Calibri"/>
              </a:rPr>
              <a:t>setor</a:t>
            </a:r>
            <a:r>
              <a:rPr lang="en-IE" sz="2300" b="1" dirty="0">
                <a:cs typeface="Calibri"/>
              </a:rPr>
              <a:t> de </a:t>
            </a:r>
            <a:r>
              <a:rPr lang="en-IE" sz="2300" b="1" dirty="0" err="1">
                <a:cs typeface="Calibri"/>
              </a:rPr>
              <a:t>distribuição</a:t>
            </a:r>
            <a:r>
              <a:rPr lang="en-IE" sz="2300" dirty="0">
                <a:cs typeface="Calibri"/>
              </a:rPr>
              <a:t>, e </a:t>
            </a:r>
            <a:r>
              <a:rPr lang="en-IE" sz="2300" dirty="0" err="1">
                <a:cs typeface="Calibri"/>
              </a:rPr>
              <a:t>envolve</a:t>
            </a:r>
            <a:r>
              <a:rPr lang="en-IE" sz="2300" dirty="0">
                <a:cs typeface="Calibri"/>
              </a:rPr>
              <a:t> </a:t>
            </a:r>
            <a:r>
              <a:rPr lang="en-IE" sz="2300" dirty="0" err="1">
                <a:cs typeface="Calibri"/>
              </a:rPr>
              <a:t>uma</a:t>
            </a:r>
            <a:r>
              <a:rPr lang="en-IE" sz="2300" dirty="0">
                <a:cs typeface="Calibri"/>
              </a:rPr>
              <a:t> </a:t>
            </a:r>
            <a:r>
              <a:rPr lang="en-IE" sz="2300" dirty="0" err="1">
                <a:cs typeface="Calibri"/>
              </a:rPr>
              <a:t>grande</a:t>
            </a:r>
            <a:r>
              <a:rPr lang="en-IE" sz="2300" dirty="0">
                <a:cs typeface="Calibri"/>
              </a:rPr>
              <a:t> </a:t>
            </a:r>
            <a:r>
              <a:rPr lang="en-IE" sz="2300" dirty="0" err="1">
                <a:cs typeface="Calibri"/>
              </a:rPr>
              <a:t>diversidade</a:t>
            </a:r>
            <a:r>
              <a:rPr lang="en-IE" sz="2300" dirty="0">
                <a:cs typeface="Calibri"/>
              </a:rPr>
              <a:t> de partes </a:t>
            </a:r>
            <a:r>
              <a:rPr lang="en-IE" sz="2300" dirty="0" err="1">
                <a:cs typeface="Calibri"/>
              </a:rPr>
              <a:t>interessadas</a:t>
            </a:r>
            <a:r>
              <a:rPr lang="en-IE" sz="2300" dirty="0">
                <a:cs typeface="Calibri"/>
              </a:rPr>
              <a:t>:</a:t>
            </a:r>
            <a:endParaRPr lang="en-US" sz="2300" dirty="0">
              <a:cs typeface="Calibri" panose="020F0502020204030204"/>
            </a:endParaRPr>
          </a:p>
          <a:p>
            <a:pPr marL="342900" indent="-342900" algn="just" rtl="0">
              <a:spcBef>
                <a:spcPts val="500"/>
              </a:spcBef>
              <a:buFont typeface="Arial" panose="020B0604020202020204" pitchFamily="34" charset="0"/>
              <a:buChar char="•"/>
            </a:pPr>
            <a:r>
              <a:rPr lang="pt-PT" sz="2300" dirty="0">
                <a:cs typeface="Calibri" panose="020F0502020204030204"/>
              </a:rPr>
              <a:t>Agricultores</a:t>
            </a:r>
          </a:p>
          <a:p>
            <a:pPr marL="342900" indent="-342900" algn="just" rtl="0">
              <a:spcBef>
                <a:spcPts val="500"/>
              </a:spcBef>
              <a:buFont typeface="Arial" panose="020B0604020202020204" pitchFamily="34" charset="0"/>
              <a:buChar char="•"/>
            </a:pPr>
            <a:r>
              <a:rPr lang="en-IE" sz="2300" dirty="0">
                <a:cs typeface="Calibri" panose="020F0502020204030204"/>
              </a:rPr>
              <a:t>Produtores de </a:t>
            </a:r>
            <a:r>
              <a:rPr lang="en-IE" sz="2300" dirty="0" err="1">
                <a:cs typeface="Calibri" panose="020F0502020204030204"/>
              </a:rPr>
              <a:t>alimentos</a:t>
            </a:r>
            <a:r>
              <a:rPr lang="en-IE" sz="2300" dirty="0">
                <a:cs typeface="Calibri" panose="020F0502020204030204"/>
              </a:rPr>
              <a:t> e </a:t>
            </a:r>
            <a:r>
              <a:rPr lang="en-IE" sz="2300" dirty="0" err="1">
                <a:cs typeface="Calibri" panose="020F0502020204030204"/>
              </a:rPr>
              <a:t>serviços</a:t>
            </a:r>
            <a:r>
              <a:rPr lang="en-IE" sz="2300" dirty="0">
                <a:cs typeface="Calibri" panose="020F0502020204030204"/>
              </a:rPr>
              <a:t> </a:t>
            </a:r>
          </a:p>
          <a:p>
            <a:pPr algn="just" rtl="0">
              <a:spcBef>
                <a:spcPts val="500"/>
              </a:spcBef>
            </a:pPr>
            <a:r>
              <a:rPr lang="en-IE" sz="2300" dirty="0">
                <a:cs typeface="Calibri" panose="020F0502020204030204"/>
              </a:rPr>
              <a:t>     de </a:t>
            </a:r>
            <a:r>
              <a:rPr lang="en-IE" sz="2300" dirty="0" err="1">
                <a:cs typeface="Calibri" panose="020F0502020204030204"/>
              </a:rPr>
              <a:t>alimentação</a:t>
            </a:r>
            <a:endParaRPr lang="en-IE" sz="2300" dirty="0">
              <a:cs typeface="Calibri" panose="020F0502020204030204"/>
            </a:endParaRPr>
          </a:p>
          <a:p>
            <a:pPr marL="342900" indent="-342900" algn="just" rtl="0">
              <a:spcBef>
                <a:spcPts val="500"/>
              </a:spcBef>
              <a:buFont typeface="Arial" panose="020B0604020202020204" pitchFamily="34" charset="0"/>
              <a:buChar char="•"/>
            </a:pPr>
            <a:r>
              <a:rPr lang="en-IE" sz="2300" dirty="0" err="1">
                <a:cs typeface="Calibri" panose="020F0502020204030204"/>
              </a:rPr>
              <a:t>Comerciantes</a:t>
            </a:r>
            <a:r>
              <a:rPr lang="en-IE" sz="2300" dirty="0">
                <a:cs typeface="Calibri" panose="020F0502020204030204"/>
              </a:rPr>
              <a:t> e </a:t>
            </a:r>
            <a:r>
              <a:rPr lang="en-IE" sz="2300" dirty="0" err="1">
                <a:cs typeface="Calibri" panose="020F0502020204030204"/>
              </a:rPr>
              <a:t>grossistas</a:t>
            </a:r>
            <a:endParaRPr lang="en-IE" sz="2300" dirty="0">
              <a:cs typeface="Calibri" panose="020F0502020204030204"/>
            </a:endParaRPr>
          </a:p>
          <a:p>
            <a:pPr marL="342900" indent="-342900" algn="just" rtl="0">
              <a:spcBef>
                <a:spcPts val="500"/>
              </a:spcBef>
              <a:buFont typeface="Arial" panose="020B0604020202020204" pitchFamily="34" charset="0"/>
              <a:buChar char="•"/>
            </a:pPr>
            <a:r>
              <a:rPr lang="en-IE" sz="2300" dirty="0" err="1">
                <a:cs typeface="Calibri" panose="020F0502020204030204"/>
              </a:rPr>
              <a:t>Retalhistas</a:t>
            </a:r>
            <a:r>
              <a:rPr lang="en-IE" sz="2300" dirty="0">
                <a:cs typeface="Calibri" panose="020F0502020204030204"/>
              </a:rPr>
              <a:t>, tanto </a:t>
            </a:r>
            <a:r>
              <a:rPr lang="en-IE" sz="2300" dirty="0" err="1">
                <a:cs typeface="Calibri" panose="020F0502020204030204"/>
              </a:rPr>
              <a:t>independentes</a:t>
            </a:r>
            <a:r>
              <a:rPr lang="en-IE" sz="2300" dirty="0">
                <a:cs typeface="Calibri" panose="020F0502020204030204"/>
              </a:rPr>
              <a:t> </a:t>
            </a:r>
            <a:r>
              <a:rPr lang="en-IE" sz="2300" dirty="0" err="1">
                <a:cs typeface="Calibri" panose="020F0502020204030204"/>
              </a:rPr>
              <a:t>como</a:t>
            </a:r>
            <a:r>
              <a:rPr lang="en-IE" sz="2300" dirty="0">
                <a:cs typeface="Calibri" panose="020F0502020204030204"/>
              </a:rPr>
              <a:t> </a:t>
            </a:r>
            <a:r>
              <a:rPr lang="en-IE" sz="2300" dirty="0" err="1">
                <a:cs typeface="Calibri" panose="020F0502020204030204"/>
              </a:rPr>
              <a:t>empresas</a:t>
            </a:r>
            <a:r>
              <a:rPr lang="en-IE" sz="2300" dirty="0">
                <a:cs typeface="Calibri" panose="020F0502020204030204"/>
              </a:rPr>
              <a:t> de </a:t>
            </a:r>
            <a:r>
              <a:rPr lang="en-IE" sz="2300" dirty="0" err="1">
                <a:cs typeface="Calibri" panose="020F0502020204030204"/>
              </a:rPr>
              <a:t>grande</a:t>
            </a:r>
            <a:r>
              <a:rPr lang="en-IE" sz="2300" dirty="0">
                <a:cs typeface="Calibri" panose="020F0502020204030204"/>
              </a:rPr>
              <a:t> </a:t>
            </a:r>
            <a:r>
              <a:rPr lang="en-IE" sz="2300" dirty="0" err="1">
                <a:cs typeface="Calibri" panose="020F0502020204030204"/>
              </a:rPr>
              <a:t>dimensão</a:t>
            </a:r>
            <a:r>
              <a:rPr lang="en-IE" sz="2300" dirty="0">
                <a:cs typeface="Calibri" panose="020F0502020204030204"/>
              </a:rPr>
              <a:t>.</a:t>
            </a:r>
          </a:p>
          <a:p>
            <a:pPr algn="just" rtl="0">
              <a:spcBef>
                <a:spcPts val="500"/>
              </a:spcBef>
            </a:pPr>
            <a:r>
              <a:rPr lang="en-IE" sz="2300" dirty="0" err="1">
                <a:cs typeface="Calibri" panose="020F0502020204030204"/>
              </a:rPr>
              <a:t>Frequentemente</a:t>
            </a:r>
            <a:r>
              <a:rPr lang="en-IE" sz="2300" dirty="0">
                <a:cs typeface="Calibri" panose="020F0502020204030204"/>
              </a:rPr>
              <a:t>, </a:t>
            </a:r>
            <a:r>
              <a:rPr lang="en-IE" sz="2300" dirty="0" err="1">
                <a:cs typeface="Calibri" panose="020F0502020204030204"/>
              </a:rPr>
              <a:t>existem</a:t>
            </a:r>
            <a:r>
              <a:rPr lang="en-IE" sz="2300" dirty="0">
                <a:cs typeface="Calibri" panose="020F0502020204030204"/>
              </a:rPr>
              <a:t> </a:t>
            </a:r>
            <a:r>
              <a:rPr lang="en-IE" sz="2300" dirty="0" err="1">
                <a:cs typeface="Calibri" panose="020F0502020204030204"/>
              </a:rPr>
              <a:t>desequilíbrios</a:t>
            </a:r>
            <a:r>
              <a:rPr lang="en-IE" sz="2300" dirty="0">
                <a:cs typeface="Calibri" panose="020F0502020204030204"/>
              </a:rPr>
              <a:t> </a:t>
            </a:r>
            <a:r>
              <a:rPr lang="en-IE" sz="2300" dirty="0" err="1">
                <a:cs typeface="Calibri" panose="020F0502020204030204"/>
              </a:rPr>
              <a:t>significativos</a:t>
            </a:r>
            <a:r>
              <a:rPr lang="en-IE" sz="2300" dirty="0">
                <a:cs typeface="Calibri" panose="020F0502020204030204"/>
              </a:rPr>
              <a:t> no </a:t>
            </a:r>
            <a:r>
              <a:rPr lang="en-IE" sz="2300" dirty="0" err="1">
                <a:cs typeface="Calibri" panose="020F0502020204030204"/>
              </a:rPr>
              <a:t>poder</a:t>
            </a:r>
            <a:r>
              <a:rPr lang="en-IE" sz="2300" dirty="0">
                <a:cs typeface="Calibri" panose="020F0502020204030204"/>
              </a:rPr>
              <a:t> de </a:t>
            </a:r>
            <a:r>
              <a:rPr lang="en-IE" sz="2300" dirty="0" err="1">
                <a:cs typeface="Calibri" panose="020F0502020204030204"/>
              </a:rPr>
              <a:t>negociação</a:t>
            </a:r>
            <a:r>
              <a:rPr lang="en-IE" sz="2300" dirty="0">
                <a:cs typeface="Calibri" panose="020F0502020204030204"/>
              </a:rPr>
              <a:t> </a:t>
            </a:r>
            <a:r>
              <a:rPr lang="en-IE" sz="2300" dirty="0" err="1">
                <a:cs typeface="Calibri" panose="020F0502020204030204"/>
              </a:rPr>
              <a:t>na</a:t>
            </a:r>
            <a:r>
              <a:rPr lang="en-IE" sz="2300" dirty="0">
                <a:cs typeface="Calibri" panose="020F0502020204030204"/>
              </a:rPr>
              <a:t> </a:t>
            </a:r>
            <a:r>
              <a:rPr lang="en-IE" sz="2300" dirty="0" err="1">
                <a:cs typeface="Calibri" panose="020F0502020204030204"/>
              </a:rPr>
              <a:t>cadeia</a:t>
            </a:r>
            <a:r>
              <a:rPr lang="en-IE" sz="2300" dirty="0">
                <a:cs typeface="Calibri" panose="020F0502020204030204"/>
              </a:rPr>
              <a:t> de </a:t>
            </a:r>
            <a:r>
              <a:rPr lang="en-IE" sz="2300" dirty="0" err="1">
                <a:cs typeface="Calibri" panose="020F0502020204030204"/>
              </a:rPr>
              <a:t>abastecimento</a:t>
            </a:r>
            <a:r>
              <a:rPr lang="en-IE" sz="2300" dirty="0">
                <a:cs typeface="Calibri" panose="020F0502020204030204"/>
              </a:rPr>
              <a:t> </a:t>
            </a:r>
            <a:r>
              <a:rPr lang="en-IE" sz="2300" dirty="0" err="1">
                <a:cs typeface="Calibri" panose="020F0502020204030204"/>
              </a:rPr>
              <a:t>alimentar</a:t>
            </a:r>
            <a:r>
              <a:rPr lang="en-IE" sz="2300" dirty="0">
                <a:cs typeface="Calibri" panose="020F0502020204030204"/>
              </a:rPr>
              <a:t>, o que </a:t>
            </a:r>
            <a:r>
              <a:rPr lang="en-IE" sz="2300" dirty="0" err="1">
                <a:cs typeface="Calibri" panose="020F0502020204030204"/>
              </a:rPr>
              <a:t>pode</a:t>
            </a:r>
            <a:r>
              <a:rPr lang="en-IE" sz="2300" dirty="0">
                <a:cs typeface="Calibri" panose="020F0502020204030204"/>
              </a:rPr>
              <a:t> </a:t>
            </a:r>
            <a:r>
              <a:rPr lang="en-IE" sz="2300" dirty="0" err="1">
                <a:cs typeface="Calibri" panose="020F0502020204030204"/>
              </a:rPr>
              <a:t>levar</a:t>
            </a:r>
            <a:r>
              <a:rPr lang="en-IE" sz="2300" dirty="0">
                <a:cs typeface="Calibri" panose="020F0502020204030204"/>
              </a:rPr>
              <a:t> a </a:t>
            </a:r>
            <a:r>
              <a:rPr lang="en-IE" sz="2300" dirty="0" err="1">
                <a:cs typeface="Calibri" panose="020F0502020204030204"/>
              </a:rPr>
              <a:t>práticas</a:t>
            </a:r>
            <a:r>
              <a:rPr lang="en-IE" sz="2300" dirty="0">
                <a:cs typeface="Calibri" panose="020F0502020204030204"/>
              </a:rPr>
              <a:t> </a:t>
            </a:r>
            <a:r>
              <a:rPr lang="en-IE" sz="2300" dirty="0" err="1">
                <a:cs typeface="Calibri" panose="020F0502020204030204"/>
              </a:rPr>
              <a:t>comerciais</a:t>
            </a:r>
            <a:r>
              <a:rPr lang="en-IE" sz="2300" dirty="0">
                <a:cs typeface="Calibri" panose="020F0502020204030204"/>
              </a:rPr>
              <a:t> </a:t>
            </a:r>
            <a:r>
              <a:rPr lang="en-IE" sz="2300" dirty="0" err="1">
                <a:cs typeface="Calibri" panose="020F0502020204030204"/>
              </a:rPr>
              <a:t>desleais</a:t>
            </a:r>
            <a:r>
              <a:rPr lang="en-IE" sz="2300" dirty="0">
                <a:cs typeface="Calibri" panose="020F0502020204030204"/>
              </a:rPr>
              <a:t>. </a:t>
            </a:r>
            <a:r>
              <a:rPr lang="en-IE" sz="2300" dirty="0" err="1">
                <a:cs typeface="Calibri" panose="020F0502020204030204"/>
              </a:rPr>
              <a:t>Os</a:t>
            </a:r>
            <a:r>
              <a:rPr lang="en-IE" sz="2300" dirty="0">
                <a:cs typeface="Calibri" panose="020F0502020204030204"/>
              </a:rPr>
              <a:t> </a:t>
            </a:r>
            <a:r>
              <a:rPr lang="en-IE" sz="2300" dirty="0" err="1">
                <a:cs typeface="Calibri" panose="020F0502020204030204"/>
              </a:rPr>
              <a:t>pequenos</a:t>
            </a:r>
            <a:r>
              <a:rPr lang="en-IE" sz="2300" dirty="0">
                <a:cs typeface="Calibri" panose="020F0502020204030204"/>
              </a:rPr>
              <a:t> </a:t>
            </a:r>
            <a:r>
              <a:rPr lang="en-IE" sz="2300" dirty="0" err="1">
                <a:cs typeface="Calibri" panose="020F0502020204030204"/>
              </a:rPr>
              <a:t>agricultores</a:t>
            </a:r>
            <a:r>
              <a:rPr lang="en-IE" sz="2300" dirty="0">
                <a:cs typeface="Calibri" panose="020F0502020204030204"/>
              </a:rPr>
              <a:t> </a:t>
            </a:r>
            <a:r>
              <a:rPr lang="en-IE" sz="2300" dirty="0" err="1">
                <a:cs typeface="Calibri" panose="020F0502020204030204"/>
              </a:rPr>
              <a:t>ou</a:t>
            </a:r>
            <a:r>
              <a:rPr lang="en-IE" sz="2300" dirty="0">
                <a:cs typeface="Calibri" panose="020F0502020204030204"/>
              </a:rPr>
              <a:t> </a:t>
            </a:r>
            <a:r>
              <a:rPr lang="en-IE" sz="2300" dirty="0" err="1">
                <a:cs typeface="Calibri" panose="020F0502020204030204"/>
              </a:rPr>
              <a:t>cooperativas</a:t>
            </a:r>
            <a:r>
              <a:rPr lang="en-IE" sz="2300" dirty="0">
                <a:cs typeface="Calibri" panose="020F0502020204030204"/>
              </a:rPr>
              <a:t>, </a:t>
            </a:r>
            <a:r>
              <a:rPr lang="en-IE" sz="2300" dirty="0" err="1">
                <a:cs typeface="Calibri" panose="020F0502020204030204"/>
              </a:rPr>
              <a:t>assim</a:t>
            </a:r>
            <a:r>
              <a:rPr lang="en-IE" sz="2300" dirty="0">
                <a:cs typeface="Calibri" panose="020F0502020204030204"/>
              </a:rPr>
              <a:t> </a:t>
            </a:r>
            <a:r>
              <a:rPr lang="en-IE" sz="2300" dirty="0" err="1">
                <a:cs typeface="Calibri" panose="020F0502020204030204"/>
              </a:rPr>
              <a:t>como</a:t>
            </a:r>
            <a:r>
              <a:rPr lang="en-IE" sz="2300" dirty="0">
                <a:cs typeface="Calibri" panose="020F0502020204030204"/>
              </a:rPr>
              <a:t> as </a:t>
            </a:r>
            <a:r>
              <a:rPr lang="en-IE" sz="2300" dirty="0" err="1">
                <a:cs typeface="Calibri" panose="020F0502020204030204"/>
              </a:rPr>
              <a:t>empresas</a:t>
            </a:r>
            <a:r>
              <a:rPr lang="en-IE" sz="2300" dirty="0">
                <a:cs typeface="Calibri" panose="020F0502020204030204"/>
              </a:rPr>
              <a:t> do </a:t>
            </a:r>
            <a:r>
              <a:rPr lang="en-IE" sz="2300" dirty="0" err="1">
                <a:cs typeface="Calibri" panose="020F0502020204030204"/>
              </a:rPr>
              <a:t>setor</a:t>
            </a:r>
            <a:r>
              <a:rPr lang="en-IE" sz="2300" dirty="0">
                <a:cs typeface="Calibri" panose="020F0502020204030204"/>
              </a:rPr>
              <a:t> </a:t>
            </a:r>
            <a:r>
              <a:rPr lang="en-IE" sz="2300" dirty="0" err="1">
                <a:cs typeface="Calibri" panose="020F0502020204030204"/>
              </a:rPr>
              <a:t>alimentar</a:t>
            </a:r>
            <a:r>
              <a:rPr lang="en-IE" sz="2300" dirty="0">
                <a:cs typeface="Calibri" panose="020F0502020204030204"/>
              </a:rPr>
              <a:t>, </a:t>
            </a:r>
            <a:r>
              <a:rPr lang="en-IE" sz="2300" dirty="0" err="1">
                <a:cs typeface="Calibri" panose="020F0502020204030204"/>
              </a:rPr>
              <a:t>lidam</a:t>
            </a:r>
            <a:r>
              <a:rPr lang="en-IE" sz="2300" dirty="0">
                <a:cs typeface="Calibri" panose="020F0502020204030204"/>
              </a:rPr>
              <a:t> </a:t>
            </a:r>
            <a:r>
              <a:rPr lang="en-IE" sz="2300" dirty="0" err="1">
                <a:cs typeface="Calibri" panose="020F0502020204030204"/>
              </a:rPr>
              <a:t>frequentemente</a:t>
            </a:r>
            <a:r>
              <a:rPr lang="en-IE" sz="2300" dirty="0">
                <a:cs typeface="Calibri" panose="020F0502020204030204"/>
              </a:rPr>
              <a:t> com </a:t>
            </a:r>
            <a:r>
              <a:rPr lang="en-IE" sz="2300" dirty="0" err="1">
                <a:cs typeface="Calibri" panose="020F0502020204030204"/>
              </a:rPr>
              <a:t>clientes</a:t>
            </a:r>
            <a:r>
              <a:rPr lang="en-IE" sz="2300" dirty="0">
                <a:cs typeface="Calibri" panose="020F0502020204030204"/>
              </a:rPr>
              <a:t> de </a:t>
            </a:r>
            <a:r>
              <a:rPr lang="en-IE" sz="2300" dirty="0" err="1">
                <a:cs typeface="Calibri" panose="020F0502020204030204"/>
              </a:rPr>
              <a:t>grande</a:t>
            </a:r>
            <a:r>
              <a:rPr lang="en-IE" sz="2300" dirty="0">
                <a:cs typeface="Calibri" panose="020F0502020204030204"/>
              </a:rPr>
              <a:t> </a:t>
            </a:r>
            <a:r>
              <a:rPr lang="en-IE" sz="2300" dirty="0" err="1">
                <a:cs typeface="Calibri" panose="020F0502020204030204"/>
              </a:rPr>
              <a:t>dimensão</a:t>
            </a:r>
            <a:r>
              <a:rPr lang="en-IE" sz="2300" dirty="0">
                <a:cs typeface="Calibri" panose="020F0502020204030204"/>
              </a:rPr>
              <a:t> que </a:t>
            </a:r>
            <a:r>
              <a:rPr lang="en-IE" sz="2300" dirty="0" err="1">
                <a:cs typeface="Calibri" panose="020F0502020204030204"/>
              </a:rPr>
              <a:t>representam</a:t>
            </a:r>
            <a:r>
              <a:rPr lang="en-IE" sz="2300" dirty="0">
                <a:cs typeface="Calibri" panose="020F0502020204030204"/>
              </a:rPr>
              <a:t>, </a:t>
            </a:r>
            <a:r>
              <a:rPr lang="en-IE" sz="2300" dirty="0" err="1">
                <a:cs typeface="Calibri" panose="020F0502020204030204"/>
              </a:rPr>
              <a:t>muitas</a:t>
            </a:r>
            <a:r>
              <a:rPr lang="en-IE" sz="2300" dirty="0">
                <a:cs typeface="Calibri" panose="020F0502020204030204"/>
              </a:rPr>
              <a:t> </a:t>
            </a:r>
            <a:r>
              <a:rPr lang="en-IE" sz="2300" dirty="0" err="1">
                <a:cs typeface="Calibri" panose="020F0502020204030204"/>
              </a:rPr>
              <a:t>vezes</a:t>
            </a:r>
            <a:r>
              <a:rPr lang="en-IE" sz="2300" dirty="0">
                <a:cs typeface="Calibri" panose="020F0502020204030204"/>
              </a:rPr>
              <a:t>, o </a:t>
            </a:r>
            <a:r>
              <a:rPr lang="en-IE" sz="2300" dirty="0" err="1">
                <a:cs typeface="Calibri" panose="020F0502020204030204"/>
              </a:rPr>
              <a:t>único</a:t>
            </a:r>
            <a:r>
              <a:rPr lang="en-IE" sz="2300" dirty="0">
                <a:cs typeface="Calibri" panose="020F0502020204030204"/>
              </a:rPr>
              <a:t> </a:t>
            </a:r>
            <a:r>
              <a:rPr lang="en-IE" sz="2300" dirty="0" err="1">
                <a:cs typeface="Calibri" panose="020F0502020204030204"/>
              </a:rPr>
              <a:t>acesso</a:t>
            </a:r>
            <a:r>
              <a:rPr lang="en-IE" sz="2300" dirty="0">
                <a:cs typeface="Calibri" panose="020F0502020204030204"/>
              </a:rPr>
              <a:t> ao mercado, </a:t>
            </a:r>
            <a:r>
              <a:rPr lang="en-IE" sz="2300" dirty="0" err="1">
                <a:cs typeface="Calibri" panose="020F0502020204030204"/>
              </a:rPr>
              <a:t>podendo</a:t>
            </a:r>
            <a:r>
              <a:rPr lang="en-IE" sz="2300" dirty="0">
                <a:cs typeface="Calibri" panose="020F0502020204030204"/>
              </a:rPr>
              <a:t> </a:t>
            </a:r>
            <a:r>
              <a:rPr lang="en-IE" sz="2300" dirty="0" err="1">
                <a:cs typeface="Calibri" panose="020F0502020204030204"/>
              </a:rPr>
              <a:t>exercer</a:t>
            </a:r>
            <a:r>
              <a:rPr lang="en-IE" sz="2300" dirty="0">
                <a:cs typeface="Calibri" panose="020F0502020204030204"/>
              </a:rPr>
              <a:t> </a:t>
            </a:r>
            <a:r>
              <a:rPr lang="en-IE" sz="2300" dirty="0" err="1">
                <a:cs typeface="Calibri" panose="020F0502020204030204"/>
              </a:rPr>
              <a:t>uma</a:t>
            </a:r>
            <a:r>
              <a:rPr lang="en-IE" sz="2300" dirty="0">
                <a:cs typeface="Calibri" panose="020F0502020204030204"/>
              </a:rPr>
              <a:t> forte </a:t>
            </a:r>
            <a:r>
              <a:rPr lang="en-IE" sz="2300" dirty="0" err="1">
                <a:cs typeface="Calibri" panose="020F0502020204030204"/>
              </a:rPr>
              <a:t>pressão</a:t>
            </a:r>
            <a:r>
              <a:rPr lang="en-IE" sz="2300" dirty="0">
                <a:cs typeface="Calibri" panose="020F0502020204030204"/>
              </a:rPr>
              <a:t> </a:t>
            </a:r>
            <a:r>
              <a:rPr lang="en-IE" sz="2300" dirty="0" err="1">
                <a:cs typeface="Calibri" panose="020F0502020204030204"/>
              </a:rPr>
              <a:t>sobre</a:t>
            </a:r>
            <a:r>
              <a:rPr lang="en-IE" sz="2300" dirty="0">
                <a:cs typeface="Calibri" panose="020F0502020204030204"/>
              </a:rPr>
              <a:t> </a:t>
            </a:r>
            <a:r>
              <a:rPr lang="en-IE" sz="2300" dirty="0" err="1">
                <a:cs typeface="Calibri" panose="020F0502020204030204"/>
              </a:rPr>
              <a:t>preços</a:t>
            </a:r>
            <a:r>
              <a:rPr lang="en-IE" sz="2300" dirty="0">
                <a:cs typeface="Calibri" panose="020F0502020204030204"/>
              </a:rPr>
              <a:t> e  </a:t>
            </a:r>
            <a:r>
              <a:rPr lang="en-IE" sz="2300" dirty="0" err="1">
                <a:cs typeface="Calibri" panose="020F0502020204030204"/>
              </a:rPr>
              <a:t>margens</a:t>
            </a:r>
            <a:r>
              <a:rPr lang="en-IE" sz="2300" dirty="0">
                <a:cs typeface="Calibri" panose="020F0502020204030204"/>
              </a:rPr>
              <a:t>.</a:t>
            </a:r>
            <a:endParaRPr lang="en-IE" sz="2300" dirty="0"/>
          </a:p>
          <a:p>
            <a:pPr algn="just" rtl="0">
              <a:spcBef>
                <a:spcPts val="500"/>
              </a:spcBef>
            </a:pPr>
            <a:endParaRPr lang="en-IE" sz="2300" dirty="0">
              <a:cs typeface="Calibri"/>
            </a:endParaRPr>
          </a:p>
        </p:txBody>
      </p:sp>
      <p:sp>
        <p:nvSpPr>
          <p:cNvPr id="3" name="Text Placeholder 2">
            <a:extLst>
              <a:ext uri="{FF2B5EF4-FFF2-40B4-BE49-F238E27FC236}">
                <a16:creationId xmlns:a16="http://schemas.microsoft.com/office/drawing/2014/main" id="{19E3765B-96BC-816A-7A01-4E48B9330FA8}"/>
              </a:ext>
            </a:extLst>
          </p:cNvPr>
          <p:cNvSpPr>
            <a:spLocks noGrp="1"/>
          </p:cNvSpPr>
          <p:nvPr>
            <p:ph type="body" sz="quarter" idx="16"/>
          </p:nvPr>
        </p:nvSpPr>
        <p:spPr>
          <a:xfrm>
            <a:off x="1129249" y="423907"/>
            <a:ext cx="10595237" cy="803654"/>
          </a:xfrm>
        </p:spPr>
        <p:txBody>
          <a:bodyPr lIns="91440" tIns="45720" rIns="91440" bIns="45720" anchor="t">
            <a:noAutofit/>
          </a:bodyPr>
          <a:lstStyle/>
          <a:p>
            <a:pPr algn="l" rtl="0"/>
            <a:r>
              <a:rPr lang="en-IE" b="1" dirty="0" err="1">
                <a:cs typeface="Calibri"/>
              </a:rPr>
              <a:t>Cadeia</a:t>
            </a:r>
            <a:r>
              <a:rPr lang="en-IE" b="1" dirty="0">
                <a:cs typeface="Calibri"/>
              </a:rPr>
              <a:t> de </a:t>
            </a:r>
            <a:r>
              <a:rPr lang="en-IE" b="1" dirty="0" err="1">
                <a:cs typeface="Calibri"/>
              </a:rPr>
              <a:t>Abastecimento</a:t>
            </a:r>
            <a:r>
              <a:rPr lang="en-IE" b="1" dirty="0">
                <a:cs typeface="Calibri"/>
              </a:rPr>
              <a:t> </a:t>
            </a:r>
            <a:r>
              <a:rPr lang="en-IE" b="1" dirty="0" err="1">
                <a:cs typeface="Calibri"/>
              </a:rPr>
              <a:t>Alimentar</a:t>
            </a:r>
            <a:endParaRPr lang="en-US" b="1" dirty="0"/>
          </a:p>
          <a:p>
            <a:pPr algn="l" rtl="0"/>
            <a:endParaRPr lang="en-IE" b="1" dirty="0">
              <a:cs typeface="Calibri"/>
            </a:endParaRPr>
          </a:p>
        </p:txBody>
      </p:sp>
      <p:pic>
        <p:nvPicPr>
          <p:cNvPr id="5" name="Picture 5">
            <a:extLst>
              <a:ext uri="{FF2B5EF4-FFF2-40B4-BE49-F238E27FC236}">
                <a16:creationId xmlns:a16="http://schemas.microsoft.com/office/drawing/2014/main" id="{BCE84F59-076F-C872-E90E-72A8E1384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8554" y="2353056"/>
            <a:ext cx="5760981" cy="1531782"/>
          </a:xfrm>
          <a:prstGeom prst="rect">
            <a:avLst/>
          </a:prstGeom>
        </p:spPr>
      </p:pic>
    </p:spTree>
    <p:extLst>
      <p:ext uri="{BB962C8B-B14F-4D97-AF65-F5344CB8AC3E}">
        <p14:creationId xmlns:p14="http://schemas.microsoft.com/office/powerpoint/2010/main" val="3286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829A8-5DDF-06BC-09FA-A8C9293AC72E}"/>
              </a:ext>
            </a:extLst>
          </p:cNvPr>
          <p:cNvSpPr>
            <a:spLocks noGrp="1"/>
          </p:cNvSpPr>
          <p:nvPr>
            <p:ph type="body" sz="quarter" idx="18"/>
          </p:nvPr>
        </p:nvSpPr>
        <p:spPr>
          <a:xfrm>
            <a:off x="754514" y="1306641"/>
            <a:ext cx="5646737" cy="3025975"/>
          </a:xfrm>
        </p:spPr>
        <p:txBody>
          <a:bodyPr/>
          <a:lstStyle/>
          <a:p>
            <a:pPr algn="just" rtl="0"/>
            <a:r>
              <a:rPr lang="en-US" dirty="0"/>
              <a:t>É </a:t>
            </a:r>
            <a:r>
              <a:rPr lang="en-US" dirty="0" err="1"/>
              <a:t>importante</a:t>
            </a:r>
            <a:r>
              <a:rPr lang="en-US" dirty="0"/>
              <a:t> </a:t>
            </a:r>
            <a:r>
              <a:rPr lang="en-US" dirty="0" err="1"/>
              <a:t>familiarizar</a:t>
            </a:r>
            <a:r>
              <a:rPr lang="en-US" dirty="0"/>
              <a:t>-se com </a:t>
            </a:r>
            <a:r>
              <a:rPr lang="en-US" dirty="0" err="1"/>
              <a:t>os</a:t>
            </a:r>
            <a:r>
              <a:rPr lang="en-US" dirty="0"/>
              <a:t> regulamentos e diretrizes relevantes que regem as alegações de saúde e de </a:t>
            </a:r>
            <a:r>
              <a:rPr lang="en-US" dirty="0" err="1"/>
              <a:t>ambiente</a:t>
            </a:r>
            <a:r>
              <a:rPr lang="en-US" dirty="0"/>
              <a:t> </a:t>
            </a:r>
            <a:r>
              <a:rPr lang="en-US" dirty="0" err="1"/>
              <a:t>na</a:t>
            </a:r>
            <a:r>
              <a:rPr lang="en-US" dirty="0"/>
              <a:t> </a:t>
            </a:r>
            <a:r>
              <a:rPr lang="en-US" dirty="0" err="1"/>
              <a:t>indústria</a:t>
            </a:r>
            <a:r>
              <a:rPr lang="en-US" dirty="0"/>
              <a:t> </a:t>
            </a:r>
            <a:r>
              <a:rPr lang="en-US" dirty="0" err="1"/>
              <a:t>alimentar</a:t>
            </a:r>
            <a:r>
              <a:rPr lang="en-US" dirty="0"/>
              <a:t>. As </a:t>
            </a:r>
            <a:r>
              <a:rPr lang="en-US" dirty="0" err="1"/>
              <a:t>diferentes</a:t>
            </a:r>
            <a:r>
              <a:rPr lang="en-US" dirty="0"/>
              <a:t> regiões podem ter regras específicas sobre o uso de termos como "saudável", "natural", "</a:t>
            </a:r>
            <a:r>
              <a:rPr lang="en-US" dirty="0" err="1"/>
              <a:t>criado</a:t>
            </a:r>
            <a:r>
              <a:rPr lang="en-US" dirty="0"/>
              <a:t> ao </a:t>
            </a:r>
            <a:r>
              <a:rPr lang="en-US" dirty="0" err="1"/>
              <a:t>ar</a:t>
            </a:r>
            <a:r>
              <a:rPr lang="en-US" dirty="0"/>
              <a:t> livre", “</a:t>
            </a:r>
            <a:r>
              <a:rPr lang="en-US" dirty="0" err="1"/>
              <a:t>biológico</a:t>
            </a:r>
            <a:r>
              <a:rPr lang="en-US" dirty="0"/>
              <a:t>" ou "sustentável". É </a:t>
            </a:r>
            <a:r>
              <a:rPr lang="en-US" dirty="0" err="1"/>
              <a:t>importante</a:t>
            </a:r>
            <a:r>
              <a:rPr lang="en-US" dirty="0"/>
              <a:t> </a:t>
            </a:r>
            <a:r>
              <a:rPr lang="en-US" dirty="0" err="1"/>
              <a:t>certificar</a:t>
            </a:r>
            <a:r>
              <a:rPr lang="en-US" dirty="0"/>
              <a:t>-se de que as </a:t>
            </a:r>
            <a:r>
              <a:rPr lang="en-US" dirty="0" err="1"/>
              <a:t>alegações</a:t>
            </a:r>
            <a:r>
              <a:rPr lang="en-US" dirty="0"/>
              <a:t> </a:t>
            </a:r>
            <a:r>
              <a:rPr lang="en-US" dirty="0" err="1"/>
              <a:t>estão</a:t>
            </a:r>
            <a:r>
              <a:rPr lang="en-US" dirty="0"/>
              <a:t> em </a:t>
            </a:r>
            <a:r>
              <a:rPr lang="en-US" dirty="0" err="1"/>
              <a:t>conformidade</a:t>
            </a:r>
            <a:r>
              <a:rPr lang="en-US" dirty="0"/>
              <a:t> com </a:t>
            </a:r>
            <a:r>
              <a:rPr lang="en-US" dirty="0" err="1"/>
              <a:t>os</a:t>
            </a:r>
            <a:r>
              <a:rPr lang="en-US" dirty="0"/>
              <a:t> </a:t>
            </a:r>
            <a:r>
              <a:rPr lang="en-US" dirty="0" err="1"/>
              <a:t>requisitos</a:t>
            </a:r>
            <a:r>
              <a:rPr lang="en-US" dirty="0"/>
              <a:t> </a:t>
            </a:r>
            <a:r>
              <a:rPr lang="en-US" dirty="0" err="1"/>
              <a:t>legais</a:t>
            </a:r>
            <a:r>
              <a:rPr lang="en-US" dirty="0"/>
              <a:t> e </a:t>
            </a:r>
            <a:r>
              <a:rPr lang="en-US" dirty="0" err="1"/>
              <a:t>deve</a:t>
            </a:r>
            <a:r>
              <a:rPr lang="en-US" dirty="0"/>
              <a:t>-se </a:t>
            </a:r>
            <a:r>
              <a:rPr lang="en-US" dirty="0" err="1"/>
              <a:t>procurar</a:t>
            </a:r>
            <a:r>
              <a:rPr lang="en-US" dirty="0"/>
              <a:t> </a:t>
            </a:r>
            <a:r>
              <a:rPr lang="en-US" dirty="0" err="1"/>
              <a:t>orientação</a:t>
            </a:r>
            <a:r>
              <a:rPr lang="en-US" dirty="0"/>
              <a:t> junto das </a:t>
            </a:r>
            <a:r>
              <a:rPr lang="en-US" dirty="0" err="1"/>
              <a:t>autoridades</a:t>
            </a:r>
            <a:r>
              <a:rPr lang="en-US" dirty="0"/>
              <a:t> </a:t>
            </a:r>
            <a:r>
              <a:rPr lang="en-US" dirty="0" err="1"/>
              <a:t>reguladoras</a:t>
            </a:r>
            <a:r>
              <a:rPr lang="en-US" dirty="0"/>
              <a:t> </a:t>
            </a:r>
            <a:r>
              <a:rPr lang="en-US" dirty="0" err="1"/>
              <a:t>ou</a:t>
            </a:r>
            <a:r>
              <a:rPr lang="en-US" dirty="0"/>
              <a:t> de </a:t>
            </a:r>
            <a:r>
              <a:rPr lang="en-US" dirty="0" err="1"/>
              <a:t>especialistas</a:t>
            </a:r>
            <a:r>
              <a:rPr lang="en-US" dirty="0"/>
              <a:t> jurídicos, se necessário. 	(Módulo 2)</a:t>
            </a:r>
            <a:endParaRPr lang="en-IE" dirty="0"/>
          </a:p>
        </p:txBody>
      </p:sp>
      <p:sp>
        <p:nvSpPr>
          <p:cNvPr id="3" name="Text Placeholder 2">
            <a:extLst>
              <a:ext uri="{FF2B5EF4-FFF2-40B4-BE49-F238E27FC236}">
                <a16:creationId xmlns:a16="http://schemas.microsoft.com/office/drawing/2014/main" id="{94582252-ABC9-A2F8-BBD7-F23DD0454BD9}"/>
              </a:ext>
            </a:extLst>
          </p:cNvPr>
          <p:cNvSpPr>
            <a:spLocks noGrp="1"/>
          </p:cNvSpPr>
          <p:nvPr>
            <p:ph type="body" sz="quarter" idx="16"/>
          </p:nvPr>
        </p:nvSpPr>
        <p:spPr>
          <a:xfrm>
            <a:off x="525803" y="578522"/>
            <a:ext cx="5947454" cy="992652"/>
          </a:xfrm>
        </p:spPr>
        <p:txBody>
          <a:bodyPr/>
          <a:lstStyle/>
          <a:p>
            <a:pPr algn="l" rtl="0"/>
            <a:r>
              <a:rPr lang="en-IE" b="1" dirty="0"/>
              <a:t>1. </a:t>
            </a:r>
            <a:r>
              <a:rPr lang="en-IE" b="1" dirty="0" err="1"/>
              <a:t>Entender</a:t>
            </a:r>
            <a:r>
              <a:rPr lang="en-IE" b="1" dirty="0"/>
              <a:t> os regulamentos</a:t>
            </a:r>
          </a:p>
        </p:txBody>
      </p:sp>
      <p:pic>
        <p:nvPicPr>
          <p:cNvPr id="6" name="Picture Placeholder 5" descr="Variety of honey">
            <a:extLst>
              <a:ext uri="{FF2B5EF4-FFF2-40B4-BE49-F238E27FC236}">
                <a16:creationId xmlns:a16="http://schemas.microsoft.com/office/drawing/2014/main" id="{91ADD1EC-B840-687A-2131-197FADC26B6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3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AE3D-1B33-9376-2135-BC34F3AF22D2}"/>
              </a:ext>
            </a:extLst>
          </p:cNvPr>
          <p:cNvSpPr>
            <a:spLocks noGrp="1"/>
          </p:cNvSpPr>
          <p:nvPr>
            <p:ph type="body" sz="quarter" idx="18"/>
          </p:nvPr>
        </p:nvSpPr>
        <p:spPr>
          <a:xfrm>
            <a:off x="772233" y="1610350"/>
            <a:ext cx="5124071" cy="3539848"/>
          </a:xfrm>
        </p:spPr>
        <p:txBody>
          <a:bodyPr/>
          <a:lstStyle/>
          <a:p>
            <a:pPr algn="just"/>
            <a:r>
              <a:rPr lang="en-US" dirty="0"/>
              <a:t>É crucial </a:t>
            </a:r>
            <a:r>
              <a:rPr lang="en-US" dirty="0" err="1"/>
              <a:t>fundamentar</a:t>
            </a:r>
            <a:r>
              <a:rPr lang="en-US" dirty="0"/>
              <a:t> as </a:t>
            </a:r>
            <a:r>
              <a:rPr lang="en-US" dirty="0" err="1"/>
              <a:t>alegações</a:t>
            </a:r>
            <a:r>
              <a:rPr lang="en-US" dirty="0"/>
              <a:t> de </a:t>
            </a:r>
            <a:r>
              <a:rPr lang="en-US" dirty="0" err="1"/>
              <a:t>saúde</a:t>
            </a:r>
            <a:r>
              <a:rPr lang="en-US" dirty="0"/>
              <a:t> e de </a:t>
            </a:r>
            <a:r>
              <a:rPr lang="en-US" dirty="0" err="1"/>
              <a:t>ambiente</a:t>
            </a:r>
            <a:r>
              <a:rPr lang="en-US" dirty="0"/>
              <a:t> com </a:t>
            </a:r>
            <a:r>
              <a:rPr lang="en-US" b="1" dirty="0" err="1"/>
              <a:t>evidências</a:t>
            </a:r>
            <a:r>
              <a:rPr lang="en-US" b="1" dirty="0"/>
              <a:t> </a:t>
            </a:r>
            <a:r>
              <a:rPr lang="en-US" b="1" dirty="0" err="1"/>
              <a:t>científicas</a:t>
            </a:r>
            <a:r>
              <a:rPr lang="en-US" b="1" dirty="0"/>
              <a:t> </a:t>
            </a:r>
            <a:r>
              <a:rPr lang="en-US" b="1" dirty="0" err="1"/>
              <a:t>confiáveis</a:t>
            </a:r>
            <a:r>
              <a:rPr lang="en-US" b="1" dirty="0"/>
              <a:t> ​​</a:t>
            </a:r>
            <a:r>
              <a:rPr lang="en-US" b="1" dirty="0" err="1"/>
              <a:t>ou</a:t>
            </a:r>
            <a:r>
              <a:rPr lang="en-US" b="1" dirty="0"/>
              <a:t> </a:t>
            </a:r>
            <a:r>
              <a:rPr lang="en-US" b="1" dirty="0" err="1"/>
              <a:t>certificações</a:t>
            </a:r>
            <a:r>
              <a:rPr lang="en-US" b="1" dirty="0"/>
              <a:t> </a:t>
            </a:r>
            <a:r>
              <a:rPr lang="en-US" dirty="0"/>
              <a:t>de </a:t>
            </a:r>
            <a:r>
              <a:rPr lang="en-US" dirty="0" err="1"/>
              <a:t>organizações</a:t>
            </a:r>
            <a:r>
              <a:rPr lang="en-US" dirty="0"/>
              <a:t> </a:t>
            </a:r>
            <a:r>
              <a:rPr lang="en-US" dirty="0" err="1"/>
              <a:t>reconhecidas</a:t>
            </a:r>
            <a:r>
              <a:rPr lang="en-US" dirty="0"/>
              <a:t>. </a:t>
            </a:r>
            <a:r>
              <a:rPr lang="en-US" dirty="0" err="1"/>
              <a:t>Fundamentar</a:t>
            </a:r>
            <a:r>
              <a:rPr lang="en-US" dirty="0"/>
              <a:t> as </a:t>
            </a:r>
            <a:r>
              <a:rPr lang="en-US" dirty="0" err="1"/>
              <a:t>afirmações</a:t>
            </a:r>
            <a:r>
              <a:rPr lang="en-US" dirty="0"/>
              <a:t> </a:t>
            </a:r>
            <a:r>
              <a:rPr lang="en-US" dirty="0" err="1"/>
              <a:t>corretamente</a:t>
            </a:r>
            <a:r>
              <a:rPr lang="en-US" dirty="0"/>
              <a:t> </a:t>
            </a:r>
            <a:r>
              <a:rPr lang="en-US" dirty="0" err="1"/>
              <a:t>validará</a:t>
            </a:r>
            <a:r>
              <a:rPr lang="en-US" dirty="0"/>
              <a:t> </a:t>
            </a:r>
            <a:r>
              <a:rPr lang="en-US" dirty="0" err="1"/>
              <a:t>os</a:t>
            </a:r>
            <a:r>
              <a:rPr lang="en-US" dirty="0"/>
              <a:t> </a:t>
            </a:r>
            <a:r>
              <a:rPr lang="en-US" dirty="0" err="1"/>
              <a:t>benefícios</a:t>
            </a:r>
            <a:r>
              <a:rPr lang="en-US" dirty="0"/>
              <a:t> </a:t>
            </a:r>
            <a:r>
              <a:rPr lang="en-US" dirty="0" err="1"/>
              <a:t>ou</a:t>
            </a:r>
            <a:r>
              <a:rPr lang="en-US" dirty="0"/>
              <a:t> </a:t>
            </a:r>
            <a:r>
              <a:rPr lang="en-US" dirty="0" err="1"/>
              <a:t>atributos</a:t>
            </a:r>
            <a:r>
              <a:rPr lang="en-US" dirty="0"/>
              <a:t> </a:t>
            </a:r>
            <a:r>
              <a:rPr lang="en-US" dirty="0" err="1"/>
              <a:t>específicos</a:t>
            </a:r>
            <a:r>
              <a:rPr lang="en-US" dirty="0"/>
              <a:t> que a </a:t>
            </a:r>
            <a:r>
              <a:rPr lang="en-US" dirty="0" err="1"/>
              <a:t>empresa</a:t>
            </a:r>
            <a:r>
              <a:rPr lang="en-US" dirty="0"/>
              <a:t> </a:t>
            </a:r>
            <a:r>
              <a:rPr lang="en-US" dirty="0" err="1"/>
              <a:t>está</a:t>
            </a:r>
            <a:r>
              <a:rPr lang="en-US" dirty="0"/>
              <a:t> a </a:t>
            </a:r>
            <a:r>
              <a:rPr lang="en-US" dirty="0" err="1"/>
              <a:t>promover</a:t>
            </a:r>
            <a:r>
              <a:rPr lang="en-US" dirty="0"/>
              <a:t> e </a:t>
            </a:r>
            <a:r>
              <a:rPr lang="en-US" dirty="0" err="1"/>
              <a:t>ajudará</a:t>
            </a:r>
            <a:r>
              <a:rPr lang="en-US" dirty="0"/>
              <a:t> a </a:t>
            </a:r>
            <a:r>
              <a:rPr lang="en-US" dirty="0" err="1"/>
              <a:t>ganhar</a:t>
            </a:r>
            <a:r>
              <a:rPr lang="en-US" dirty="0"/>
              <a:t> </a:t>
            </a:r>
            <a:r>
              <a:rPr lang="en-US" dirty="0" err="1"/>
              <a:t>confiança</a:t>
            </a:r>
            <a:r>
              <a:rPr lang="en-US" dirty="0"/>
              <a:t> e </a:t>
            </a:r>
            <a:r>
              <a:rPr lang="en-US" dirty="0" err="1"/>
              <a:t>seguidores</a:t>
            </a:r>
            <a:r>
              <a:rPr lang="en-US" dirty="0"/>
              <a:t> </a:t>
            </a:r>
            <a:r>
              <a:rPr lang="en-US" dirty="0" err="1"/>
              <a:t>seguros</a:t>
            </a:r>
            <a:r>
              <a:rPr lang="en-US" dirty="0"/>
              <a:t>. </a:t>
            </a:r>
            <a:r>
              <a:rPr lang="en-US" dirty="0" err="1"/>
              <a:t>Nunca</a:t>
            </a:r>
            <a:r>
              <a:rPr lang="en-US" dirty="0"/>
              <a:t> se </a:t>
            </a:r>
            <a:r>
              <a:rPr lang="en-US" dirty="0" err="1"/>
              <a:t>deve</a:t>
            </a:r>
            <a:r>
              <a:rPr lang="en-US" dirty="0"/>
              <a:t> </a:t>
            </a:r>
            <a:r>
              <a:rPr lang="en-US" dirty="0" err="1"/>
              <a:t>exagerar</a:t>
            </a:r>
            <a:r>
              <a:rPr lang="en-US" dirty="0"/>
              <a:t> </a:t>
            </a:r>
            <a:r>
              <a:rPr lang="en-US" dirty="0" err="1"/>
              <a:t>ou</a:t>
            </a:r>
            <a:r>
              <a:rPr lang="en-US" dirty="0"/>
              <a:t> usar </a:t>
            </a:r>
            <a:r>
              <a:rPr lang="en-US" dirty="0" err="1"/>
              <a:t>afirmações</a:t>
            </a:r>
            <a:r>
              <a:rPr lang="en-US" dirty="0"/>
              <a:t> </a:t>
            </a:r>
            <a:r>
              <a:rPr lang="en-US" dirty="0" err="1"/>
              <a:t>enganosas</a:t>
            </a:r>
            <a:r>
              <a:rPr lang="en-US" dirty="0"/>
              <a:t> que </a:t>
            </a:r>
            <a:r>
              <a:rPr lang="en-US" dirty="0" err="1"/>
              <a:t>não</a:t>
            </a:r>
            <a:r>
              <a:rPr lang="en-US" dirty="0"/>
              <a:t> </a:t>
            </a:r>
            <a:r>
              <a:rPr lang="en-US" dirty="0" err="1"/>
              <a:t>possam</a:t>
            </a:r>
            <a:r>
              <a:rPr lang="en-US" dirty="0"/>
              <a:t> ser </a:t>
            </a:r>
            <a:r>
              <a:rPr lang="en-US" dirty="0" err="1"/>
              <a:t>adequadamente</a:t>
            </a:r>
            <a:r>
              <a:rPr lang="en-US" dirty="0"/>
              <a:t> </a:t>
            </a:r>
            <a:r>
              <a:rPr lang="en-US" dirty="0" err="1"/>
              <a:t>apoiadas</a:t>
            </a:r>
            <a:r>
              <a:rPr lang="en-US" dirty="0"/>
              <a:t>.</a:t>
            </a:r>
            <a:endParaRPr lang="en-IE" dirty="0"/>
          </a:p>
        </p:txBody>
      </p:sp>
      <p:sp>
        <p:nvSpPr>
          <p:cNvPr id="3" name="Text Placeholder 2">
            <a:extLst>
              <a:ext uri="{FF2B5EF4-FFF2-40B4-BE49-F238E27FC236}">
                <a16:creationId xmlns:a16="http://schemas.microsoft.com/office/drawing/2014/main" id="{61301EFE-6149-1954-B5A9-F0A92231C87A}"/>
              </a:ext>
            </a:extLst>
          </p:cNvPr>
          <p:cNvSpPr>
            <a:spLocks noGrp="1"/>
          </p:cNvSpPr>
          <p:nvPr>
            <p:ph type="body" sz="quarter" idx="16"/>
          </p:nvPr>
        </p:nvSpPr>
        <p:spPr>
          <a:xfrm>
            <a:off x="463029" y="617698"/>
            <a:ext cx="6194421" cy="992652"/>
          </a:xfrm>
        </p:spPr>
        <p:txBody>
          <a:bodyPr/>
          <a:lstStyle/>
          <a:p>
            <a:pPr algn="l" rtl="0"/>
            <a:r>
              <a:rPr lang="en-IE" b="1" dirty="0"/>
              <a:t>2. </a:t>
            </a:r>
            <a:r>
              <a:rPr lang="en-IE" b="1" dirty="0" err="1"/>
              <a:t>Garantir</a:t>
            </a:r>
            <a:r>
              <a:rPr lang="en-IE" b="1" dirty="0"/>
              <a:t> a </a:t>
            </a:r>
            <a:r>
              <a:rPr lang="en-IE" b="1" dirty="0" err="1"/>
              <a:t>fundamentação</a:t>
            </a:r>
            <a:endParaRPr lang="en-IE" b="1" dirty="0"/>
          </a:p>
        </p:txBody>
      </p:sp>
      <p:pic>
        <p:nvPicPr>
          <p:cNvPr id="6" name="Picture Placeholder 5" descr="Many hands raising thumbs up">
            <a:extLst>
              <a:ext uri="{FF2B5EF4-FFF2-40B4-BE49-F238E27FC236}">
                <a16:creationId xmlns:a16="http://schemas.microsoft.com/office/drawing/2014/main" id="{6914BB86-94DE-7C0E-71B3-7CCE3F902D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21F41D55-9CCB-F197-5F9D-C2C80E6723D4}"/>
              </a:ext>
            </a:extLst>
          </p:cNvPr>
          <p:cNvSpPr/>
          <p:nvPr/>
        </p:nvSpPr>
        <p:spPr>
          <a:xfrm>
            <a:off x="6295697" y="1292773"/>
            <a:ext cx="5896303" cy="1950299"/>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dirty="0" err="1">
                <a:solidFill>
                  <a:schemeClr val="bg1"/>
                </a:solidFill>
              </a:rPr>
              <a:t>C</a:t>
            </a:r>
            <a:r>
              <a:rPr lang="en-US" sz="2000" b="0" i="0" dirty="0" err="1">
                <a:solidFill>
                  <a:schemeClr val="bg1"/>
                </a:solidFill>
                <a:effectLst/>
              </a:rPr>
              <a:t>ertificações</a:t>
            </a:r>
            <a:r>
              <a:rPr lang="en-US" sz="2000" b="0" i="0" dirty="0">
                <a:solidFill>
                  <a:schemeClr val="bg1"/>
                </a:solidFill>
                <a:effectLst/>
              </a:rPr>
              <a:t> de  </a:t>
            </a:r>
            <a:r>
              <a:rPr lang="en-US" sz="2000" b="0" i="0" dirty="0" err="1">
                <a:solidFill>
                  <a:schemeClr val="bg1"/>
                </a:solidFill>
                <a:effectLst/>
              </a:rPr>
              <a:t>organizações</a:t>
            </a:r>
            <a:r>
              <a:rPr lang="en-US" sz="2000" b="0" i="0" dirty="0">
                <a:solidFill>
                  <a:schemeClr val="bg1"/>
                </a:solidFill>
                <a:effectLst/>
              </a:rPr>
              <a:t> </a:t>
            </a:r>
            <a:r>
              <a:rPr lang="en-US" sz="2000" b="0" i="0" dirty="0" err="1">
                <a:solidFill>
                  <a:schemeClr val="bg1"/>
                </a:solidFill>
                <a:effectLst/>
              </a:rPr>
              <a:t>reputadas</a:t>
            </a:r>
            <a:r>
              <a:rPr lang="en-US" sz="2000" b="0" i="0" dirty="0">
                <a:solidFill>
                  <a:schemeClr val="bg1"/>
                </a:solidFill>
                <a:effectLst/>
              </a:rPr>
              <a:t> </a:t>
            </a:r>
            <a:r>
              <a:rPr lang="en-US" sz="2000" b="0" i="0" dirty="0" err="1">
                <a:solidFill>
                  <a:schemeClr val="bg1"/>
                </a:solidFill>
                <a:effectLst/>
              </a:rPr>
              <a:t>podem</a:t>
            </a:r>
            <a:r>
              <a:rPr lang="en-US" sz="2000" b="0" i="0" dirty="0">
                <a:solidFill>
                  <a:schemeClr val="bg1"/>
                </a:solidFill>
                <a:effectLst/>
              </a:rPr>
              <a:t> </a:t>
            </a:r>
            <a:r>
              <a:rPr lang="en-US" sz="2000" b="0" i="0" dirty="0" err="1">
                <a:solidFill>
                  <a:schemeClr val="bg1"/>
                </a:solidFill>
                <a:effectLst/>
              </a:rPr>
              <a:t>dar</a:t>
            </a:r>
            <a:r>
              <a:rPr lang="en-US" sz="2000" b="0" i="0" dirty="0">
                <a:solidFill>
                  <a:schemeClr val="bg1"/>
                </a:solidFill>
                <a:effectLst/>
              </a:rPr>
              <a:t> </a:t>
            </a:r>
            <a:r>
              <a:rPr lang="en-US" sz="2000" b="0" i="0" dirty="0" err="1">
                <a:solidFill>
                  <a:schemeClr val="bg1"/>
                </a:solidFill>
                <a:effectLst/>
              </a:rPr>
              <a:t>credibilidade</a:t>
            </a:r>
            <a:r>
              <a:rPr lang="en-US" sz="2000" b="0" i="0" dirty="0">
                <a:solidFill>
                  <a:schemeClr val="bg1"/>
                </a:solidFill>
                <a:effectLst/>
              </a:rPr>
              <a:t> e </a:t>
            </a:r>
            <a:r>
              <a:rPr lang="en-US" sz="2000" b="0" i="0" dirty="0" err="1">
                <a:solidFill>
                  <a:schemeClr val="bg1"/>
                </a:solidFill>
                <a:effectLst/>
              </a:rPr>
              <a:t>garantia</a:t>
            </a:r>
            <a:r>
              <a:rPr lang="en-US" sz="2000" b="0" i="0" dirty="0">
                <a:solidFill>
                  <a:schemeClr val="bg1"/>
                </a:solidFill>
                <a:effectLst/>
              </a:rPr>
              <a:t> </a:t>
            </a:r>
            <a:r>
              <a:rPr lang="en-US" sz="2000" b="0" i="0" dirty="0" err="1">
                <a:solidFill>
                  <a:schemeClr val="bg1"/>
                </a:solidFill>
                <a:effectLst/>
              </a:rPr>
              <a:t>aos</a:t>
            </a:r>
            <a:r>
              <a:rPr lang="en-US" sz="2000" b="0" i="0" dirty="0">
                <a:solidFill>
                  <a:schemeClr val="bg1"/>
                </a:solidFill>
                <a:effectLst/>
              </a:rPr>
              <a:t> </a:t>
            </a:r>
            <a:r>
              <a:rPr lang="en-US" sz="2000" b="0" i="0" dirty="0" err="1">
                <a:solidFill>
                  <a:schemeClr val="bg1"/>
                </a:solidFill>
                <a:effectLst/>
              </a:rPr>
              <a:t>consumidores</a:t>
            </a:r>
            <a:r>
              <a:rPr lang="en-US" sz="2000" b="0" i="0" dirty="0">
                <a:solidFill>
                  <a:schemeClr val="bg1"/>
                </a:solidFill>
                <a:effectLst/>
              </a:rPr>
              <a:t>. </a:t>
            </a:r>
            <a:r>
              <a:rPr lang="en-US" sz="2000" b="0" i="0" dirty="0" err="1">
                <a:solidFill>
                  <a:schemeClr val="bg1"/>
                </a:solidFill>
                <a:effectLst/>
              </a:rPr>
              <a:t>Os</a:t>
            </a:r>
            <a:r>
              <a:rPr lang="en-US" sz="2000" b="0" i="0" dirty="0">
                <a:solidFill>
                  <a:schemeClr val="bg1"/>
                </a:solidFill>
                <a:effectLst/>
              </a:rPr>
              <a:t> </a:t>
            </a:r>
            <a:r>
              <a:rPr lang="en-US" sz="2000" dirty="0" err="1">
                <a:solidFill>
                  <a:schemeClr val="bg1"/>
                </a:solidFill>
              </a:rPr>
              <a:t>e</a:t>
            </a:r>
            <a:r>
              <a:rPr lang="en-US" sz="2000" b="0" i="0" dirty="0" err="1">
                <a:solidFill>
                  <a:schemeClr val="bg1"/>
                </a:solidFill>
                <a:effectLst/>
              </a:rPr>
              <a:t>xemplos</a:t>
            </a:r>
            <a:r>
              <a:rPr lang="en-US" sz="2000" b="0" i="0" dirty="0">
                <a:solidFill>
                  <a:schemeClr val="bg1"/>
                </a:solidFill>
                <a:effectLst/>
              </a:rPr>
              <a:t> </a:t>
            </a:r>
            <a:r>
              <a:rPr lang="en-US" sz="2000" b="0" i="0" dirty="0" err="1">
                <a:solidFill>
                  <a:schemeClr val="bg1"/>
                </a:solidFill>
                <a:effectLst/>
              </a:rPr>
              <a:t>incluem</a:t>
            </a:r>
            <a:r>
              <a:rPr lang="en-US" sz="2000" b="0" i="0" dirty="0">
                <a:solidFill>
                  <a:schemeClr val="bg1"/>
                </a:solidFill>
                <a:effectLst/>
              </a:rPr>
              <a:t> </a:t>
            </a:r>
            <a:r>
              <a:rPr lang="en-US" sz="2000" b="1" i="0" dirty="0" err="1">
                <a:solidFill>
                  <a:schemeClr val="bg1"/>
                </a:solidFill>
                <a:effectLst/>
              </a:rPr>
              <a:t>certificações</a:t>
            </a:r>
            <a:r>
              <a:rPr lang="en-US" sz="2000" b="1" i="0" dirty="0">
                <a:solidFill>
                  <a:schemeClr val="bg1"/>
                </a:solidFill>
                <a:effectLst/>
              </a:rPr>
              <a:t> de modo de </a:t>
            </a:r>
            <a:r>
              <a:rPr lang="en-US" sz="2000" b="1" i="0" dirty="0" err="1">
                <a:solidFill>
                  <a:schemeClr val="bg1"/>
                </a:solidFill>
                <a:effectLst/>
              </a:rPr>
              <a:t>produção</a:t>
            </a:r>
            <a:r>
              <a:rPr lang="en-US" sz="2000" b="1" i="0" dirty="0">
                <a:solidFill>
                  <a:schemeClr val="bg1"/>
                </a:solidFill>
                <a:effectLst/>
              </a:rPr>
              <a:t> </a:t>
            </a:r>
            <a:r>
              <a:rPr lang="en-US" sz="2000" b="1" i="0" dirty="0" err="1">
                <a:solidFill>
                  <a:schemeClr val="bg1"/>
                </a:solidFill>
                <a:effectLst/>
              </a:rPr>
              <a:t>biológico</a:t>
            </a:r>
            <a:r>
              <a:rPr lang="en-US" sz="2000" b="1" i="0" dirty="0">
                <a:solidFill>
                  <a:schemeClr val="bg1"/>
                </a:solidFill>
                <a:effectLst/>
              </a:rPr>
              <a:t>, </a:t>
            </a:r>
            <a:r>
              <a:rPr lang="en-US" sz="2000" b="1" i="0" dirty="0" err="1">
                <a:solidFill>
                  <a:schemeClr val="bg1"/>
                </a:solidFill>
                <a:effectLst/>
              </a:rPr>
              <a:t>certificações</a:t>
            </a:r>
            <a:r>
              <a:rPr lang="en-US" sz="2000" b="1" i="0" dirty="0">
                <a:solidFill>
                  <a:schemeClr val="bg1"/>
                </a:solidFill>
                <a:effectLst/>
              </a:rPr>
              <a:t> de </a:t>
            </a:r>
            <a:r>
              <a:rPr lang="en-US" sz="2000" b="1" i="0" dirty="0" err="1">
                <a:solidFill>
                  <a:schemeClr val="bg1"/>
                </a:solidFill>
                <a:effectLst/>
              </a:rPr>
              <a:t>comércio</a:t>
            </a:r>
            <a:r>
              <a:rPr lang="en-US" sz="2000" b="1" i="0" dirty="0">
                <a:solidFill>
                  <a:schemeClr val="bg1"/>
                </a:solidFill>
                <a:effectLst/>
              </a:rPr>
              <a:t> </a:t>
            </a:r>
            <a:r>
              <a:rPr lang="en-US" sz="2000" b="1" i="0" dirty="0" err="1">
                <a:solidFill>
                  <a:schemeClr val="bg1"/>
                </a:solidFill>
                <a:effectLst/>
              </a:rPr>
              <a:t>justo</a:t>
            </a:r>
            <a:r>
              <a:rPr lang="en-US" sz="2000" b="1" i="0" dirty="0">
                <a:solidFill>
                  <a:schemeClr val="bg1"/>
                </a:solidFill>
                <a:effectLst/>
              </a:rPr>
              <a:t> </a:t>
            </a:r>
            <a:r>
              <a:rPr lang="en-US" sz="2000" b="1" i="0" dirty="0" err="1">
                <a:solidFill>
                  <a:schemeClr val="bg1"/>
                </a:solidFill>
                <a:effectLst/>
              </a:rPr>
              <a:t>ou</a:t>
            </a:r>
            <a:r>
              <a:rPr lang="en-US" sz="2000" b="1" i="0" dirty="0">
                <a:solidFill>
                  <a:schemeClr val="bg1"/>
                </a:solidFill>
                <a:effectLst/>
              </a:rPr>
              <a:t> </a:t>
            </a:r>
            <a:r>
              <a:rPr lang="en-US" sz="2000" b="1" i="0" dirty="0" err="1">
                <a:solidFill>
                  <a:schemeClr val="bg1"/>
                </a:solidFill>
                <a:effectLst/>
              </a:rPr>
              <a:t>rótulos</a:t>
            </a:r>
            <a:r>
              <a:rPr lang="en-US" sz="2000" b="1" i="0" dirty="0">
                <a:solidFill>
                  <a:schemeClr val="bg1"/>
                </a:solidFill>
                <a:effectLst/>
              </a:rPr>
              <a:t> </a:t>
            </a:r>
            <a:r>
              <a:rPr lang="en-US" sz="2000" b="1" i="0" dirty="0" err="1">
                <a:solidFill>
                  <a:schemeClr val="bg1"/>
                </a:solidFill>
                <a:effectLst/>
              </a:rPr>
              <a:t>ecológicos</a:t>
            </a:r>
            <a:r>
              <a:rPr lang="en-US" sz="2000" b="1" i="0" dirty="0">
                <a:solidFill>
                  <a:schemeClr val="bg1"/>
                </a:solidFill>
                <a:effectLst/>
              </a:rPr>
              <a:t> </a:t>
            </a:r>
            <a:r>
              <a:rPr lang="en-US" sz="2000" b="0" i="0" dirty="0">
                <a:solidFill>
                  <a:schemeClr val="bg1"/>
                </a:solidFill>
                <a:effectLst/>
              </a:rPr>
              <a:t>que </a:t>
            </a:r>
            <a:r>
              <a:rPr lang="en-US" sz="2000" b="0" i="0" dirty="0" err="1">
                <a:solidFill>
                  <a:schemeClr val="bg1"/>
                </a:solidFill>
                <a:effectLst/>
              </a:rPr>
              <a:t>demonstrem</a:t>
            </a:r>
            <a:r>
              <a:rPr lang="en-US" sz="2000" b="0" i="0" dirty="0">
                <a:solidFill>
                  <a:schemeClr val="bg1"/>
                </a:solidFill>
                <a:effectLst/>
              </a:rPr>
              <a:t> a </a:t>
            </a:r>
            <a:r>
              <a:rPr lang="en-US" sz="2000" b="0" i="0" dirty="0" err="1">
                <a:solidFill>
                  <a:schemeClr val="bg1"/>
                </a:solidFill>
                <a:effectLst/>
              </a:rPr>
              <a:t>adesão</a:t>
            </a:r>
            <a:r>
              <a:rPr lang="en-US" sz="2000" b="0" i="0" dirty="0">
                <a:solidFill>
                  <a:schemeClr val="bg1"/>
                </a:solidFill>
                <a:effectLst/>
              </a:rPr>
              <a:t> a </a:t>
            </a:r>
            <a:r>
              <a:rPr lang="en-US" sz="2000" b="0" i="0" dirty="0" err="1">
                <a:solidFill>
                  <a:schemeClr val="bg1"/>
                </a:solidFill>
                <a:effectLst/>
              </a:rPr>
              <a:t>normas</a:t>
            </a:r>
            <a:r>
              <a:rPr lang="en-US" sz="2000" b="0" i="0" dirty="0">
                <a:solidFill>
                  <a:schemeClr val="bg1"/>
                </a:solidFill>
                <a:effectLst/>
              </a:rPr>
              <a:t> </a:t>
            </a:r>
            <a:r>
              <a:rPr lang="en-US" sz="2000" b="0" i="0" dirty="0" err="1">
                <a:solidFill>
                  <a:schemeClr val="bg1"/>
                </a:solidFill>
                <a:effectLst/>
              </a:rPr>
              <a:t>ou</a:t>
            </a:r>
            <a:r>
              <a:rPr lang="en-US" sz="2000" b="0" i="0" dirty="0">
                <a:solidFill>
                  <a:schemeClr val="bg1"/>
                </a:solidFill>
                <a:effectLst/>
              </a:rPr>
              <a:t> </a:t>
            </a:r>
            <a:r>
              <a:rPr lang="en-US" sz="2000" b="0" i="0" dirty="0" err="1">
                <a:solidFill>
                  <a:schemeClr val="bg1"/>
                </a:solidFill>
                <a:effectLst/>
              </a:rPr>
              <a:t>práticas</a:t>
            </a:r>
            <a:r>
              <a:rPr lang="en-US" sz="2000" b="0" i="0" dirty="0">
                <a:solidFill>
                  <a:schemeClr val="bg1"/>
                </a:solidFill>
                <a:effectLst/>
              </a:rPr>
              <a:t> </a:t>
            </a:r>
            <a:r>
              <a:rPr lang="en-US" sz="2000" b="0" i="0" dirty="0" err="1">
                <a:solidFill>
                  <a:schemeClr val="bg1"/>
                </a:solidFill>
                <a:effectLst/>
              </a:rPr>
              <a:t>específicas</a:t>
            </a:r>
            <a:r>
              <a:rPr lang="en-US" sz="2000" b="0" i="0" dirty="0">
                <a:solidFill>
                  <a:schemeClr val="bg1"/>
                </a:solidFill>
                <a:effectLst/>
              </a:rPr>
              <a:t>.</a:t>
            </a:r>
            <a:endParaRPr lang="en-IE" sz="2000" dirty="0">
              <a:solidFill>
                <a:schemeClr val="bg1"/>
              </a:solidFill>
            </a:endParaRPr>
          </a:p>
        </p:txBody>
      </p:sp>
    </p:spTree>
    <p:extLst>
      <p:ext uri="{BB962C8B-B14F-4D97-AF65-F5344CB8AC3E}">
        <p14:creationId xmlns:p14="http://schemas.microsoft.com/office/powerpoint/2010/main" val="19339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9A515-AAE4-FAC8-18B4-AE997D782644}"/>
              </a:ext>
            </a:extLst>
          </p:cNvPr>
          <p:cNvSpPr>
            <a:spLocks noGrp="1"/>
          </p:cNvSpPr>
          <p:nvPr>
            <p:ph type="body" sz="quarter" idx="18"/>
          </p:nvPr>
        </p:nvSpPr>
        <p:spPr>
          <a:xfrm>
            <a:off x="905935" y="1452563"/>
            <a:ext cx="5548624" cy="3025975"/>
          </a:xfrm>
        </p:spPr>
        <p:txBody>
          <a:bodyPr/>
          <a:lstStyle/>
          <a:p>
            <a:pPr algn="just" rtl="0"/>
            <a:r>
              <a:rPr lang="en-US" dirty="0"/>
              <a:t>Deve-se </a:t>
            </a:r>
            <a:r>
              <a:rPr lang="en-US" dirty="0" err="1"/>
              <a:t>comunicar</a:t>
            </a:r>
            <a:r>
              <a:rPr lang="en-US" dirty="0"/>
              <a:t> claramente as alegações de saúde </a:t>
            </a:r>
            <a:r>
              <a:rPr lang="en-US" dirty="0" err="1"/>
              <a:t>ou</a:t>
            </a:r>
            <a:r>
              <a:rPr lang="en-US" dirty="0"/>
              <a:t> de </a:t>
            </a:r>
            <a:r>
              <a:rPr lang="en-US" dirty="0" err="1"/>
              <a:t>ambiente</a:t>
            </a:r>
            <a:r>
              <a:rPr lang="en-US" dirty="0"/>
              <a:t> de maneira transparente e precisa. Deve-se </a:t>
            </a:r>
            <a:r>
              <a:rPr lang="en-US" dirty="0" err="1"/>
              <a:t>fornecer</a:t>
            </a:r>
            <a:r>
              <a:rPr lang="en-US" dirty="0"/>
              <a:t> informações detalhadas sobre os atributos </a:t>
            </a:r>
            <a:r>
              <a:rPr lang="en-US" dirty="0" err="1"/>
              <a:t>específicos</a:t>
            </a:r>
            <a:r>
              <a:rPr lang="en-US" dirty="0"/>
              <a:t> (</a:t>
            </a:r>
            <a:r>
              <a:rPr lang="en-US" dirty="0" err="1"/>
              <a:t>como</a:t>
            </a:r>
            <a:r>
              <a:rPr lang="en-US" dirty="0"/>
              <a:t> </a:t>
            </a:r>
            <a:r>
              <a:rPr lang="en-US" dirty="0" err="1"/>
              <a:t>por</a:t>
            </a:r>
            <a:r>
              <a:rPr lang="en-US" dirty="0"/>
              <a:t> </a:t>
            </a:r>
            <a:r>
              <a:rPr lang="en-US" dirty="0" err="1"/>
              <a:t>exemplo</a:t>
            </a:r>
            <a:r>
              <a:rPr lang="en-US" dirty="0"/>
              <a:t>, o valor </a:t>
            </a:r>
            <a:r>
              <a:rPr lang="en-US" dirty="0" err="1"/>
              <a:t>nutricional</a:t>
            </a:r>
            <a:r>
              <a:rPr lang="en-US" dirty="0"/>
              <a:t>), as </a:t>
            </a:r>
            <a:r>
              <a:rPr lang="en-US" dirty="0" err="1"/>
              <a:t>práticas</a:t>
            </a:r>
            <a:r>
              <a:rPr lang="en-US" dirty="0"/>
              <a:t> </a:t>
            </a:r>
            <a:r>
              <a:rPr lang="en-US" dirty="0" err="1"/>
              <a:t>ou</a:t>
            </a:r>
            <a:r>
              <a:rPr lang="en-US" dirty="0"/>
              <a:t> as </a:t>
            </a:r>
            <a:r>
              <a:rPr lang="en-US" dirty="0" err="1"/>
              <a:t>certificações</a:t>
            </a:r>
            <a:r>
              <a:rPr lang="en-US" dirty="0"/>
              <a:t> que </a:t>
            </a:r>
            <a:r>
              <a:rPr lang="en-US" dirty="0" err="1"/>
              <a:t>apoiam</a:t>
            </a:r>
            <a:r>
              <a:rPr lang="en-US" dirty="0"/>
              <a:t> as </a:t>
            </a:r>
            <a:r>
              <a:rPr lang="en-US" dirty="0" err="1"/>
              <a:t>alegações</a:t>
            </a:r>
            <a:r>
              <a:rPr lang="en-US" dirty="0"/>
              <a:t>. </a:t>
            </a:r>
            <a:r>
              <a:rPr lang="en-US" dirty="0" err="1"/>
              <a:t>Evitar</a:t>
            </a:r>
            <a:r>
              <a:rPr lang="en-US" dirty="0"/>
              <a:t> declarações vagas ou ambíguas ou </a:t>
            </a:r>
            <a:r>
              <a:rPr lang="en-US" i="1" dirty="0"/>
              <a:t>Greenwashing</a:t>
            </a:r>
            <a:r>
              <a:rPr lang="en-US" dirty="0"/>
              <a:t> (Módulo 5) que possam enganar os consumidores. É </a:t>
            </a:r>
            <a:r>
              <a:rPr lang="en-US" dirty="0" err="1"/>
              <a:t>importante</a:t>
            </a:r>
            <a:r>
              <a:rPr lang="en-US" dirty="0"/>
              <a:t> </a:t>
            </a:r>
            <a:r>
              <a:rPr lang="en-US" dirty="0" err="1"/>
              <a:t>divulgar</a:t>
            </a:r>
            <a:r>
              <a:rPr lang="en-US" dirty="0"/>
              <a:t> claramente quaisquer limitações ou condições associadas </a:t>
            </a:r>
            <a:r>
              <a:rPr lang="en-US" dirty="0" err="1"/>
              <a:t>às</a:t>
            </a:r>
            <a:r>
              <a:rPr lang="en-US" dirty="0"/>
              <a:t> </a:t>
            </a:r>
            <a:r>
              <a:rPr lang="en-US" dirty="0" err="1"/>
              <a:t>alegações</a:t>
            </a:r>
            <a:r>
              <a:rPr lang="en-US" dirty="0"/>
              <a:t>.</a:t>
            </a:r>
            <a:endParaRPr lang="en-IE" dirty="0"/>
          </a:p>
        </p:txBody>
      </p:sp>
      <p:sp>
        <p:nvSpPr>
          <p:cNvPr id="3" name="Text Placeholder 2">
            <a:extLst>
              <a:ext uri="{FF2B5EF4-FFF2-40B4-BE49-F238E27FC236}">
                <a16:creationId xmlns:a16="http://schemas.microsoft.com/office/drawing/2014/main" id="{3B6CCBAA-5B1D-B200-73E4-986E97BD3CA0}"/>
              </a:ext>
            </a:extLst>
          </p:cNvPr>
          <p:cNvSpPr>
            <a:spLocks noGrp="1"/>
          </p:cNvSpPr>
          <p:nvPr>
            <p:ph type="body" sz="quarter" idx="16"/>
          </p:nvPr>
        </p:nvSpPr>
        <p:spPr>
          <a:xfrm>
            <a:off x="510431" y="575836"/>
            <a:ext cx="5853424" cy="992652"/>
          </a:xfrm>
        </p:spPr>
        <p:txBody>
          <a:bodyPr/>
          <a:lstStyle/>
          <a:p>
            <a:pPr algn="l" rtl="0"/>
            <a:r>
              <a:rPr lang="en-IE" b="1" dirty="0"/>
              <a:t>3. Ser </a:t>
            </a:r>
            <a:r>
              <a:rPr lang="en-IE" b="1" dirty="0" err="1"/>
              <a:t>transparente</a:t>
            </a:r>
            <a:r>
              <a:rPr lang="en-IE" b="1" dirty="0"/>
              <a:t> e </a:t>
            </a:r>
            <a:r>
              <a:rPr lang="en-IE" b="1" dirty="0" err="1"/>
              <a:t>preciso</a:t>
            </a:r>
            <a:endParaRPr lang="en-IE" b="1" dirty="0"/>
          </a:p>
        </p:txBody>
      </p:sp>
      <p:pic>
        <p:nvPicPr>
          <p:cNvPr id="6" name="Picture Placeholder 5" descr="White and yellow flowers">
            <a:extLst>
              <a:ext uri="{FF2B5EF4-FFF2-40B4-BE49-F238E27FC236}">
                <a16:creationId xmlns:a16="http://schemas.microsoft.com/office/drawing/2014/main" id="{4A03F4F4-4207-E78F-18B9-B964B0DFB90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09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A2DE2-0952-5484-108A-CCFC40C931DD}"/>
              </a:ext>
            </a:extLst>
          </p:cNvPr>
          <p:cNvSpPr>
            <a:spLocks noGrp="1"/>
          </p:cNvSpPr>
          <p:nvPr>
            <p:ph type="body" sz="quarter" idx="18"/>
          </p:nvPr>
        </p:nvSpPr>
        <p:spPr>
          <a:xfrm>
            <a:off x="910550" y="1506676"/>
            <a:ext cx="5533974" cy="3844648"/>
          </a:xfrm>
        </p:spPr>
        <p:txBody>
          <a:bodyPr/>
          <a:lstStyle/>
          <a:p>
            <a:pPr algn="just" rtl="0"/>
            <a:r>
              <a:rPr lang="en-US" dirty="0"/>
              <a:t>É </a:t>
            </a:r>
            <a:r>
              <a:rPr lang="en-US" dirty="0" err="1"/>
              <a:t>importante</a:t>
            </a:r>
            <a:r>
              <a:rPr lang="en-US" dirty="0"/>
              <a:t> </a:t>
            </a:r>
            <a:r>
              <a:rPr lang="en-US" dirty="0" err="1"/>
              <a:t>certificar</a:t>
            </a:r>
            <a:r>
              <a:rPr lang="en-US" dirty="0"/>
              <a:t>-se de que a </a:t>
            </a:r>
            <a:r>
              <a:rPr lang="en-US" dirty="0" err="1"/>
              <a:t>equipa</a:t>
            </a:r>
            <a:r>
              <a:rPr lang="en-US" dirty="0"/>
              <a:t>, incluindo o pessoal de marketing e vendas, entenda a importância da saúde responsável e das </a:t>
            </a:r>
            <a:r>
              <a:rPr lang="en-US" dirty="0" err="1"/>
              <a:t>alegações</a:t>
            </a:r>
            <a:r>
              <a:rPr lang="en-US" dirty="0"/>
              <a:t> </a:t>
            </a:r>
            <a:r>
              <a:rPr lang="en-US" dirty="0" err="1"/>
              <a:t>ecológicas</a:t>
            </a:r>
            <a:r>
              <a:rPr lang="en-US" dirty="0"/>
              <a:t>. Deve-se </a:t>
            </a:r>
            <a:r>
              <a:rPr lang="en-US" dirty="0" err="1"/>
              <a:t>dar</a:t>
            </a:r>
            <a:r>
              <a:rPr lang="en-US" dirty="0"/>
              <a:t> </a:t>
            </a:r>
            <a:r>
              <a:rPr lang="en-US" dirty="0" err="1"/>
              <a:t>formação</a:t>
            </a:r>
            <a:r>
              <a:rPr lang="en-US" dirty="0"/>
              <a:t> e recursos para garantir que a </a:t>
            </a:r>
            <a:r>
              <a:rPr lang="en-US" dirty="0" err="1"/>
              <a:t>equipa</a:t>
            </a:r>
            <a:r>
              <a:rPr lang="en-US" dirty="0"/>
              <a:t> </a:t>
            </a:r>
            <a:r>
              <a:rPr lang="en-US" dirty="0" err="1"/>
              <a:t>está</a:t>
            </a:r>
            <a:r>
              <a:rPr lang="en-US" dirty="0"/>
              <a:t> </a:t>
            </a:r>
            <a:r>
              <a:rPr lang="en-US" dirty="0" err="1"/>
              <a:t>bem</a:t>
            </a:r>
            <a:r>
              <a:rPr lang="en-US" dirty="0"/>
              <a:t> </a:t>
            </a:r>
            <a:r>
              <a:rPr lang="en-US" dirty="0" err="1"/>
              <a:t>informada</a:t>
            </a:r>
            <a:r>
              <a:rPr lang="en-US" dirty="0"/>
              <a:t> sobre as </a:t>
            </a:r>
            <a:r>
              <a:rPr lang="en-US" dirty="0" err="1"/>
              <a:t>alegações</a:t>
            </a:r>
            <a:r>
              <a:rPr lang="en-US" dirty="0"/>
              <a:t> que a </a:t>
            </a:r>
            <a:r>
              <a:rPr lang="en-US" dirty="0" err="1"/>
              <a:t>empresa</a:t>
            </a:r>
            <a:r>
              <a:rPr lang="en-US" dirty="0"/>
              <a:t> </a:t>
            </a:r>
            <a:r>
              <a:rPr lang="en-US" dirty="0" err="1"/>
              <a:t>alimentar</a:t>
            </a:r>
            <a:r>
              <a:rPr lang="en-US" dirty="0"/>
              <a:t> faz e </a:t>
            </a:r>
            <a:r>
              <a:rPr lang="en-US" dirty="0" err="1"/>
              <a:t>quais</a:t>
            </a:r>
            <a:r>
              <a:rPr lang="en-US" dirty="0"/>
              <a:t> </a:t>
            </a:r>
            <a:r>
              <a:rPr lang="en-US" dirty="0" err="1"/>
              <a:t>os</a:t>
            </a:r>
            <a:r>
              <a:rPr lang="en-US" dirty="0"/>
              <a:t> </a:t>
            </a:r>
            <a:r>
              <a:rPr lang="en-US" dirty="0" err="1"/>
              <a:t>requisitos</a:t>
            </a:r>
            <a:r>
              <a:rPr lang="en-US" dirty="0"/>
              <a:t> de </a:t>
            </a:r>
            <a:r>
              <a:rPr lang="en-US" dirty="0" err="1"/>
              <a:t>fundamentação</a:t>
            </a:r>
            <a:r>
              <a:rPr lang="en-US" dirty="0"/>
              <a:t>.</a:t>
            </a:r>
          </a:p>
          <a:p>
            <a:pPr algn="just" rtl="0"/>
            <a:r>
              <a:rPr lang="en-US" dirty="0"/>
              <a:t>Isso ajudará a garantir mensagens consistentes e precisas em </a:t>
            </a:r>
            <a:r>
              <a:rPr lang="en-US" dirty="0" err="1"/>
              <a:t>toda</a:t>
            </a:r>
            <a:r>
              <a:rPr lang="en-US" dirty="0"/>
              <a:t> a </a:t>
            </a:r>
            <a:r>
              <a:rPr lang="en-US" dirty="0" err="1"/>
              <a:t>organização</a:t>
            </a:r>
            <a:r>
              <a:rPr lang="en-US" dirty="0"/>
              <a:t>.</a:t>
            </a:r>
            <a:endParaRPr lang="en-IE" dirty="0"/>
          </a:p>
        </p:txBody>
      </p:sp>
      <p:sp>
        <p:nvSpPr>
          <p:cNvPr id="3" name="Text Placeholder 2">
            <a:extLst>
              <a:ext uri="{FF2B5EF4-FFF2-40B4-BE49-F238E27FC236}">
                <a16:creationId xmlns:a16="http://schemas.microsoft.com/office/drawing/2014/main" id="{CDF1525E-C267-F84B-4CD7-6CDFCC551A11}"/>
              </a:ext>
            </a:extLst>
          </p:cNvPr>
          <p:cNvSpPr>
            <a:spLocks noGrp="1"/>
          </p:cNvSpPr>
          <p:nvPr>
            <p:ph type="body" sz="quarter" idx="16"/>
          </p:nvPr>
        </p:nvSpPr>
        <p:spPr>
          <a:xfrm>
            <a:off x="655740" y="661877"/>
            <a:ext cx="4990998" cy="992652"/>
          </a:xfrm>
        </p:spPr>
        <p:txBody>
          <a:bodyPr/>
          <a:lstStyle/>
          <a:p>
            <a:pPr algn="l" rtl="0"/>
            <a:r>
              <a:rPr lang="en-IE" b="1" i="0" dirty="0">
                <a:effectLst/>
              </a:rPr>
              <a:t>4. </a:t>
            </a:r>
            <a:r>
              <a:rPr lang="en-IE" b="1" i="0" dirty="0" err="1">
                <a:effectLst/>
              </a:rPr>
              <a:t>Educar</a:t>
            </a:r>
            <a:r>
              <a:rPr lang="en-IE" b="1" i="0" dirty="0">
                <a:effectLst/>
              </a:rPr>
              <a:t> a </a:t>
            </a:r>
            <a:r>
              <a:rPr lang="en-IE" b="1" i="0" dirty="0" err="1">
                <a:effectLst/>
              </a:rPr>
              <a:t>equipa</a:t>
            </a:r>
            <a:endParaRPr lang="en-IE" b="1" dirty="0"/>
          </a:p>
        </p:txBody>
      </p:sp>
      <p:pic>
        <p:nvPicPr>
          <p:cNvPr id="6" name="Picture Placeholder 5" descr="Students studying with teacher overlooking">
            <a:extLst>
              <a:ext uri="{FF2B5EF4-FFF2-40B4-BE49-F238E27FC236}">
                <a16:creationId xmlns:a16="http://schemas.microsoft.com/office/drawing/2014/main" id="{712E4DF2-65A3-A37C-F91B-19A38BA27DD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52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84F9D-0384-A098-34C4-B9E5388C05E4}"/>
              </a:ext>
            </a:extLst>
          </p:cNvPr>
          <p:cNvSpPr>
            <a:spLocks noGrp="1"/>
          </p:cNvSpPr>
          <p:nvPr>
            <p:ph type="body" sz="quarter" idx="18"/>
          </p:nvPr>
        </p:nvSpPr>
        <p:spPr>
          <a:xfrm>
            <a:off x="768097" y="1208723"/>
            <a:ext cx="5777166" cy="3445255"/>
          </a:xfrm>
        </p:spPr>
        <p:txBody>
          <a:bodyPr/>
          <a:lstStyle/>
          <a:p>
            <a:pPr algn="just" rtl="0"/>
            <a:r>
              <a:rPr lang="en-US" sz="2300" dirty="0"/>
              <a:t>É </a:t>
            </a:r>
            <a:r>
              <a:rPr lang="en-US" sz="2300" dirty="0" err="1"/>
              <a:t>importante</a:t>
            </a:r>
            <a:r>
              <a:rPr lang="en-US" sz="2300" dirty="0"/>
              <a:t> </a:t>
            </a:r>
            <a:r>
              <a:rPr lang="en-US" sz="2300" dirty="0" err="1"/>
              <a:t>acompanhar</a:t>
            </a:r>
            <a:r>
              <a:rPr lang="en-US" sz="2300" dirty="0"/>
              <a:t> a </a:t>
            </a:r>
            <a:r>
              <a:rPr lang="en-US" sz="2300" dirty="0" err="1"/>
              <a:t>investigação</a:t>
            </a:r>
            <a:r>
              <a:rPr lang="en-US" sz="2300" dirty="0"/>
              <a:t> </a:t>
            </a:r>
            <a:r>
              <a:rPr lang="en-US" sz="2300" dirty="0" err="1"/>
              <a:t>científica</a:t>
            </a:r>
            <a:r>
              <a:rPr lang="en-US" sz="2300" dirty="0"/>
              <a:t> </a:t>
            </a:r>
            <a:r>
              <a:rPr lang="en-US" sz="2300" dirty="0" err="1"/>
              <a:t>emergente</a:t>
            </a:r>
            <a:r>
              <a:rPr lang="en-US" sz="2300" dirty="0"/>
              <a:t>, as tendências do setor e as </a:t>
            </a:r>
            <a:r>
              <a:rPr lang="en-US" sz="2300" dirty="0" err="1"/>
              <a:t>mudanças</a:t>
            </a:r>
            <a:r>
              <a:rPr lang="en-US" sz="2300" dirty="0"/>
              <a:t> </a:t>
            </a:r>
            <a:r>
              <a:rPr lang="en-US" sz="2300" dirty="0" err="1"/>
              <a:t>regulamentares</a:t>
            </a:r>
            <a:r>
              <a:rPr lang="en-US" sz="2300" dirty="0"/>
              <a:t> </a:t>
            </a:r>
            <a:r>
              <a:rPr lang="en-US" sz="2300" dirty="0" err="1"/>
              <a:t>relacionadas</a:t>
            </a:r>
            <a:r>
              <a:rPr lang="en-US" sz="2300" dirty="0"/>
              <a:t> com a </a:t>
            </a:r>
            <a:r>
              <a:rPr lang="en-US" sz="2300" dirty="0" err="1"/>
              <a:t>saúde</a:t>
            </a:r>
            <a:r>
              <a:rPr lang="en-US" sz="2300" dirty="0"/>
              <a:t> e as </a:t>
            </a:r>
            <a:r>
              <a:rPr lang="en-US" sz="2300" dirty="0" err="1"/>
              <a:t>alegações</a:t>
            </a:r>
            <a:r>
              <a:rPr lang="en-US" sz="2300" dirty="0"/>
              <a:t> </a:t>
            </a:r>
            <a:r>
              <a:rPr lang="en-US" sz="2300" dirty="0" err="1"/>
              <a:t>ecológicas</a:t>
            </a:r>
            <a:r>
              <a:rPr lang="en-US" sz="2300" dirty="0"/>
              <a:t>. Deve-se </a:t>
            </a:r>
            <a:r>
              <a:rPr lang="en-US" sz="2300" dirty="0" err="1"/>
              <a:t>rever</a:t>
            </a:r>
            <a:r>
              <a:rPr lang="en-US" sz="2300" dirty="0"/>
              <a:t> </a:t>
            </a:r>
            <a:r>
              <a:rPr lang="en-US" sz="2300" dirty="0" err="1"/>
              <a:t>regularmente</a:t>
            </a:r>
            <a:r>
              <a:rPr lang="en-US" sz="2300" dirty="0"/>
              <a:t> as </a:t>
            </a:r>
            <a:r>
              <a:rPr lang="en-US" sz="2300" dirty="0" err="1"/>
              <a:t>alegações</a:t>
            </a:r>
            <a:r>
              <a:rPr lang="en-US" sz="2300" dirty="0"/>
              <a:t> para garantir que </a:t>
            </a:r>
            <a:r>
              <a:rPr lang="en-US" sz="2300" dirty="0" err="1"/>
              <a:t>estas</a:t>
            </a:r>
            <a:r>
              <a:rPr lang="en-US" sz="2300" dirty="0"/>
              <a:t> </a:t>
            </a:r>
            <a:r>
              <a:rPr lang="en-US" sz="2300" dirty="0" err="1"/>
              <a:t>estão</a:t>
            </a:r>
            <a:r>
              <a:rPr lang="en-US" sz="2300" dirty="0"/>
              <a:t> alinhadas com as informações e </a:t>
            </a:r>
            <a:r>
              <a:rPr lang="en-US" sz="2300" dirty="0" err="1"/>
              <a:t>os</a:t>
            </a:r>
            <a:r>
              <a:rPr lang="en-US" sz="2300" dirty="0"/>
              <a:t> </a:t>
            </a:r>
            <a:r>
              <a:rPr lang="en-US" sz="2300" dirty="0" err="1"/>
              <a:t>requisitos</a:t>
            </a:r>
            <a:r>
              <a:rPr lang="en-US" sz="2300" dirty="0"/>
              <a:t> mais recentes. </a:t>
            </a:r>
            <a:r>
              <a:rPr lang="en-US" sz="2300" dirty="0" err="1"/>
              <a:t>Atualizar</a:t>
            </a:r>
            <a:r>
              <a:rPr lang="en-US" sz="2300" dirty="0"/>
              <a:t> as </a:t>
            </a:r>
            <a:r>
              <a:rPr lang="en-US" sz="2300" dirty="0" err="1"/>
              <a:t>mensagens</a:t>
            </a:r>
            <a:r>
              <a:rPr lang="en-US" sz="2300" dirty="0"/>
              <a:t> ou práticas conforme necessário para manter a </a:t>
            </a:r>
            <a:r>
              <a:rPr lang="en-US" sz="2300" dirty="0" err="1"/>
              <a:t>exatidão</a:t>
            </a:r>
            <a:r>
              <a:rPr lang="en-US" sz="2300" dirty="0"/>
              <a:t> e a conformidade. Se necessário, </a:t>
            </a:r>
            <a:r>
              <a:rPr lang="en-US" sz="2300" dirty="0" err="1"/>
              <a:t>procurar</a:t>
            </a:r>
            <a:r>
              <a:rPr lang="en-US" sz="2300" dirty="0"/>
              <a:t> </a:t>
            </a:r>
            <a:r>
              <a:rPr lang="en-US" sz="2300" dirty="0" err="1"/>
              <a:t>aconselhamento</a:t>
            </a:r>
            <a:r>
              <a:rPr lang="en-US" sz="2300" dirty="0"/>
              <a:t> profissional, especialistas em regulamentação, </a:t>
            </a:r>
            <a:r>
              <a:rPr lang="en-US" sz="2300" dirty="0" err="1"/>
              <a:t>consultores</a:t>
            </a:r>
            <a:r>
              <a:rPr lang="en-US" sz="2300" dirty="0"/>
              <a:t> </a:t>
            </a:r>
            <a:r>
              <a:rPr lang="en-US" sz="2300" dirty="0" err="1"/>
              <a:t>alimentares</a:t>
            </a:r>
            <a:r>
              <a:rPr lang="en-US" sz="2300" dirty="0"/>
              <a:t> </a:t>
            </a:r>
            <a:r>
              <a:rPr lang="en-US" sz="2300" dirty="0" err="1"/>
              <a:t>ou</a:t>
            </a:r>
            <a:r>
              <a:rPr lang="en-US" sz="2300" dirty="0"/>
              <a:t> </a:t>
            </a:r>
            <a:r>
              <a:rPr lang="en-US" sz="2300" dirty="0" err="1"/>
              <a:t>jurídicos</a:t>
            </a:r>
            <a:r>
              <a:rPr lang="en-US" sz="2300" dirty="0"/>
              <a:t>, </a:t>
            </a:r>
            <a:r>
              <a:rPr lang="en-US" sz="2300" dirty="0" err="1"/>
              <a:t>os</a:t>
            </a:r>
            <a:r>
              <a:rPr lang="en-US" sz="2300" dirty="0"/>
              <a:t> </a:t>
            </a:r>
            <a:r>
              <a:rPr lang="en-US" sz="2300" dirty="0" err="1"/>
              <a:t>quais</a:t>
            </a:r>
            <a:r>
              <a:rPr lang="en-US" sz="2300" dirty="0"/>
              <a:t> </a:t>
            </a:r>
            <a:r>
              <a:rPr lang="en-US" sz="2300" dirty="0" err="1"/>
              <a:t>podem</a:t>
            </a:r>
            <a:r>
              <a:rPr lang="en-US" sz="2300" dirty="0"/>
              <a:t> fornecer orientação e </a:t>
            </a:r>
            <a:r>
              <a:rPr lang="en-US" sz="2300" dirty="0" err="1"/>
              <a:t>garantir</a:t>
            </a:r>
            <a:r>
              <a:rPr lang="en-US" sz="2300" dirty="0"/>
              <a:t> que as </a:t>
            </a:r>
            <a:r>
              <a:rPr lang="en-US" sz="2300" dirty="0" err="1"/>
              <a:t>alegações</a:t>
            </a:r>
            <a:r>
              <a:rPr lang="en-US" sz="2300" dirty="0"/>
              <a:t> </a:t>
            </a:r>
            <a:r>
              <a:rPr lang="en-US" sz="2300" dirty="0" err="1"/>
              <a:t>estão</a:t>
            </a:r>
            <a:r>
              <a:rPr lang="en-US" sz="2300" dirty="0"/>
              <a:t> </a:t>
            </a:r>
            <a:r>
              <a:rPr lang="en-US" sz="2300" dirty="0" err="1"/>
              <a:t>em</a:t>
            </a:r>
            <a:r>
              <a:rPr lang="en-US" sz="2300" dirty="0"/>
              <a:t> 	</a:t>
            </a:r>
            <a:r>
              <a:rPr lang="en-US" sz="2300" dirty="0" err="1"/>
              <a:t>conformidade</a:t>
            </a:r>
            <a:r>
              <a:rPr lang="en-US" sz="2300" dirty="0"/>
              <a:t> e </a:t>
            </a:r>
            <a:r>
              <a:rPr lang="en-US" sz="2300" dirty="0" err="1"/>
              <a:t>são</a:t>
            </a:r>
            <a:r>
              <a:rPr lang="en-US" sz="2300" dirty="0"/>
              <a:t> </a:t>
            </a:r>
            <a:r>
              <a:rPr lang="en-US" sz="2300" dirty="0" err="1"/>
              <a:t>éticas</a:t>
            </a:r>
            <a:r>
              <a:rPr lang="en-US" sz="2300" dirty="0"/>
              <a:t>.</a:t>
            </a:r>
            <a:endParaRPr lang="en-IE" sz="2300" dirty="0"/>
          </a:p>
        </p:txBody>
      </p:sp>
      <p:sp>
        <p:nvSpPr>
          <p:cNvPr id="3" name="Text Placeholder 2">
            <a:extLst>
              <a:ext uri="{FF2B5EF4-FFF2-40B4-BE49-F238E27FC236}">
                <a16:creationId xmlns:a16="http://schemas.microsoft.com/office/drawing/2014/main" id="{CC2E7E4E-BD32-5835-3F31-B78A2F7CEDA0}"/>
              </a:ext>
            </a:extLst>
          </p:cNvPr>
          <p:cNvSpPr>
            <a:spLocks noGrp="1"/>
          </p:cNvSpPr>
          <p:nvPr>
            <p:ph type="body" sz="quarter" idx="16"/>
          </p:nvPr>
        </p:nvSpPr>
        <p:spPr>
          <a:xfrm>
            <a:off x="655740" y="557447"/>
            <a:ext cx="7025220" cy="992652"/>
          </a:xfrm>
        </p:spPr>
        <p:txBody>
          <a:bodyPr/>
          <a:lstStyle/>
          <a:p>
            <a:pPr algn="l" rtl="0"/>
            <a:r>
              <a:rPr lang="en-IE" b="1" dirty="0"/>
              <a:t>5. </a:t>
            </a:r>
            <a:r>
              <a:rPr lang="en-IE" b="1" dirty="0" err="1"/>
              <a:t>Rever</a:t>
            </a:r>
            <a:r>
              <a:rPr lang="en-IE" b="1" dirty="0"/>
              <a:t> e </a:t>
            </a:r>
            <a:r>
              <a:rPr lang="en-IE" b="1" dirty="0" err="1"/>
              <a:t>atualizar</a:t>
            </a:r>
            <a:r>
              <a:rPr lang="en-IE" b="1" dirty="0"/>
              <a:t> </a:t>
            </a:r>
            <a:r>
              <a:rPr lang="en-IE" b="1" dirty="0">
                <a:highlight>
                  <a:srgbClr val="B3DDDC"/>
                </a:highlight>
              </a:rPr>
              <a:t>regularmente</a:t>
            </a:r>
          </a:p>
        </p:txBody>
      </p:sp>
      <p:pic>
        <p:nvPicPr>
          <p:cNvPr id="6" name="Picture Placeholder 5" descr="Colleagues reviewing documents">
            <a:extLst>
              <a:ext uri="{FF2B5EF4-FFF2-40B4-BE49-F238E27FC236}">
                <a16:creationId xmlns:a16="http://schemas.microsoft.com/office/drawing/2014/main" id="{F61EFEA7-9897-3619-3D14-041978055D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19179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EA7F5E6-0BAA-B1C7-4E8E-6CAADA601EBD}"/>
              </a:ext>
            </a:extLst>
          </p:cNvPr>
          <p:cNvSpPr>
            <a:spLocks noGrp="1"/>
          </p:cNvSpPr>
          <p:nvPr>
            <p:ph type="body" sz="quarter" idx="18"/>
          </p:nvPr>
        </p:nvSpPr>
        <p:spPr>
          <a:xfrm>
            <a:off x="566759" y="1611873"/>
            <a:ext cx="5702662" cy="3143612"/>
          </a:xfrm>
        </p:spPr>
        <p:txBody>
          <a:bodyPr>
            <a:noAutofit/>
          </a:bodyPr>
          <a:lstStyle/>
          <a:p>
            <a:pPr algn="l" rtl="0" fontAlgn="base">
              <a:spcBef>
                <a:spcPts val="600"/>
              </a:spcBef>
              <a:buFont typeface="Arial" panose="020B0604020202020204" pitchFamily="34" charset="0"/>
              <a:buChar char="•"/>
            </a:pPr>
            <a:r>
              <a:rPr lang="en-US" sz="2000" dirty="0" err="1"/>
              <a:t>denominação</a:t>
            </a:r>
            <a:r>
              <a:rPr lang="en-US" sz="2000" b="0" i="0" dirty="0">
                <a:effectLst/>
              </a:rPr>
              <a:t> do </a:t>
            </a:r>
            <a:r>
              <a:rPr lang="en-US" sz="2000" b="0" i="0" dirty="0" err="1">
                <a:effectLst/>
              </a:rPr>
              <a:t>género</a:t>
            </a:r>
            <a:r>
              <a:rPr lang="en-US" sz="2000" b="0" i="0" dirty="0">
                <a:effectLst/>
              </a:rPr>
              <a:t> </a:t>
            </a:r>
            <a:r>
              <a:rPr lang="en-US" sz="2000" b="0" i="0" dirty="0" err="1">
                <a:effectLst/>
              </a:rPr>
              <a:t>alimentício</a:t>
            </a:r>
            <a:r>
              <a:rPr lang="en-US" sz="2000" b="0" i="0" dirty="0">
                <a:effectLst/>
              </a:rPr>
              <a:t>;</a:t>
            </a:r>
          </a:p>
          <a:p>
            <a:pPr algn="l" rtl="0" fontAlgn="base">
              <a:spcBef>
                <a:spcPts val="600"/>
              </a:spcBef>
              <a:buFont typeface="Arial" panose="020B0604020202020204" pitchFamily="34" charset="0"/>
              <a:buChar char="•"/>
            </a:pPr>
            <a:r>
              <a:rPr lang="en-US" sz="2000" b="0" i="0" dirty="0">
                <a:effectLst/>
              </a:rPr>
              <a:t>lista de ingredientes (</a:t>
            </a:r>
            <a:r>
              <a:rPr lang="en-US" sz="2000" b="0" i="0" dirty="0" err="1">
                <a:effectLst/>
              </a:rPr>
              <a:t>incluindo</a:t>
            </a:r>
            <a:r>
              <a:rPr lang="en-US" sz="2000" b="0" i="0" dirty="0">
                <a:effectLst/>
              </a:rPr>
              <a:t> </a:t>
            </a:r>
            <a:r>
              <a:rPr lang="en-US" sz="2000" b="0" i="0" dirty="0" err="1">
                <a:effectLst/>
              </a:rPr>
              <a:t>quaisquer</a:t>
            </a:r>
            <a:r>
              <a:rPr lang="en-US" sz="2000" b="0" i="0" dirty="0">
                <a:effectLst/>
              </a:rPr>
              <a:t> </a:t>
            </a:r>
            <a:r>
              <a:rPr lang="en-US" sz="2000" b="0" i="0" dirty="0" err="1">
                <a:solidFill>
                  <a:srgbClr val="1188A3"/>
                </a:solidFill>
                <a:effectLst/>
                <a:hlinkClick r:id="rId2" tooltip="additives">
                  <a:extLst>
                    <a:ext uri="{A12FA001-AC4F-418D-AE19-62706E023703}">
                      <ahyp:hlinkClr xmlns:ahyp="http://schemas.microsoft.com/office/drawing/2018/hyperlinkcolor" val="tx"/>
                    </a:ext>
                  </a:extLst>
                </a:hlinkClick>
              </a:rPr>
              <a:t>aditivos</a:t>
            </a:r>
            <a:r>
              <a:rPr lang="en-US" sz="2000" b="0" i="0" dirty="0">
                <a:effectLst/>
              </a:rPr>
              <a:t>);</a:t>
            </a:r>
          </a:p>
          <a:p>
            <a:pPr algn="l" rtl="0" fontAlgn="base">
              <a:spcBef>
                <a:spcPts val="600"/>
              </a:spcBef>
              <a:buFont typeface="Arial" panose="020B0604020202020204" pitchFamily="34" charset="0"/>
              <a:buChar char="•"/>
            </a:pPr>
            <a:r>
              <a:rPr lang="en-US" sz="2000" b="0" i="0" dirty="0">
                <a:effectLst/>
              </a:rPr>
              <a:t>informações </a:t>
            </a:r>
            <a:r>
              <a:rPr lang="en-US" sz="2000" b="0" i="0" dirty="0" err="1">
                <a:effectLst/>
              </a:rPr>
              <a:t>sobre</a:t>
            </a:r>
            <a:r>
              <a:rPr lang="en-US" sz="2000" b="0" i="0" dirty="0">
                <a:effectLst/>
              </a:rPr>
              <a:t> </a:t>
            </a:r>
            <a:r>
              <a:rPr lang="pt-PT" sz="2000" b="0" i="0" dirty="0">
                <a:effectLst/>
              </a:rPr>
              <a:t>substâncias ou produtos que provocam alergias ou intolerâncias</a:t>
            </a:r>
            <a:r>
              <a:rPr lang="en-US" sz="2000" b="0" i="0" dirty="0">
                <a:effectLst/>
              </a:rPr>
              <a:t>;</a:t>
            </a:r>
          </a:p>
          <a:p>
            <a:pPr algn="l" rtl="0" fontAlgn="base">
              <a:spcBef>
                <a:spcPts val="600"/>
              </a:spcBef>
              <a:buFont typeface="Arial" panose="020B0604020202020204" pitchFamily="34" charset="0"/>
              <a:buChar char="•"/>
            </a:pPr>
            <a:r>
              <a:rPr lang="en-US" sz="2000" b="0" i="0" dirty="0">
                <a:effectLst/>
              </a:rPr>
              <a:t>quantidade de </a:t>
            </a:r>
            <a:r>
              <a:rPr lang="en-US" sz="2000" b="0" i="0" dirty="0" err="1">
                <a:effectLst/>
              </a:rPr>
              <a:t>certos</a:t>
            </a:r>
            <a:r>
              <a:rPr lang="en-US" sz="2000" b="0" i="0" dirty="0">
                <a:effectLst/>
              </a:rPr>
              <a:t> ingredients;</a:t>
            </a:r>
          </a:p>
          <a:p>
            <a:pPr algn="l" rtl="0" fontAlgn="base">
              <a:spcBef>
                <a:spcPts val="600"/>
              </a:spcBef>
              <a:buFont typeface="Arial" panose="020B0604020202020204" pitchFamily="34" charset="0"/>
              <a:buChar char="•"/>
            </a:pPr>
            <a:r>
              <a:rPr lang="pt-PT" sz="2000" dirty="0"/>
              <a:t>data de durabilidade mínima ou a data-limite de consumo </a:t>
            </a:r>
            <a:r>
              <a:rPr lang="en-US" sz="2000" b="0" i="0" dirty="0">
                <a:effectLst/>
              </a:rPr>
              <a:t>(</a:t>
            </a:r>
            <a:r>
              <a:rPr lang="en-US" sz="2000" b="0" i="0" dirty="0" err="1">
                <a:effectLst/>
              </a:rPr>
              <a:t>consumir</a:t>
            </a:r>
            <a:r>
              <a:rPr lang="en-US" sz="2000" b="0" i="0" dirty="0">
                <a:effectLst/>
              </a:rPr>
              <a:t> de </a:t>
            </a:r>
            <a:r>
              <a:rPr lang="en-US" sz="2000" b="0" i="0" dirty="0" err="1">
                <a:effectLst/>
              </a:rPr>
              <a:t>preferência</a:t>
            </a:r>
            <a:r>
              <a:rPr lang="en-US" sz="2000" b="0" i="0" dirty="0">
                <a:effectLst/>
              </a:rPr>
              <a:t> antes de/</a:t>
            </a:r>
            <a:r>
              <a:rPr lang="en-US" sz="2000" b="0" i="0" dirty="0" err="1">
                <a:effectLst/>
              </a:rPr>
              <a:t>consumir</a:t>
            </a:r>
            <a:r>
              <a:rPr lang="en-US" sz="2000" b="0" i="0" dirty="0">
                <a:effectLst/>
              </a:rPr>
              <a:t> </a:t>
            </a:r>
            <a:r>
              <a:rPr lang="en-US" sz="2000" b="0" i="0" dirty="0" err="1">
                <a:effectLst/>
              </a:rPr>
              <a:t>até</a:t>
            </a:r>
            <a:r>
              <a:rPr lang="en-US" sz="2000" b="0" i="0" dirty="0">
                <a:effectLst/>
              </a:rPr>
              <a:t>);</a:t>
            </a:r>
          </a:p>
          <a:p>
            <a:pPr fontAlgn="base">
              <a:spcBef>
                <a:spcPts val="600"/>
              </a:spcBef>
              <a:buFont typeface="Arial" panose="020B0604020202020204" pitchFamily="34" charset="0"/>
              <a:buChar char="•"/>
            </a:pPr>
            <a:r>
              <a:rPr lang="en-US" sz="2000" dirty="0" err="1">
                <a:solidFill>
                  <a:srgbClr val="000000"/>
                </a:solidFill>
                <a:latin typeface="Calibri" panose="020F0502020204030204"/>
              </a:rPr>
              <a:t>país</a:t>
            </a:r>
            <a:r>
              <a:rPr lang="en-US" sz="2000" dirty="0">
                <a:solidFill>
                  <a:srgbClr val="000000"/>
                </a:solidFill>
                <a:latin typeface="Calibri" panose="020F0502020204030204"/>
              </a:rPr>
              <a:t> de </a:t>
            </a:r>
            <a:r>
              <a:rPr lang="en-US" sz="2000" dirty="0" err="1">
                <a:solidFill>
                  <a:srgbClr val="000000"/>
                </a:solidFill>
                <a:latin typeface="Calibri" panose="020F0502020204030204"/>
              </a:rPr>
              <a:t>origem</a:t>
            </a:r>
            <a:r>
              <a:rPr lang="en-US" sz="2000" dirty="0">
                <a:solidFill>
                  <a:srgbClr val="000000"/>
                </a:solidFill>
                <a:latin typeface="Calibri" panose="020F0502020204030204"/>
              </a:rPr>
              <a:t> </a:t>
            </a:r>
            <a:r>
              <a:rPr lang="pt-PT" sz="2000" dirty="0">
                <a:solidFill>
                  <a:srgbClr val="000000"/>
                </a:solidFill>
                <a:latin typeface="Calibri" panose="020F0502020204030204"/>
              </a:rPr>
              <a:t>ou o local de proveniência</a:t>
            </a:r>
            <a:r>
              <a:rPr lang="en-US" sz="2000" dirty="0">
                <a:solidFill>
                  <a:srgbClr val="000000"/>
                </a:solidFill>
                <a:latin typeface="Calibri" panose="020F0502020204030204"/>
              </a:rPr>
              <a:t>, se </a:t>
            </a:r>
            <a:r>
              <a:rPr lang="en-US" sz="2000" dirty="0" err="1">
                <a:solidFill>
                  <a:srgbClr val="000000"/>
                </a:solidFill>
                <a:latin typeface="Calibri" panose="020F0502020204030204"/>
              </a:rPr>
              <a:t>necessário</a:t>
            </a:r>
            <a:r>
              <a:rPr lang="en-US" sz="2000" dirty="0">
                <a:solidFill>
                  <a:srgbClr val="000000"/>
                </a:solidFill>
                <a:latin typeface="Calibri" panose="020F0502020204030204"/>
              </a:rPr>
              <a:t> para </a:t>
            </a:r>
            <a:r>
              <a:rPr lang="en-US" sz="2000" dirty="0" err="1">
                <a:solidFill>
                  <a:srgbClr val="000000"/>
                </a:solidFill>
                <a:latin typeface="Calibri" panose="020F0502020204030204"/>
              </a:rPr>
              <a:t>clareza</a:t>
            </a:r>
            <a:r>
              <a:rPr lang="en-US" sz="2000" dirty="0">
                <a:solidFill>
                  <a:srgbClr val="000000"/>
                </a:solidFill>
                <a:latin typeface="Calibri" panose="020F0502020204030204"/>
              </a:rPr>
              <a:t> do </a:t>
            </a:r>
            <a:r>
              <a:rPr lang="en-US" sz="2000" dirty="0" err="1">
                <a:solidFill>
                  <a:srgbClr val="000000"/>
                </a:solidFill>
                <a:latin typeface="Calibri" panose="020F0502020204030204"/>
              </a:rPr>
              <a:t>consumidor</a:t>
            </a:r>
            <a:r>
              <a:rPr lang="en-US" sz="2000" dirty="0">
                <a:solidFill>
                  <a:srgbClr val="000000"/>
                </a:solidFill>
                <a:latin typeface="Calibri" panose="020F0502020204030204"/>
              </a:rPr>
              <a:t>, </a:t>
            </a:r>
            <a:r>
              <a:rPr lang="en-US" sz="2000" dirty="0" err="1">
                <a:solidFill>
                  <a:srgbClr val="000000"/>
                </a:solidFill>
                <a:latin typeface="Calibri" panose="020F0502020204030204"/>
              </a:rPr>
              <a:t>por</a:t>
            </a:r>
            <a:r>
              <a:rPr lang="en-US" sz="2000" dirty="0">
                <a:solidFill>
                  <a:srgbClr val="000000"/>
                </a:solidFill>
                <a:latin typeface="Calibri" panose="020F0502020204030204"/>
              </a:rPr>
              <a:t> ex. Bandeira do </a:t>
            </a:r>
            <a:r>
              <a:rPr lang="en-US" sz="2000" dirty="0" err="1">
                <a:solidFill>
                  <a:srgbClr val="000000"/>
                </a:solidFill>
                <a:latin typeface="Calibri" panose="020F0502020204030204"/>
              </a:rPr>
              <a:t>país</a:t>
            </a:r>
            <a:r>
              <a:rPr lang="en-US" sz="2000" dirty="0">
                <a:solidFill>
                  <a:srgbClr val="000000"/>
                </a:solidFill>
                <a:latin typeface="Calibri" panose="020F0502020204030204"/>
              </a:rPr>
              <a:t>;</a:t>
            </a:r>
          </a:p>
          <a:p>
            <a:pPr marL="0" indent="0" algn="l" rtl="0" fontAlgn="base">
              <a:spcBef>
                <a:spcPts val="600"/>
              </a:spcBef>
            </a:pPr>
            <a:endParaRPr lang="en-US" sz="2000" b="0" i="0" dirty="0">
              <a:effectLst/>
            </a:endParaRPr>
          </a:p>
          <a:p>
            <a:pPr algn="l" rtl="0">
              <a:spcBef>
                <a:spcPts val="600"/>
              </a:spcBef>
            </a:pPr>
            <a:endParaRPr lang="en-IE" sz="2000" dirty="0"/>
          </a:p>
        </p:txBody>
      </p:sp>
      <p:sp>
        <p:nvSpPr>
          <p:cNvPr id="5" name="Text Placeholder 2">
            <a:extLst>
              <a:ext uri="{FF2B5EF4-FFF2-40B4-BE49-F238E27FC236}">
                <a16:creationId xmlns:a16="http://schemas.microsoft.com/office/drawing/2014/main" id="{C29EBE97-5F76-2681-1B80-74F6103AAE8B}"/>
              </a:ext>
            </a:extLst>
          </p:cNvPr>
          <p:cNvSpPr>
            <a:spLocks noGrp="1"/>
          </p:cNvSpPr>
          <p:nvPr>
            <p:ph type="body" sz="quarter" idx="16"/>
          </p:nvPr>
        </p:nvSpPr>
        <p:spPr>
          <a:xfrm>
            <a:off x="691948" y="404027"/>
            <a:ext cx="10808102" cy="582221"/>
          </a:xfrm>
        </p:spPr>
        <p:txBody>
          <a:bodyPr>
            <a:normAutofit fontScale="92500"/>
          </a:bodyPr>
          <a:lstStyle/>
          <a:p>
            <a:pPr algn="l" rtl="0"/>
            <a:r>
              <a:rPr lang="en-US" sz="3600" b="1" i="0" dirty="0">
                <a:solidFill>
                  <a:srgbClr val="000000"/>
                </a:solidFill>
                <a:effectLst/>
              </a:rPr>
              <a:t>Informação </a:t>
            </a:r>
            <a:r>
              <a:rPr lang="en-US" sz="3600" b="1" i="0" dirty="0" err="1">
                <a:solidFill>
                  <a:srgbClr val="000000"/>
                </a:solidFill>
                <a:effectLst/>
              </a:rPr>
              <a:t>obrigatória</a:t>
            </a:r>
            <a:r>
              <a:rPr lang="en-US" sz="3600" b="1" i="0" dirty="0">
                <a:solidFill>
                  <a:srgbClr val="000000"/>
                </a:solidFill>
                <a:effectLst/>
              </a:rPr>
              <a:t> em alimentos pré-embalados na UE…</a:t>
            </a:r>
          </a:p>
          <a:p>
            <a:pPr algn="l" rtl="0"/>
            <a:endParaRPr lang="en-IE" dirty="0"/>
          </a:p>
        </p:txBody>
      </p:sp>
      <p:sp>
        <p:nvSpPr>
          <p:cNvPr id="6" name="TextBox 5">
            <a:extLst>
              <a:ext uri="{FF2B5EF4-FFF2-40B4-BE49-F238E27FC236}">
                <a16:creationId xmlns:a16="http://schemas.microsoft.com/office/drawing/2014/main" id="{DBA1C94D-467A-60B2-E981-F56424E04D0E}"/>
              </a:ext>
            </a:extLst>
          </p:cNvPr>
          <p:cNvSpPr txBox="1"/>
          <p:nvPr/>
        </p:nvSpPr>
        <p:spPr>
          <a:xfrm>
            <a:off x="6269421" y="1611873"/>
            <a:ext cx="5404051" cy="2970044"/>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nome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e endereço do operador da empresa do setor alimentar estabelecido na UE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ou</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do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importador</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28600" marR="0" lvl="0" indent="-228600" algn="l" defTabSz="914400" rtl="0" eaLnBrk="1" fontAlgn="base" latinLnBrk="0" hangingPunct="1">
              <a:lnSpc>
                <a:spcPct val="9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quantidade</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líquida</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28600" marR="0" lvl="0" indent="-228600" algn="l" defTabSz="914400" rtl="0" eaLnBrk="1" fontAlgn="base" latinLnBrk="0" hangingPunct="1">
              <a:lnSpc>
                <a:spcPct val="90000"/>
              </a:lnSpc>
              <a:spcBef>
                <a:spcPts val="600"/>
              </a:spcBef>
              <a:spcAft>
                <a:spcPts val="0"/>
              </a:spcAft>
              <a:buClrTx/>
              <a:buSzTx/>
              <a:buFont typeface="Arial" panose="020B0604020202020204" pitchFamily="34" charset="0"/>
              <a:buChar char="•"/>
              <a:tabLst/>
              <a:defRPr/>
            </a:pPr>
            <a:r>
              <a:rPr kumimoji="0" lang="pt-PT" sz="2000" b="0" i="0" u="none" strike="noStrike" kern="1200" cap="none" spc="0" normalizeH="0" baseline="0" noProof="0" dirty="0">
                <a:ln>
                  <a:noFill/>
                </a:ln>
                <a:solidFill>
                  <a:srgbClr val="000000"/>
                </a:solidFill>
                <a:effectLst/>
                <a:uLnTx/>
                <a:uFillTx/>
                <a:latin typeface="Calibri" panose="020F0502020204030204"/>
                <a:ea typeface="+mn-ea"/>
                <a:cs typeface="+mn-cs"/>
              </a:rPr>
              <a:t>condições especiais de conservação e/ou as condições de utilização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28600" marR="0" lvl="0" indent="-228600" algn="l" defTabSz="914400" rtl="0" eaLnBrk="1" fontAlgn="base" latinLnBrk="0" hangingPunct="1">
              <a:lnSpc>
                <a:spcPct val="90000"/>
              </a:lnSpc>
              <a:spcBef>
                <a:spcPts val="600"/>
              </a:spcBef>
              <a:spcAft>
                <a:spcPts val="0"/>
              </a:spcAft>
              <a:buClrTx/>
              <a:buSzTx/>
              <a:buFont typeface="Arial" panose="020B0604020202020204" pitchFamily="34" charset="0"/>
              <a:buChar char="•"/>
              <a:tabLst/>
              <a:defRPr/>
            </a:pPr>
            <a:r>
              <a:rPr lang="en-US" sz="2000" dirty="0">
                <a:solidFill>
                  <a:srgbClr val="000000"/>
                </a:solidFill>
                <a:latin typeface="Calibri" panose="020F0502020204030204"/>
              </a:rPr>
              <a:t>m</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odo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emprego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se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necessário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28600" marR="0" lvl="0" indent="-228600" algn="l" defTabSz="914400" rtl="0" eaLnBrk="1" fontAlgn="base" latinLnBrk="0" hangingPunct="1">
              <a:lnSpc>
                <a:spcPct val="90000"/>
              </a:lnSpc>
              <a:spcBef>
                <a:spcPts val="600"/>
              </a:spcBef>
              <a:spcAft>
                <a:spcPts val="0"/>
              </a:spcAft>
              <a:buClrTx/>
              <a:buSzTx/>
              <a:buFont typeface="Arial" panose="020B0604020202020204" pitchFamily="34" charset="0"/>
              <a:buChar char="•"/>
              <a:tabLst/>
              <a:defRPr/>
            </a:pPr>
            <a:r>
              <a:rPr lang="en-US" sz="2000" dirty="0" err="1">
                <a:solidFill>
                  <a:srgbClr val="000000"/>
                </a:solidFill>
                <a:latin typeface="Calibri" panose="020F0502020204030204"/>
              </a:rPr>
              <a:t>teor</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US" sz="2000" dirty="0">
                <a:solidFill>
                  <a:srgbClr val="000000"/>
                </a:solidFill>
                <a:latin typeface="Calibri" panose="020F0502020204030204"/>
              </a:rPr>
              <a:t>a</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lcoólico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das bebidas (se superior a 1,2%);</a:t>
            </a:r>
          </a:p>
          <a:p>
            <a:pPr marL="228600" marR="0" lvl="0" indent="-228600" algn="l" defTabSz="914400" rtl="0" eaLnBrk="1" fontAlgn="base" latinLnBrk="0" hangingPunct="1">
              <a:lnSpc>
                <a:spcPct val="9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declaração</a:t>
            </a:r>
            <a:r>
              <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 </a:t>
            </a:r>
            <a:r>
              <a:rPr kumimoji="0" lang="en-US" sz="20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nutricional</a:t>
            </a:r>
            <a:r>
              <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5CB74F75-857D-2CB8-D235-27C4C996C5C6}"/>
              </a:ext>
            </a:extLst>
          </p:cNvPr>
          <p:cNvSpPr txBox="1"/>
          <p:nvPr/>
        </p:nvSpPr>
        <p:spPr>
          <a:xfrm>
            <a:off x="346842" y="5971823"/>
            <a:ext cx="11845158" cy="646331"/>
          </a:xfrm>
          <a:prstGeom prst="rect">
            <a:avLst/>
          </a:prstGeom>
          <a:solidFill>
            <a:srgbClr val="F79037"/>
          </a:solidFill>
          <a:ln>
            <a:solidFill>
              <a:srgbClr val="F79037"/>
            </a:solidFill>
          </a:ln>
        </p:spPr>
        <p:txBody>
          <a:bodyPr wrap="square">
            <a:spAutoFit/>
          </a:bodyPr>
          <a:lstStyle/>
          <a:p>
            <a:pPr algn="l" rtl="0" fontAlgn="base"/>
            <a:r>
              <a:rPr lang="en-US" sz="1800" b="0" i="0" dirty="0">
                <a:solidFill>
                  <a:srgbClr val="000000"/>
                </a:solidFill>
                <a:effectLst/>
              </a:rPr>
              <a:t>Ao </a:t>
            </a:r>
            <a:r>
              <a:rPr lang="en-US" sz="1800" b="0" i="0" dirty="0" err="1">
                <a:solidFill>
                  <a:srgbClr val="000000"/>
                </a:solidFill>
                <a:effectLst/>
              </a:rPr>
              <a:t>abrigo</a:t>
            </a:r>
            <a:r>
              <a:rPr lang="en-US" sz="1800" b="0" i="0" dirty="0">
                <a:solidFill>
                  <a:srgbClr val="000000"/>
                </a:solidFill>
                <a:effectLst/>
              </a:rPr>
              <a:t> da legislação da UE e/</a:t>
            </a:r>
            <a:r>
              <a:rPr lang="en-US" sz="1800" b="0" i="0" dirty="0" err="1">
                <a:solidFill>
                  <a:srgbClr val="000000"/>
                </a:solidFill>
                <a:effectLst/>
              </a:rPr>
              <a:t>ou</a:t>
            </a:r>
            <a:r>
              <a:rPr lang="en-US" sz="1800" b="0" i="0" dirty="0">
                <a:solidFill>
                  <a:srgbClr val="000000"/>
                </a:solidFill>
                <a:effectLst/>
              </a:rPr>
              <a:t> </a:t>
            </a:r>
            <a:r>
              <a:rPr lang="en-US" sz="1800" b="0" i="0" dirty="0" err="1">
                <a:solidFill>
                  <a:srgbClr val="000000"/>
                </a:solidFill>
                <a:effectLst/>
              </a:rPr>
              <a:t>nacional</a:t>
            </a:r>
            <a:r>
              <a:rPr lang="en-US" sz="1800" b="0" i="0" dirty="0">
                <a:solidFill>
                  <a:srgbClr val="000000"/>
                </a:solidFill>
                <a:effectLst/>
              </a:rPr>
              <a:t>, alguns </a:t>
            </a:r>
            <a:r>
              <a:rPr lang="en-US" sz="1800" b="0" i="0" dirty="0" err="1">
                <a:solidFill>
                  <a:srgbClr val="000000"/>
                </a:solidFill>
                <a:effectLst/>
              </a:rPr>
              <a:t>produtos</a:t>
            </a:r>
            <a:r>
              <a:rPr lang="en-US" sz="1800" b="0" i="0" dirty="0">
                <a:solidFill>
                  <a:srgbClr val="000000"/>
                </a:solidFill>
                <a:effectLst/>
              </a:rPr>
              <a:t> </a:t>
            </a:r>
            <a:r>
              <a:rPr lang="en-US" sz="1800" b="0" i="0" dirty="0" err="1">
                <a:solidFill>
                  <a:srgbClr val="000000"/>
                </a:solidFill>
                <a:effectLst/>
              </a:rPr>
              <a:t>alimentares</a:t>
            </a:r>
            <a:r>
              <a:rPr lang="en-US" sz="1800" b="0" i="0" dirty="0">
                <a:solidFill>
                  <a:srgbClr val="000000"/>
                </a:solidFill>
                <a:effectLst/>
              </a:rPr>
              <a:t>  </a:t>
            </a:r>
            <a:r>
              <a:rPr lang="en-US" sz="1800" b="0" i="0" dirty="0" err="1">
                <a:solidFill>
                  <a:srgbClr val="000000"/>
                </a:solidFill>
                <a:effectLst/>
              </a:rPr>
              <a:t>poderão</a:t>
            </a:r>
            <a:r>
              <a:rPr lang="en-US" sz="1800" b="0" i="0" dirty="0">
                <a:solidFill>
                  <a:srgbClr val="000000"/>
                </a:solidFill>
                <a:effectLst/>
              </a:rPr>
              <a:t> </a:t>
            </a:r>
            <a:r>
              <a:rPr lang="en-US" sz="1800" b="0" i="0" dirty="0" err="1">
                <a:solidFill>
                  <a:srgbClr val="000000"/>
                </a:solidFill>
                <a:effectLst/>
              </a:rPr>
              <a:t>também</a:t>
            </a:r>
            <a:r>
              <a:rPr lang="en-US" sz="1800" b="0" i="0" dirty="0">
                <a:solidFill>
                  <a:srgbClr val="000000"/>
                </a:solidFill>
                <a:effectLst/>
              </a:rPr>
              <a:t> </a:t>
            </a:r>
            <a:r>
              <a:rPr lang="en-US" sz="1800" b="0" i="0" dirty="0" err="1">
                <a:solidFill>
                  <a:srgbClr val="000000"/>
                </a:solidFill>
                <a:effectLst/>
              </a:rPr>
              <a:t>necessitar</a:t>
            </a:r>
            <a:r>
              <a:rPr lang="en-US" sz="1800" b="0" i="0" dirty="0">
                <a:solidFill>
                  <a:srgbClr val="000000"/>
                </a:solidFill>
                <a:effectLst/>
              </a:rPr>
              <a:t> de </a:t>
            </a:r>
            <a:r>
              <a:rPr lang="en-US" sz="1800" b="0" i="0" dirty="0" err="1">
                <a:solidFill>
                  <a:srgbClr val="000000"/>
                </a:solidFill>
                <a:effectLst/>
              </a:rPr>
              <a:t>apresentar</a:t>
            </a:r>
            <a:r>
              <a:rPr lang="en-US" sz="1800" b="0" i="0" dirty="0">
                <a:solidFill>
                  <a:srgbClr val="000000"/>
                </a:solidFill>
                <a:effectLst/>
              </a:rPr>
              <a:t> </a:t>
            </a:r>
            <a:r>
              <a:rPr lang="en-US" sz="1800" b="0" i="0" dirty="0" err="1">
                <a:solidFill>
                  <a:srgbClr val="000000"/>
                </a:solidFill>
                <a:effectLst/>
              </a:rPr>
              <a:t>advertências</a:t>
            </a:r>
            <a:r>
              <a:rPr lang="en-US" sz="1800" b="0" i="0" dirty="0">
                <a:solidFill>
                  <a:srgbClr val="000000"/>
                </a:solidFill>
                <a:effectLst/>
              </a:rPr>
              <a:t> específicas referentes, </a:t>
            </a:r>
            <a:r>
              <a:rPr lang="en-US" sz="1800" b="0" i="0" dirty="0" err="1">
                <a:solidFill>
                  <a:srgbClr val="000000"/>
                </a:solidFill>
                <a:effectLst/>
              </a:rPr>
              <a:t>por</a:t>
            </a:r>
            <a:r>
              <a:rPr lang="en-US" sz="1800" b="0" i="0" dirty="0">
                <a:solidFill>
                  <a:srgbClr val="000000"/>
                </a:solidFill>
                <a:effectLst/>
              </a:rPr>
              <a:t> ex., a ingredientes não recomendados para consumo por crianças (como a cafeína).</a:t>
            </a:r>
          </a:p>
        </p:txBody>
      </p:sp>
      <p:sp>
        <p:nvSpPr>
          <p:cNvPr id="8" name="TextBox 7">
            <a:extLst>
              <a:ext uri="{FF2B5EF4-FFF2-40B4-BE49-F238E27FC236}">
                <a16:creationId xmlns:a16="http://schemas.microsoft.com/office/drawing/2014/main" id="{7DF7C03F-B567-15D0-96A1-6815207C7D6A}"/>
              </a:ext>
            </a:extLst>
          </p:cNvPr>
          <p:cNvSpPr txBox="1"/>
          <p:nvPr/>
        </p:nvSpPr>
        <p:spPr>
          <a:xfrm>
            <a:off x="2673577" y="5388103"/>
            <a:ext cx="8762977" cy="430887"/>
          </a:xfrm>
          <a:prstGeom prst="rect">
            <a:avLst/>
          </a:prstGeom>
          <a:noFill/>
        </p:spPr>
        <p:txBody>
          <a:bodyPr wrap="square">
            <a:spAutoFit/>
          </a:bodyPr>
          <a:lstStyle/>
          <a:p>
            <a:pPr algn="l" rtl="0"/>
            <a:r>
              <a:rPr lang="en-US" sz="2200" dirty="0">
                <a:solidFill>
                  <a:srgbClr val="1188A3"/>
                </a:solidFill>
                <a:hlinkClick r:id="rId4">
                  <a:extLst>
                    <a:ext uri="{A12FA001-AC4F-418D-AE19-62706E023703}">
                      <ahyp:hlinkClr xmlns:ahyp="http://schemas.microsoft.com/office/drawing/2018/hyperlinkcolor" val="tx"/>
                    </a:ext>
                  </a:extLst>
                </a:hlinkClick>
              </a:rPr>
              <a:t>Rotulagem de alimentos - regras gerais da UE - A sua Europa (europa.eu)</a:t>
            </a:r>
            <a:endParaRPr lang="en-IE" sz="2200" dirty="0">
              <a:solidFill>
                <a:srgbClr val="1188A3"/>
              </a:solidFill>
            </a:endParaRPr>
          </a:p>
        </p:txBody>
      </p:sp>
      <p:sp>
        <p:nvSpPr>
          <p:cNvPr id="9" name="Arrow: Right 8">
            <a:extLst>
              <a:ext uri="{FF2B5EF4-FFF2-40B4-BE49-F238E27FC236}">
                <a16:creationId xmlns:a16="http://schemas.microsoft.com/office/drawing/2014/main" id="{E468D67A-118A-F15A-81B3-E2C59B15AFAE}"/>
              </a:ext>
            </a:extLst>
          </p:cNvPr>
          <p:cNvSpPr/>
          <p:nvPr/>
        </p:nvSpPr>
        <p:spPr>
          <a:xfrm>
            <a:off x="902208" y="5218965"/>
            <a:ext cx="1771369"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rgbClr val="000000"/>
                </a:solidFill>
              </a:rPr>
              <a:t>Clique aqui</a:t>
            </a:r>
          </a:p>
        </p:txBody>
      </p:sp>
      <p:sp>
        <p:nvSpPr>
          <p:cNvPr id="10" name="TextBox 9">
            <a:extLst>
              <a:ext uri="{FF2B5EF4-FFF2-40B4-BE49-F238E27FC236}">
                <a16:creationId xmlns:a16="http://schemas.microsoft.com/office/drawing/2014/main" id="{B00D1B46-7665-1801-B948-E52E715E0B7F}"/>
              </a:ext>
            </a:extLst>
          </p:cNvPr>
          <p:cNvSpPr txBox="1"/>
          <p:nvPr/>
        </p:nvSpPr>
        <p:spPr>
          <a:xfrm>
            <a:off x="2161629" y="1050414"/>
            <a:ext cx="7868741" cy="461665"/>
          </a:xfrm>
          <a:prstGeom prst="rect">
            <a:avLst/>
          </a:prstGeom>
          <a:noFill/>
          <a:ln>
            <a:solidFill>
              <a:srgbClr val="000000"/>
            </a:solidFill>
          </a:ln>
        </p:spPr>
        <p:txBody>
          <a:bodyPr wrap="square">
            <a:spAutoFit/>
          </a:bodyPr>
          <a:lstStyle/>
          <a:p>
            <a:pPr algn="ctr" rtl="0"/>
            <a:r>
              <a:rPr lang="en-US" sz="2400" b="1" i="0" dirty="0">
                <a:solidFill>
                  <a:srgbClr val="000000"/>
                </a:solidFill>
                <a:effectLst/>
              </a:rPr>
              <a:t>Que tipo de </a:t>
            </a:r>
            <a:r>
              <a:rPr lang="en-US" sz="2400" b="1" i="0" dirty="0" err="1">
                <a:solidFill>
                  <a:srgbClr val="000000"/>
                </a:solidFill>
                <a:effectLst/>
              </a:rPr>
              <a:t>informação</a:t>
            </a:r>
            <a:r>
              <a:rPr lang="en-US" sz="2400" b="1" i="0" dirty="0">
                <a:solidFill>
                  <a:srgbClr val="000000"/>
                </a:solidFill>
                <a:effectLst/>
              </a:rPr>
              <a:t> é </a:t>
            </a:r>
            <a:r>
              <a:rPr lang="en-US" sz="2400" b="1" i="0" dirty="0" err="1">
                <a:solidFill>
                  <a:srgbClr val="000000"/>
                </a:solidFill>
                <a:effectLst/>
              </a:rPr>
              <a:t>necessário</a:t>
            </a:r>
            <a:r>
              <a:rPr lang="en-US" sz="2400" b="1" i="0" dirty="0">
                <a:solidFill>
                  <a:srgbClr val="000000"/>
                </a:solidFill>
                <a:effectLst/>
              </a:rPr>
              <a:t> </a:t>
            </a:r>
            <a:r>
              <a:rPr lang="en-US" sz="2400" b="1" i="0" dirty="0" err="1">
                <a:solidFill>
                  <a:srgbClr val="000000"/>
                </a:solidFill>
                <a:effectLst/>
              </a:rPr>
              <a:t>mencionar</a:t>
            </a:r>
            <a:r>
              <a:rPr lang="en-US" sz="2400" b="1" i="0" dirty="0">
                <a:solidFill>
                  <a:srgbClr val="000000"/>
                </a:solidFill>
                <a:effectLst/>
              </a:rPr>
              <a:t>?</a:t>
            </a:r>
          </a:p>
        </p:txBody>
      </p:sp>
    </p:spTree>
    <p:extLst>
      <p:ext uri="{BB962C8B-B14F-4D97-AF65-F5344CB8AC3E}">
        <p14:creationId xmlns:p14="http://schemas.microsoft.com/office/powerpoint/2010/main" val="192188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C70A2-08E6-CEDA-A021-4C38B76E7462}"/>
              </a:ext>
            </a:extLst>
          </p:cNvPr>
          <p:cNvSpPr>
            <a:spLocks noGrp="1"/>
          </p:cNvSpPr>
          <p:nvPr>
            <p:ph type="body" sz="quarter" idx="16"/>
          </p:nvPr>
        </p:nvSpPr>
        <p:spPr/>
        <p:txBody>
          <a:bodyPr/>
          <a:lstStyle/>
          <a:p>
            <a:pPr algn="l" rtl="0"/>
            <a:r>
              <a:rPr lang="en-IE" dirty="0" err="1"/>
              <a:t>Embalagens</a:t>
            </a:r>
            <a:r>
              <a:rPr lang="en-IE" dirty="0"/>
              <a:t> </a:t>
            </a:r>
            <a:r>
              <a:rPr lang="en-IE" dirty="0" err="1"/>
              <a:t>Alimentares</a:t>
            </a:r>
            <a:r>
              <a:rPr lang="en-IE" dirty="0"/>
              <a:t> </a:t>
            </a:r>
            <a:r>
              <a:rPr lang="en-IE" dirty="0" err="1"/>
              <a:t>Éticas</a:t>
            </a:r>
            <a:endParaRPr lang="en-IE" dirty="0"/>
          </a:p>
          <a:p>
            <a:pPr algn="l" rtl="0"/>
            <a:endParaRPr lang="en-IE" dirty="0"/>
          </a:p>
        </p:txBody>
      </p:sp>
      <p:sp>
        <p:nvSpPr>
          <p:cNvPr id="3" name="Text Placeholder 2">
            <a:extLst>
              <a:ext uri="{FF2B5EF4-FFF2-40B4-BE49-F238E27FC236}">
                <a16:creationId xmlns:a16="http://schemas.microsoft.com/office/drawing/2014/main" id="{B994AA22-4509-9C1C-D37C-406A8DED824C}"/>
              </a:ext>
            </a:extLst>
          </p:cNvPr>
          <p:cNvSpPr>
            <a:spLocks noGrp="1"/>
          </p:cNvSpPr>
          <p:nvPr>
            <p:ph type="body" sz="quarter" idx="17"/>
          </p:nvPr>
        </p:nvSpPr>
        <p:spPr/>
        <p:txBody>
          <a:bodyPr/>
          <a:lstStyle/>
          <a:p>
            <a:pPr algn="l" rtl="0"/>
            <a:r>
              <a:rPr lang="en-IE"/>
              <a:t>04</a:t>
            </a:r>
          </a:p>
        </p:txBody>
      </p:sp>
    </p:spTree>
    <p:extLst>
      <p:ext uri="{BB962C8B-B14F-4D97-AF65-F5344CB8AC3E}">
        <p14:creationId xmlns:p14="http://schemas.microsoft.com/office/powerpoint/2010/main" val="6371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433F43-5481-C3AE-2998-070AFDFE7D16}"/>
              </a:ext>
            </a:extLst>
          </p:cNvPr>
          <p:cNvSpPr>
            <a:spLocks noGrp="1"/>
          </p:cNvSpPr>
          <p:nvPr>
            <p:ph type="body" sz="quarter" idx="16"/>
          </p:nvPr>
        </p:nvSpPr>
        <p:spPr>
          <a:xfrm>
            <a:off x="535124" y="250620"/>
            <a:ext cx="6010139" cy="655024"/>
          </a:xfrm>
          <a:solidFill>
            <a:srgbClr val="B3DDDC"/>
          </a:solidFill>
        </p:spPr>
        <p:txBody>
          <a:bodyPr/>
          <a:lstStyle/>
          <a:p>
            <a:pPr algn="l" rtl="0"/>
            <a:r>
              <a:rPr lang="en-IE" b="1" dirty="0" err="1"/>
              <a:t>Embalagens</a:t>
            </a:r>
            <a:r>
              <a:rPr lang="en-IE" b="1" dirty="0"/>
              <a:t> </a:t>
            </a:r>
            <a:r>
              <a:rPr lang="en-IE" b="1" dirty="0" err="1"/>
              <a:t>alimentares</a:t>
            </a:r>
            <a:endParaRPr lang="en-IE" b="1" dirty="0"/>
          </a:p>
        </p:txBody>
      </p:sp>
      <p:sp>
        <p:nvSpPr>
          <p:cNvPr id="2" name="Text Placeholder 1">
            <a:extLst>
              <a:ext uri="{FF2B5EF4-FFF2-40B4-BE49-F238E27FC236}">
                <a16:creationId xmlns:a16="http://schemas.microsoft.com/office/drawing/2014/main" id="{1A039385-1D49-D74F-771C-127885D995EB}"/>
              </a:ext>
            </a:extLst>
          </p:cNvPr>
          <p:cNvSpPr>
            <a:spLocks noGrp="1"/>
          </p:cNvSpPr>
          <p:nvPr>
            <p:ph type="body" sz="quarter" idx="18"/>
          </p:nvPr>
        </p:nvSpPr>
        <p:spPr>
          <a:xfrm>
            <a:off x="804672" y="786163"/>
            <a:ext cx="5809924" cy="4157823"/>
          </a:xfrm>
        </p:spPr>
        <p:txBody>
          <a:bodyPr/>
          <a:lstStyle/>
          <a:p>
            <a:pPr marL="0" indent="0" rtl="0"/>
            <a:r>
              <a:rPr lang="en-US" sz="2300" dirty="0"/>
              <a:t>As </a:t>
            </a:r>
            <a:r>
              <a:rPr lang="en-US" sz="2300" dirty="0" err="1"/>
              <a:t>embalagens</a:t>
            </a:r>
            <a:r>
              <a:rPr lang="en-US" sz="2300" dirty="0"/>
              <a:t> </a:t>
            </a:r>
            <a:r>
              <a:rPr lang="en-US" sz="2300" dirty="0" err="1"/>
              <a:t>alimentares</a:t>
            </a:r>
            <a:r>
              <a:rPr lang="en-US" sz="2300" dirty="0"/>
              <a:t> </a:t>
            </a:r>
            <a:r>
              <a:rPr lang="en-US" sz="2300" dirty="0" err="1"/>
              <a:t>evitam</a:t>
            </a:r>
            <a:r>
              <a:rPr lang="en-US" sz="2300" dirty="0"/>
              <a:t> que </a:t>
            </a:r>
            <a:r>
              <a:rPr lang="en-US" sz="2300" dirty="0" err="1"/>
              <a:t>os</a:t>
            </a:r>
            <a:r>
              <a:rPr lang="en-US" sz="2300" dirty="0"/>
              <a:t> </a:t>
            </a:r>
            <a:r>
              <a:rPr lang="en-US" sz="2300" dirty="0" err="1"/>
              <a:t>alimentos</a:t>
            </a:r>
            <a:r>
              <a:rPr lang="en-US" sz="2300" dirty="0"/>
              <a:t> se </a:t>
            </a:r>
            <a:r>
              <a:rPr lang="en-US" sz="2300" dirty="0" err="1"/>
              <a:t>estraguem</a:t>
            </a:r>
            <a:r>
              <a:rPr lang="en-US" sz="2300" dirty="0"/>
              <a:t> e </a:t>
            </a:r>
            <a:r>
              <a:rPr lang="en-US" sz="2300" dirty="0" err="1"/>
              <a:t>permitem</a:t>
            </a:r>
            <a:r>
              <a:rPr lang="en-US" sz="2300" dirty="0"/>
              <a:t> a rastreabilidade, a </a:t>
            </a:r>
            <a:r>
              <a:rPr lang="en-US" sz="2300" dirty="0" err="1"/>
              <a:t>comercialização</a:t>
            </a:r>
            <a:r>
              <a:rPr lang="en-US" sz="2300" dirty="0"/>
              <a:t> e a </a:t>
            </a:r>
            <a:r>
              <a:rPr lang="en-US" sz="2300" dirty="0" err="1"/>
              <a:t>partilha</a:t>
            </a:r>
            <a:r>
              <a:rPr lang="en-US" sz="2300" dirty="0"/>
              <a:t> de informações com os clientes.</a:t>
            </a:r>
          </a:p>
          <a:p>
            <a:pPr marL="0" indent="0" rtl="0"/>
            <a:r>
              <a:rPr lang="en-US" sz="2300" dirty="0"/>
              <a:t>A maioria dos materiais usados ​​para </a:t>
            </a:r>
            <a:r>
              <a:rPr lang="en-US" sz="2300" dirty="0" err="1"/>
              <a:t>embalar</a:t>
            </a:r>
            <a:r>
              <a:rPr lang="en-US" sz="2300" dirty="0"/>
              <a:t> </a:t>
            </a:r>
            <a:r>
              <a:rPr lang="en-US" sz="2300" dirty="0" err="1"/>
              <a:t>alimentos</a:t>
            </a:r>
            <a:r>
              <a:rPr lang="en-US" sz="2300" dirty="0"/>
              <a:t> </a:t>
            </a:r>
            <a:r>
              <a:rPr lang="en-US" sz="2300" dirty="0" err="1"/>
              <a:t>pertence</a:t>
            </a:r>
            <a:r>
              <a:rPr lang="en-US" sz="2300" dirty="0"/>
              <a:t> às seguintes classes: metais, vidro, papel e polímeros. </a:t>
            </a:r>
            <a:r>
              <a:rPr lang="en-US" sz="2300" dirty="0" err="1"/>
              <a:t>Alguns</a:t>
            </a:r>
            <a:r>
              <a:rPr lang="en-US" sz="2300" dirty="0"/>
              <a:t> </a:t>
            </a:r>
            <a:r>
              <a:rPr lang="en-US" sz="2300" dirty="0" err="1"/>
              <a:t>tipos</a:t>
            </a:r>
            <a:r>
              <a:rPr lang="en-US" sz="2300" dirty="0"/>
              <a:t> de </a:t>
            </a:r>
            <a:r>
              <a:rPr lang="en-US" sz="2300" dirty="0" err="1"/>
              <a:t>embalagem</a:t>
            </a:r>
            <a:r>
              <a:rPr lang="en-US" sz="2300" dirty="0"/>
              <a:t> </a:t>
            </a:r>
            <a:r>
              <a:rPr lang="en-US" sz="2300" dirty="0" err="1"/>
              <a:t>consistem</a:t>
            </a:r>
            <a:r>
              <a:rPr lang="en-US" sz="2300" dirty="0"/>
              <a:t> </a:t>
            </a:r>
            <a:r>
              <a:rPr lang="en-US" sz="2300" dirty="0" err="1"/>
              <a:t>numa</a:t>
            </a:r>
            <a:r>
              <a:rPr lang="en-US" sz="2300" dirty="0"/>
              <a:t> </a:t>
            </a:r>
            <a:r>
              <a:rPr lang="en-US" sz="2300" dirty="0" err="1"/>
              <a:t>combinação</a:t>
            </a:r>
            <a:r>
              <a:rPr lang="en-US" sz="2300" dirty="0"/>
              <a:t> de dois ou mais materiais das classes listadas acima. Embora as </a:t>
            </a:r>
            <a:r>
              <a:rPr lang="en-US" sz="2300" dirty="0" err="1"/>
              <a:t>embalagens</a:t>
            </a:r>
            <a:r>
              <a:rPr lang="en-US" sz="2300" dirty="0"/>
              <a:t> </a:t>
            </a:r>
            <a:r>
              <a:rPr lang="en-US" sz="2300" dirty="0" err="1"/>
              <a:t>descartáveis</a:t>
            </a:r>
            <a:r>
              <a:rPr lang="en-US" sz="2300" dirty="0"/>
              <a:t> ​​tenham sido uma parte essencial da maioria das cadeias de </a:t>
            </a:r>
            <a:r>
              <a:rPr lang="en-US" sz="2300" dirty="0" err="1"/>
              <a:t>abastecimento</a:t>
            </a:r>
            <a:r>
              <a:rPr lang="en-US" sz="2300" dirty="0"/>
              <a:t> </a:t>
            </a:r>
            <a:r>
              <a:rPr lang="en-US" sz="2300" dirty="0" err="1"/>
              <a:t>alimentar</a:t>
            </a:r>
            <a:r>
              <a:rPr lang="en-US" sz="2300" dirty="0"/>
              <a:t> </a:t>
            </a:r>
            <a:r>
              <a:rPr lang="en-US" sz="2300" dirty="0" err="1"/>
              <a:t>modernas</a:t>
            </a:r>
            <a:r>
              <a:rPr lang="en-US" sz="2300" dirty="0"/>
              <a:t>, os problemas ambientais </a:t>
            </a:r>
            <a:r>
              <a:rPr lang="en-US" sz="2300" dirty="0" err="1"/>
              <a:t>relacionados</a:t>
            </a:r>
            <a:r>
              <a:rPr lang="en-US" sz="2300" dirty="0"/>
              <a:t> com </a:t>
            </a:r>
            <a:r>
              <a:rPr lang="en-US" sz="2300" dirty="0" err="1"/>
              <a:t>os</a:t>
            </a:r>
            <a:r>
              <a:rPr lang="en-US" sz="2300" dirty="0"/>
              <a:t> </a:t>
            </a:r>
            <a:r>
              <a:rPr lang="en-US" sz="2300" dirty="0" err="1"/>
              <a:t>resíduos</a:t>
            </a:r>
            <a:r>
              <a:rPr lang="en-US" sz="2300" dirty="0"/>
              <a:t> de embalagens cresceram exponencialmente nas </a:t>
            </a:r>
            <a:r>
              <a:rPr lang="en-US" sz="2300" dirty="0" err="1"/>
              <a:t>últimas</a:t>
            </a:r>
            <a:r>
              <a:rPr lang="en-US" sz="2300" dirty="0"/>
              <a:t> 	</a:t>
            </a:r>
            <a:r>
              <a:rPr lang="en-US" sz="2300" dirty="0" err="1"/>
              <a:t>décadas</a:t>
            </a:r>
            <a:r>
              <a:rPr lang="en-US" sz="2300" dirty="0"/>
              <a:t>.</a:t>
            </a:r>
            <a:endParaRPr lang="en-IE" sz="2300" dirty="0"/>
          </a:p>
        </p:txBody>
      </p:sp>
      <p:pic>
        <p:nvPicPr>
          <p:cNvPr id="6" name="Picture Placeholder 5" descr="A collage of different products  Description automatically generated">
            <a:extLst>
              <a:ext uri="{FF2B5EF4-FFF2-40B4-BE49-F238E27FC236}">
                <a16:creationId xmlns:a16="http://schemas.microsoft.com/office/drawing/2014/main" id="{2E4ABD7B-0CF1-E190-2682-40385BF9B86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9" name="Freeform 10">
            <a:extLst>
              <a:ext uri="{FF2B5EF4-FFF2-40B4-BE49-F238E27FC236}">
                <a16:creationId xmlns:a16="http://schemas.microsoft.com/office/drawing/2014/main" id="{184BF415-125C-01E8-C138-A2D4C2FACCAD}"/>
              </a:ext>
            </a:extLst>
          </p:cNvPr>
          <p:cNvSpPr/>
          <p:nvPr/>
        </p:nvSpPr>
        <p:spPr>
          <a:xfrm>
            <a:off x="0" y="5959357"/>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8" name="TextBox 7">
            <a:extLst>
              <a:ext uri="{FF2B5EF4-FFF2-40B4-BE49-F238E27FC236}">
                <a16:creationId xmlns:a16="http://schemas.microsoft.com/office/drawing/2014/main" id="{5168A096-DE21-7CEE-B7BC-E9B5365417BC}"/>
              </a:ext>
            </a:extLst>
          </p:cNvPr>
          <p:cNvSpPr txBox="1"/>
          <p:nvPr/>
        </p:nvSpPr>
        <p:spPr>
          <a:xfrm>
            <a:off x="1559132" y="5948636"/>
            <a:ext cx="5646737" cy="646331"/>
          </a:xfrm>
          <a:prstGeom prst="rect">
            <a:avLst/>
          </a:prstGeom>
          <a:noFill/>
        </p:spPr>
        <p:txBody>
          <a:bodyPr wrap="square">
            <a:spAutoFit/>
          </a:bodyPr>
          <a:lstStyle/>
          <a:p>
            <a:pPr algn="l" rtl="0"/>
            <a:r>
              <a:rPr lang="en-US" dirty="0" err="1">
                <a:solidFill>
                  <a:srgbClr val="000000"/>
                </a:solidFill>
                <a:hlinkClick r:id="rId4">
                  <a:extLst>
                    <a:ext uri="{A12FA001-AC4F-418D-AE19-62706E023703}">
                      <ahyp:hlinkClr xmlns:ahyp="http://schemas.microsoft.com/office/drawing/2018/hyperlinkcolor" val="tx"/>
                    </a:ext>
                  </a:extLst>
                </a:hlinkClick>
              </a:rPr>
              <a:t>Embalagens</a:t>
            </a:r>
            <a:r>
              <a:rPr lang="en-US" dirty="0">
                <a:solidFill>
                  <a:srgbClr val="000000"/>
                </a:solidFill>
                <a:hlinkClick r:id="rId4">
                  <a:extLst>
                    <a:ext uri="{A12FA001-AC4F-418D-AE19-62706E023703}">
                      <ahyp:hlinkClr xmlns:ahyp="http://schemas.microsoft.com/office/drawing/2018/hyperlinkcolor" val="tx"/>
                    </a:ext>
                  </a:extLst>
                </a:hlinkClick>
              </a:rPr>
              <a:t> </a:t>
            </a:r>
            <a:r>
              <a:rPr lang="en-US" dirty="0" err="1">
                <a:solidFill>
                  <a:srgbClr val="000000"/>
                </a:solidFill>
                <a:hlinkClick r:id="rId4">
                  <a:extLst>
                    <a:ext uri="{A12FA001-AC4F-418D-AE19-62706E023703}">
                      <ahyp:hlinkClr xmlns:ahyp="http://schemas.microsoft.com/office/drawing/2018/hyperlinkcolor" val="tx"/>
                    </a:ext>
                  </a:extLst>
                </a:hlinkClick>
              </a:rPr>
              <a:t>Alimentares</a:t>
            </a:r>
            <a:r>
              <a:rPr lang="en-US" dirty="0">
                <a:solidFill>
                  <a:srgbClr val="000000"/>
                </a:solidFill>
                <a:hlinkClick r:id="rId4">
                  <a:extLst>
                    <a:ext uri="{A12FA001-AC4F-418D-AE19-62706E023703}">
                      <ahyp:hlinkClr xmlns:ahyp="http://schemas.microsoft.com/office/drawing/2018/hyperlinkcolor" val="tx"/>
                    </a:ext>
                  </a:extLst>
                </a:hlinkClick>
              </a:rPr>
              <a:t>| Regulamentos e tipos de materiais (highspeedtraining.co.uk)</a:t>
            </a:r>
            <a:endParaRPr lang="en-IE" dirty="0">
              <a:solidFill>
                <a:srgbClr val="000000"/>
              </a:solidFill>
            </a:endParaRPr>
          </a:p>
        </p:txBody>
      </p:sp>
      <p:sp>
        <p:nvSpPr>
          <p:cNvPr id="10" name="TextBox 9">
            <a:extLst>
              <a:ext uri="{FF2B5EF4-FFF2-40B4-BE49-F238E27FC236}">
                <a16:creationId xmlns:a16="http://schemas.microsoft.com/office/drawing/2014/main" id="{69155031-C353-2DE9-67C0-AC2CD65521B0}"/>
              </a:ext>
            </a:extLst>
          </p:cNvPr>
          <p:cNvSpPr txBox="1"/>
          <p:nvPr/>
        </p:nvSpPr>
        <p:spPr>
          <a:xfrm>
            <a:off x="586408" y="6087135"/>
            <a:ext cx="776580" cy="369332"/>
          </a:xfrm>
          <a:prstGeom prst="rect">
            <a:avLst/>
          </a:prstGeom>
          <a:solidFill>
            <a:schemeClr val="bg1"/>
          </a:solidFill>
        </p:spPr>
        <p:txBody>
          <a:bodyPr wrap="square" rtlCol="0">
            <a:spAutoFit/>
          </a:bodyPr>
          <a:lstStyle/>
          <a:p>
            <a:pPr algn="l" rtl="0"/>
            <a:r>
              <a:rPr lang="en-IE" b="1" dirty="0">
                <a:solidFill>
                  <a:srgbClr val="000000"/>
                </a:solidFill>
              </a:rPr>
              <a:t>LER</a:t>
            </a:r>
          </a:p>
        </p:txBody>
      </p:sp>
    </p:spTree>
    <p:extLst>
      <p:ext uri="{BB962C8B-B14F-4D97-AF65-F5344CB8AC3E}">
        <p14:creationId xmlns:p14="http://schemas.microsoft.com/office/powerpoint/2010/main" val="66717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526" y="1723242"/>
            <a:ext cx="5646737" cy="3682195"/>
          </a:xfrm>
        </p:spPr>
        <p:txBody>
          <a:bodyPr/>
          <a:lstStyle/>
          <a:p>
            <a:pPr marL="0" indent="0" algn="just"/>
            <a:r>
              <a:rPr lang="en-US" dirty="0"/>
              <a:t>Uma </a:t>
            </a:r>
            <a:r>
              <a:rPr lang="en-US" dirty="0" err="1"/>
              <a:t>embalagem</a:t>
            </a:r>
            <a:r>
              <a:rPr lang="en-US" dirty="0"/>
              <a:t> </a:t>
            </a:r>
            <a:r>
              <a:rPr lang="en-US" dirty="0" err="1"/>
              <a:t>alimentar</a:t>
            </a:r>
            <a:r>
              <a:rPr lang="en-US" dirty="0"/>
              <a:t> </a:t>
            </a:r>
            <a:r>
              <a:rPr lang="en-US" dirty="0" err="1"/>
              <a:t>ética</a:t>
            </a:r>
            <a:r>
              <a:rPr lang="en-US" dirty="0"/>
              <a:t> </a:t>
            </a:r>
            <a:r>
              <a:rPr lang="en-US" dirty="0" err="1"/>
              <a:t>refere</a:t>
            </a:r>
            <a:r>
              <a:rPr lang="en-US" dirty="0"/>
              <a:t>-se à prática de usar </a:t>
            </a:r>
            <a:r>
              <a:rPr lang="en-US" dirty="0" err="1"/>
              <a:t>materiais</a:t>
            </a:r>
            <a:r>
              <a:rPr lang="en-US" dirty="0"/>
              <a:t> de </a:t>
            </a:r>
            <a:r>
              <a:rPr lang="en-US" dirty="0" err="1"/>
              <a:t>embalagem</a:t>
            </a:r>
            <a:r>
              <a:rPr lang="en-US" dirty="0"/>
              <a:t> e designs que </a:t>
            </a:r>
            <a:r>
              <a:rPr lang="en-US" dirty="0" err="1"/>
              <a:t>dão</a:t>
            </a:r>
            <a:r>
              <a:rPr lang="en-US" dirty="0"/>
              <a:t> </a:t>
            </a:r>
            <a:r>
              <a:rPr lang="en-US" b="1" dirty="0" err="1"/>
              <a:t>prioridade</a:t>
            </a:r>
            <a:r>
              <a:rPr lang="en-US" b="1" dirty="0"/>
              <a:t> à </a:t>
            </a:r>
            <a:r>
              <a:rPr lang="en-US" b="1" dirty="0" err="1"/>
              <a:t>sustentabilidade</a:t>
            </a:r>
            <a:r>
              <a:rPr lang="en-US" b="1" dirty="0"/>
              <a:t> </a:t>
            </a:r>
            <a:r>
              <a:rPr lang="en-US" b="1" dirty="0" err="1"/>
              <a:t>ambiental</a:t>
            </a:r>
            <a:r>
              <a:rPr lang="en-US" dirty="0"/>
              <a:t>, </a:t>
            </a:r>
            <a:r>
              <a:rPr lang="en-US" b="1" dirty="0" err="1"/>
              <a:t>responsabilidade</a:t>
            </a:r>
            <a:r>
              <a:rPr lang="en-US" b="1" dirty="0"/>
              <a:t> social e à </a:t>
            </a:r>
            <a:r>
              <a:rPr lang="en-US" b="1" dirty="0" err="1"/>
              <a:t>segurança</a:t>
            </a:r>
            <a:r>
              <a:rPr lang="en-US" b="1" dirty="0"/>
              <a:t> do consumidor</a:t>
            </a:r>
            <a:r>
              <a:rPr lang="en-US" dirty="0"/>
              <a:t>. Abrange vários princípios e considerações que </a:t>
            </a:r>
            <a:r>
              <a:rPr lang="en-US" dirty="0" err="1"/>
              <a:t>visam</a:t>
            </a:r>
            <a:r>
              <a:rPr lang="en-US" dirty="0"/>
              <a:t> </a:t>
            </a:r>
            <a:r>
              <a:rPr lang="en-US" dirty="0" err="1"/>
              <a:t>minimizar</a:t>
            </a:r>
            <a:r>
              <a:rPr lang="en-US" dirty="0"/>
              <a:t> o impacto </a:t>
            </a:r>
            <a:r>
              <a:rPr lang="en-US" dirty="0" err="1"/>
              <a:t>negativo</a:t>
            </a:r>
            <a:r>
              <a:rPr lang="en-US" dirty="0"/>
              <a:t> da </a:t>
            </a:r>
            <a:r>
              <a:rPr lang="en-US" dirty="0" err="1"/>
              <a:t>embalagem</a:t>
            </a:r>
            <a:r>
              <a:rPr lang="en-US" dirty="0"/>
              <a:t> no ambiente e promover práticas éticas ao longo do ciclo de </a:t>
            </a:r>
            <a:r>
              <a:rPr lang="en-US" dirty="0" err="1"/>
              <a:t>vida</a:t>
            </a:r>
            <a:r>
              <a:rPr lang="en-US" dirty="0"/>
              <a:t> da </a:t>
            </a:r>
            <a:r>
              <a:rPr lang="en-US" dirty="0" err="1"/>
              <a:t>embalagem</a:t>
            </a:r>
            <a:r>
              <a:rPr lang="en-US" dirty="0"/>
              <a:t>. </a:t>
            </a:r>
            <a:r>
              <a:rPr lang="en-US" dirty="0" err="1"/>
              <a:t>Otimiza</a:t>
            </a:r>
            <a:r>
              <a:rPr lang="en-US" dirty="0"/>
              <a:t> o uso de </a:t>
            </a:r>
            <a:r>
              <a:rPr lang="en-US" dirty="0" err="1"/>
              <a:t>materiais</a:t>
            </a:r>
            <a:r>
              <a:rPr lang="en-US" dirty="0"/>
              <a:t> </a:t>
            </a:r>
            <a:r>
              <a:rPr lang="en-US" dirty="0" err="1"/>
              <a:t>reciclados</a:t>
            </a:r>
            <a:r>
              <a:rPr lang="en-US" dirty="0"/>
              <a:t> </a:t>
            </a:r>
            <a:r>
              <a:rPr lang="en-US" dirty="0" err="1"/>
              <a:t>ou</a:t>
            </a:r>
            <a:r>
              <a:rPr lang="en-US" dirty="0"/>
              <a:t> de </a:t>
            </a:r>
            <a:r>
              <a:rPr lang="en-US" dirty="0" err="1"/>
              <a:t>fontes</a:t>
            </a:r>
            <a:r>
              <a:rPr lang="en-US" dirty="0"/>
              <a:t> </a:t>
            </a:r>
            <a:r>
              <a:rPr lang="en-US" dirty="0" err="1"/>
              <a:t>renováveis</a:t>
            </a:r>
            <a:r>
              <a:rPr lang="en-US" dirty="0"/>
              <a: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2398"/>
            <a:ext cx="5898369" cy="992652"/>
          </a:xfrm>
        </p:spPr>
        <p:txBody>
          <a:bodyPr/>
          <a:lstStyle/>
          <a:p>
            <a:r>
              <a:rPr lang="en-US" b="1" dirty="0"/>
              <a:t>O que é </a:t>
            </a:r>
            <a:r>
              <a:rPr lang="en-US" b="1" dirty="0" err="1"/>
              <a:t>uma</a:t>
            </a:r>
            <a:r>
              <a:rPr lang="en-US" b="1" dirty="0"/>
              <a:t> </a:t>
            </a:r>
            <a:r>
              <a:rPr lang="en-US" b="1" dirty="0" err="1"/>
              <a:t>embalagem</a:t>
            </a:r>
            <a:r>
              <a:rPr lang="en-US" b="1" dirty="0"/>
              <a:t> </a:t>
            </a:r>
            <a:r>
              <a:rPr lang="en-US" b="1" dirty="0" err="1"/>
              <a:t>alimentar</a:t>
            </a:r>
            <a:r>
              <a:rPr lang="en-US" b="1" dirty="0"/>
              <a:t> </a:t>
            </a:r>
            <a:r>
              <a:rPr lang="en-US" b="1" dirty="0" err="1"/>
              <a:t>ética</a:t>
            </a:r>
            <a:r>
              <a:rPr lang="en-US" b="1" dirty="0"/>
              <a:t>?</a:t>
            </a:r>
          </a:p>
        </p:txBody>
      </p:sp>
      <p:pic>
        <p:nvPicPr>
          <p:cNvPr id="6" name="Picture Placeholder 5">
            <a:extLst>
              <a:ext uri="{FF2B5EF4-FFF2-40B4-BE49-F238E27FC236}">
                <a16:creationId xmlns:a16="http://schemas.microsoft.com/office/drawing/2014/main" id="{E86EBF9E-9837-3D56-6985-A634A8E839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pic>
        <p:nvPicPr>
          <p:cNvPr id="2" name="Picture 1">
            <a:hlinkClick r:id="rId4"/>
            <a:extLst>
              <a:ext uri="{FF2B5EF4-FFF2-40B4-BE49-F238E27FC236}">
                <a16:creationId xmlns:a16="http://schemas.microsoft.com/office/drawing/2014/main" id="{37FFA341-E01D-585B-C128-9FCC6ED83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1918" y="5654634"/>
            <a:ext cx="2731318" cy="1017882"/>
          </a:xfrm>
          <a:prstGeom prst="rect">
            <a:avLst/>
          </a:prstGeom>
        </p:spPr>
      </p:pic>
      <p:sp>
        <p:nvSpPr>
          <p:cNvPr id="3" name="Arrow: Right 2">
            <a:extLst>
              <a:ext uri="{FF2B5EF4-FFF2-40B4-BE49-F238E27FC236}">
                <a16:creationId xmlns:a16="http://schemas.microsoft.com/office/drawing/2014/main" id="{5D03A693-54D7-4157-DF91-4DFA85835117}"/>
              </a:ext>
            </a:extLst>
          </p:cNvPr>
          <p:cNvSpPr/>
          <p:nvPr/>
        </p:nvSpPr>
        <p:spPr>
          <a:xfrm>
            <a:off x="1" y="5606110"/>
            <a:ext cx="5354424" cy="1251889"/>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dirty="0">
                <a:solidFill>
                  <a:srgbClr val="000000"/>
                </a:solidFill>
              </a:rPr>
              <a:t>Para conhecer a legislação e as implicações do uso de determinados materiais…CLIQUE aqui</a:t>
            </a:r>
            <a:endParaRPr lang="en-IE" b="1" dirty="0">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39FCEB-5F72-1310-DCC5-5EC9C85A56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0018" r="-1"/>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DB6674FD-70EA-6037-6D5C-0A61AD90F53A}"/>
              </a:ext>
            </a:extLst>
          </p:cNvPr>
          <p:cNvSpPr>
            <a:spLocks noGrp="1"/>
          </p:cNvSpPr>
          <p:nvPr>
            <p:ph type="body" sz="quarter" idx="13"/>
          </p:nvPr>
        </p:nvSpPr>
        <p:spPr>
          <a:xfrm>
            <a:off x="427670" y="1020954"/>
            <a:ext cx="5055171" cy="5098773"/>
          </a:xfrm>
        </p:spPr>
        <p:txBody>
          <a:bodyPr>
            <a:normAutofit fontScale="85000" lnSpcReduction="20000"/>
          </a:bodyPr>
          <a:lstStyle/>
          <a:p>
            <a:pPr rtl="0">
              <a:lnSpc>
                <a:spcPct val="120000"/>
              </a:lnSpc>
            </a:pPr>
            <a:r>
              <a:rPr lang="en-US" dirty="0"/>
              <a:t>A</a:t>
            </a:r>
            <a:r>
              <a:rPr lang="en-US" b="1" dirty="0"/>
              <a:t> </a:t>
            </a:r>
            <a:r>
              <a:rPr lang="en-US" b="1" dirty="0" err="1"/>
              <a:t>embalagem</a:t>
            </a:r>
            <a:r>
              <a:rPr lang="en-US" b="1" dirty="0"/>
              <a:t> </a:t>
            </a:r>
            <a:r>
              <a:rPr lang="en-US" dirty="0" err="1"/>
              <a:t>desempenha</a:t>
            </a:r>
            <a:r>
              <a:rPr lang="en-US" dirty="0"/>
              <a:t> um papel essencial na transição para uma economia verde. Ajuda a reduzir o desperdício de produtos e alimentos e protege os recursos em toda a cadeia de valor. Como impulsionador da eficiência de recursos, a embalagem é fundamental para alcançar as ambições ambientais da UE.</a:t>
            </a:r>
          </a:p>
          <a:p>
            <a:pPr rtl="0">
              <a:lnSpc>
                <a:spcPct val="120000"/>
              </a:lnSpc>
            </a:pPr>
            <a:endParaRPr lang="en-IE" sz="1600" i="0" dirty="0"/>
          </a:p>
          <a:p>
            <a:pPr rtl="0">
              <a:lnSpc>
                <a:spcPct val="120000"/>
              </a:lnSpc>
            </a:pPr>
            <a:r>
              <a:rPr lang="en-IE" sz="1600" i="0" dirty="0"/>
              <a:t>-</a:t>
            </a:r>
            <a:r>
              <a:rPr lang="en-IE" sz="1600" b="1" i="0" dirty="0" err="1"/>
              <a:t>Europen</a:t>
            </a:r>
            <a:r>
              <a:rPr lang="en-IE" sz="1600" i="0" dirty="0"/>
              <a:t>- </a:t>
            </a:r>
            <a:r>
              <a:rPr lang="en-IE" sz="1600" i="0" dirty="0" err="1"/>
              <a:t>Organização</a:t>
            </a:r>
            <a:r>
              <a:rPr lang="en-IE" sz="1600" i="0" dirty="0"/>
              <a:t> Europeia para a Embalagem e o Meio Ambiente</a:t>
            </a:r>
          </a:p>
        </p:txBody>
      </p:sp>
      <p:grpSp>
        <p:nvGrpSpPr>
          <p:cNvPr id="6" name="Group 5">
            <a:extLst>
              <a:ext uri="{FF2B5EF4-FFF2-40B4-BE49-F238E27FC236}">
                <a16:creationId xmlns:a16="http://schemas.microsoft.com/office/drawing/2014/main" id="{C34A7322-8BF1-E341-B714-647190F4814B}"/>
              </a:ext>
            </a:extLst>
          </p:cNvPr>
          <p:cNvGrpSpPr/>
          <p:nvPr/>
        </p:nvGrpSpPr>
        <p:grpSpPr>
          <a:xfrm>
            <a:off x="2622996" y="165235"/>
            <a:ext cx="1352656" cy="929207"/>
            <a:chOff x="3400450" y="986392"/>
            <a:chExt cx="1487826" cy="1083162"/>
          </a:xfrm>
        </p:grpSpPr>
        <p:sp>
          <p:nvSpPr>
            <p:cNvPr id="7" name="Freeform 9">
              <a:extLst>
                <a:ext uri="{FF2B5EF4-FFF2-40B4-BE49-F238E27FC236}">
                  <a16:creationId xmlns:a16="http://schemas.microsoft.com/office/drawing/2014/main" id="{7356024F-13E7-8D38-4BFA-ECA5098C1E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8" name="Freeform 10">
              <a:extLst>
                <a:ext uri="{FF2B5EF4-FFF2-40B4-BE49-F238E27FC236}">
                  <a16:creationId xmlns:a16="http://schemas.microsoft.com/office/drawing/2014/main" id="{3E94B68E-970C-8740-BD9C-BE211919B06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7517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3CD2E-67AB-09BD-DAFE-7B46F4E069D5}"/>
              </a:ext>
            </a:extLst>
          </p:cNvPr>
          <p:cNvSpPr>
            <a:spLocks noGrp="1"/>
          </p:cNvSpPr>
          <p:nvPr>
            <p:ph type="body" sz="quarter" idx="18"/>
          </p:nvPr>
        </p:nvSpPr>
        <p:spPr>
          <a:xfrm>
            <a:off x="938784" y="1589487"/>
            <a:ext cx="6122919" cy="3501141"/>
          </a:xfrm>
        </p:spPr>
        <p:txBody>
          <a:bodyPr/>
          <a:lstStyle/>
          <a:p>
            <a:pPr algn="just" rtl="0">
              <a:spcBef>
                <a:spcPts val="600"/>
              </a:spcBef>
            </a:pPr>
            <a:r>
              <a:rPr lang="en-US" dirty="0" err="1"/>
              <a:t>Muitas</a:t>
            </a:r>
            <a:r>
              <a:rPr lang="en-US" dirty="0"/>
              <a:t> </a:t>
            </a:r>
            <a:r>
              <a:rPr lang="en-US" dirty="0" err="1"/>
              <a:t>empresas</a:t>
            </a:r>
            <a:r>
              <a:rPr lang="en-US" dirty="0"/>
              <a:t> do </a:t>
            </a:r>
            <a:r>
              <a:rPr lang="en-US" dirty="0" err="1"/>
              <a:t>setor</a:t>
            </a:r>
            <a:r>
              <a:rPr lang="en-US" dirty="0"/>
              <a:t> </a:t>
            </a:r>
            <a:r>
              <a:rPr lang="en-US" dirty="0" err="1"/>
              <a:t>alimentar</a:t>
            </a:r>
            <a:r>
              <a:rPr lang="en-US" dirty="0"/>
              <a:t> </a:t>
            </a:r>
            <a:r>
              <a:rPr lang="en-US" dirty="0" err="1"/>
              <a:t>estão</a:t>
            </a:r>
            <a:r>
              <a:rPr lang="en-US" dirty="0"/>
              <a:t> </a:t>
            </a:r>
            <a:r>
              <a:rPr lang="en-US" dirty="0" err="1"/>
              <a:t>muito</a:t>
            </a:r>
            <a:r>
              <a:rPr lang="en-US" dirty="0"/>
              <a:t> </a:t>
            </a:r>
            <a:r>
              <a:rPr lang="en-US" dirty="0" err="1"/>
              <a:t>atentas</a:t>
            </a:r>
            <a:r>
              <a:rPr lang="en-US" dirty="0"/>
              <a:t> em </a:t>
            </a:r>
            <a:r>
              <a:rPr lang="en-US" dirty="0" err="1"/>
              <a:t>adquirir</a:t>
            </a:r>
            <a:r>
              <a:rPr lang="en-US" dirty="0"/>
              <a:t> </a:t>
            </a:r>
            <a:r>
              <a:rPr lang="en-US" dirty="0" err="1"/>
              <a:t>alimentos</a:t>
            </a:r>
            <a:r>
              <a:rPr lang="en-US" dirty="0"/>
              <a:t> </a:t>
            </a:r>
            <a:r>
              <a:rPr lang="en-US" dirty="0" err="1"/>
              <a:t>locais</a:t>
            </a:r>
            <a:r>
              <a:rPr lang="en-US" dirty="0"/>
              <a:t> de </a:t>
            </a:r>
            <a:r>
              <a:rPr lang="en-US" dirty="0" err="1"/>
              <a:t>agricultores</a:t>
            </a:r>
            <a:r>
              <a:rPr lang="en-US" dirty="0"/>
              <a:t>, </a:t>
            </a:r>
            <a:r>
              <a:rPr lang="en-US" dirty="0" err="1"/>
              <a:t>pescadores</a:t>
            </a:r>
            <a:r>
              <a:rPr lang="en-US" dirty="0"/>
              <a:t>, </a:t>
            </a:r>
            <a:r>
              <a:rPr lang="en-US" dirty="0" err="1"/>
              <a:t>pastores</a:t>
            </a:r>
            <a:r>
              <a:rPr lang="en-US" dirty="0"/>
              <a:t> e outros </a:t>
            </a:r>
            <a:r>
              <a:rPr lang="en-US" dirty="0" err="1"/>
              <a:t>fornecedores</a:t>
            </a:r>
            <a:r>
              <a:rPr lang="en-US" dirty="0"/>
              <a:t> </a:t>
            </a:r>
            <a:r>
              <a:rPr lang="en-US" dirty="0" err="1"/>
              <a:t>locais</a:t>
            </a:r>
            <a:r>
              <a:rPr lang="en-US" dirty="0"/>
              <a:t>. Faz </a:t>
            </a:r>
            <a:r>
              <a:rPr lang="en-US" dirty="0" err="1"/>
              <a:t>parte</a:t>
            </a:r>
            <a:r>
              <a:rPr lang="en-US" dirty="0"/>
              <a:t> da </a:t>
            </a:r>
            <a:r>
              <a:rPr lang="en-US" dirty="0" err="1"/>
              <a:t>proposta</a:t>
            </a:r>
            <a:r>
              <a:rPr lang="en-US" dirty="0"/>
              <a:t> </a:t>
            </a:r>
            <a:r>
              <a:rPr lang="en-US" dirty="0" err="1"/>
              <a:t>única</a:t>
            </a:r>
            <a:r>
              <a:rPr lang="en-US" dirty="0"/>
              <a:t> de </a:t>
            </a:r>
            <a:r>
              <a:rPr lang="en-US" dirty="0" err="1"/>
              <a:t>venda</a:t>
            </a:r>
            <a:r>
              <a:rPr lang="en-US" dirty="0"/>
              <a:t>.</a:t>
            </a:r>
          </a:p>
          <a:p>
            <a:pPr algn="just" rtl="0">
              <a:spcBef>
                <a:spcPts val="600"/>
              </a:spcBef>
            </a:pPr>
            <a:r>
              <a:rPr lang="en-US" dirty="0" err="1"/>
              <a:t>Outras</a:t>
            </a:r>
            <a:r>
              <a:rPr lang="en-US" dirty="0"/>
              <a:t> </a:t>
            </a:r>
            <a:r>
              <a:rPr lang="en-US" dirty="0" err="1"/>
              <a:t>têm</a:t>
            </a:r>
            <a:r>
              <a:rPr lang="en-US" dirty="0"/>
              <a:t> </a:t>
            </a:r>
            <a:r>
              <a:rPr lang="en-US" dirty="0" err="1"/>
              <a:t>orçamentos</a:t>
            </a:r>
            <a:r>
              <a:rPr lang="en-US" dirty="0"/>
              <a:t> </a:t>
            </a:r>
            <a:r>
              <a:rPr lang="en-US" dirty="0" err="1"/>
              <a:t>limitados</a:t>
            </a:r>
            <a:r>
              <a:rPr lang="en-US" dirty="0"/>
              <a:t> e </a:t>
            </a:r>
            <a:r>
              <a:rPr lang="en-US" dirty="0" err="1"/>
              <a:t>compram</a:t>
            </a:r>
            <a:r>
              <a:rPr lang="en-US" dirty="0"/>
              <a:t> a </a:t>
            </a:r>
            <a:r>
              <a:rPr lang="en-US" dirty="0" err="1"/>
              <a:t>grandes</a:t>
            </a:r>
            <a:r>
              <a:rPr lang="en-US" dirty="0"/>
              <a:t> </a:t>
            </a:r>
            <a:r>
              <a:rPr lang="en-US" dirty="0" err="1"/>
              <a:t>grossistas</a:t>
            </a:r>
            <a:r>
              <a:rPr lang="en-US" dirty="0"/>
              <a:t> que </a:t>
            </a:r>
            <a:r>
              <a:rPr lang="en-US" dirty="0" err="1"/>
              <a:t>adquirem</a:t>
            </a:r>
            <a:r>
              <a:rPr lang="en-US" dirty="0"/>
              <a:t> </a:t>
            </a:r>
            <a:r>
              <a:rPr lang="en-US" dirty="0" err="1"/>
              <a:t>produtos</a:t>
            </a:r>
            <a:r>
              <a:rPr lang="en-US" dirty="0"/>
              <a:t>  </a:t>
            </a:r>
            <a:r>
              <a:rPr lang="en-US" dirty="0" err="1"/>
              <a:t>em</a:t>
            </a:r>
            <a:r>
              <a:rPr lang="en-US" dirty="0"/>
              <a:t> </a:t>
            </a:r>
            <a:r>
              <a:rPr lang="en-US" dirty="0" err="1"/>
              <a:t>massa</a:t>
            </a:r>
            <a:r>
              <a:rPr lang="en-US" dirty="0"/>
              <a:t> de </a:t>
            </a:r>
            <a:r>
              <a:rPr lang="en-US" dirty="0" err="1"/>
              <a:t>todo</a:t>
            </a:r>
            <a:r>
              <a:rPr lang="en-US" dirty="0"/>
              <a:t> o </a:t>
            </a:r>
            <a:r>
              <a:rPr lang="en-US" dirty="0" err="1"/>
              <a:t>mundo</a:t>
            </a:r>
            <a:r>
              <a:rPr lang="en-US" dirty="0"/>
              <a:t>.</a:t>
            </a:r>
          </a:p>
          <a:p>
            <a:pPr algn="just" rtl="0">
              <a:spcBef>
                <a:spcPts val="600"/>
              </a:spcBef>
            </a:pPr>
            <a:r>
              <a:rPr lang="en-US" dirty="0"/>
              <a:t>Esta </a:t>
            </a:r>
            <a:r>
              <a:rPr lang="en-US" dirty="0" err="1"/>
              <a:t>secção</a:t>
            </a:r>
            <a:r>
              <a:rPr lang="en-US" dirty="0"/>
              <a:t> </a:t>
            </a:r>
            <a:r>
              <a:rPr lang="en-US" dirty="0" err="1"/>
              <a:t>apresenta</a:t>
            </a:r>
            <a:r>
              <a:rPr lang="en-US" dirty="0"/>
              <a:t> </a:t>
            </a:r>
            <a:r>
              <a:rPr lang="en-US" dirty="0" err="1"/>
              <a:t>uma</a:t>
            </a:r>
            <a:r>
              <a:rPr lang="en-US" dirty="0"/>
              <a:t> </a:t>
            </a:r>
            <a:r>
              <a:rPr lang="en-US" dirty="0" err="1"/>
              <a:t>visão</a:t>
            </a:r>
            <a:r>
              <a:rPr lang="en-US" dirty="0"/>
              <a:t> </a:t>
            </a:r>
            <a:r>
              <a:rPr lang="en-US" dirty="0" err="1"/>
              <a:t>geral</a:t>
            </a:r>
            <a:r>
              <a:rPr lang="en-US" dirty="0">
                <a:solidFill>
                  <a:srgbClr val="FF0000"/>
                </a:solidFill>
              </a:rPr>
              <a:t> </a:t>
            </a:r>
            <a:r>
              <a:rPr lang="en-US" dirty="0"/>
              <a:t>das </a:t>
            </a:r>
            <a:r>
              <a:rPr lang="en-US" dirty="0" err="1"/>
              <a:t>cadeias</a:t>
            </a:r>
            <a:r>
              <a:rPr lang="en-US" dirty="0"/>
              <a:t> de </a:t>
            </a:r>
            <a:r>
              <a:rPr lang="en-US" dirty="0" err="1"/>
              <a:t>abastecimento</a:t>
            </a:r>
            <a:r>
              <a:rPr lang="en-US" dirty="0"/>
              <a:t> </a:t>
            </a:r>
            <a:r>
              <a:rPr lang="en-US" dirty="0" err="1"/>
              <a:t>curtas</a:t>
            </a:r>
            <a:r>
              <a:rPr lang="en-US" dirty="0"/>
              <a:t> e longas e </a:t>
            </a:r>
            <a:r>
              <a:rPr lang="en-US" dirty="0" err="1"/>
              <a:t>permite</a:t>
            </a:r>
            <a:r>
              <a:rPr lang="en-US" dirty="0"/>
              <a:t> </a:t>
            </a:r>
            <a:r>
              <a:rPr lang="en-US" dirty="0" err="1"/>
              <a:t>tomar</a:t>
            </a:r>
            <a:r>
              <a:rPr lang="en-US" dirty="0"/>
              <a:t> </a:t>
            </a:r>
            <a:r>
              <a:rPr lang="en-US" dirty="0" err="1"/>
              <a:t>decisões</a:t>
            </a:r>
            <a:r>
              <a:rPr lang="en-US" dirty="0"/>
              <a:t> </a:t>
            </a:r>
            <a:r>
              <a:rPr lang="en-US" dirty="0" err="1"/>
              <a:t>mais</a:t>
            </a:r>
            <a:r>
              <a:rPr lang="en-US" dirty="0"/>
              <a:t> </a:t>
            </a:r>
            <a:r>
              <a:rPr lang="en-US" dirty="0" err="1"/>
              <a:t>informadas</a:t>
            </a:r>
            <a:r>
              <a:rPr lang="en-US" dirty="0"/>
              <a:t> </a:t>
            </a:r>
            <a:r>
              <a:rPr lang="en-US" dirty="0" err="1"/>
              <a:t>sobre</a:t>
            </a:r>
            <a:r>
              <a:rPr lang="en-US" dirty="0"/>
              <a:t> as </a:t>
            </a:r>
            <a:r>
              <a:rPr lang="en-US" dirty="0" err="1"/>
              <a:t>compras</a:t>
            </a:r>
            <a:r>
              <a:rPr lang="en-US" dirty="0"/>
              <a:t>.</a:t>
            </a:r>
          </a:p>
          <a:p>
            <a:pPr algn="just" rtl="0">
              <a:spcBef>
                <a:spcPts val="600"/>
              </a:spcBef>
            </a:pPr>
            <a:endParaRPr lang="en-IE" dirty="0"/>
          </a:p>
        </p:txBody>
      </p:sp>
      <p:sp>
        <p:nvSpPr>
          <p:cNvPr id="3" name="Text Placeholder 2">
            <a:extLst>
              <a:ext uri="{FF2B5EF4-FFF2-40B4-BE49-F238E27FC236}">
                <a16:creationId xmlns:a16="http://schemas.microsoft.com/office/drawing/2014/main" id="{905B8D8C-9874-0042-EC70-5E37AE56F080}"/>
              </a:ext>
            </a:extLst>
          </p:cNvPr>
          <p:cNvSpPr>
            <a:spLocks noGrp="1"/>
          </p:cNvSpPr>
          <p:nvPr>
            <p:ph type="body" sz="quarter" idx="16"/>
          </p:nvPr>
        </p:nvSpPr>
        <p:spPr>
          <a:xfrm>
            <a:off x="638249" y="528373"/>
            <a:ext cx="7431702" cy="992652"/>
          </a:xfrm>
        </p:spPr>
        <p:txBody>
          <a:bodyPr/>
          <a:lstStyle/>
          <a:p>
            <a:pPr algn="l" rtl="0"/>
            <a:r>
              <a:rPr lang="en-IE" b="1" dirty="0" err="1"/>
              <a:t>Onde</a:t>
            </a:r>
            <a:r>
              <a:rPr lang="en-IE" b="1" dirty="0"/>
              <a:t> é que a </a:t>
            </a:r>
            <a:r>
              <a:rPr lang="en-IE" b="1" dirty="0" err="1"/>
              <a:t>empresa</a:t>
            </a:r>
            <a:r>
              <a:rPr lang="en-IE" b="1" dirty="0"/>
              <a:t> se </a:t>
            </a:r>
            <a:r>
              <a:rPr lang="en-IE" b="1" dirty="0" err="1"/>
              <a:t>abastece</a:t>
            </a:r>
            <a:r>
              <a:rPr lang="en-IE" b="1" dirty="0"/>
              <a:t> </a:t>
            </a:r>
            <a:r>
              <a:rPr lang="en-IE" b="1" dirty="0" err="1"/>
              <a:t>ou</a:t>
            </a:r>
            <a:r>
              <a:rPr lang="en-IE" b="1" dirty="0"/>
              <a:t> </a:t>
            </a:r>
            <a:r>
              <a:rPr lang="en-IE" b="1" dirty="0" err="1"/>
              <a:t>irá</a:t>
            </a:r>
            <a:r>
              <a:rPr lang="en-IE" b="1" dirty="0"/>
              <a:t> </a:t>
            </a:r>
            <a:r>
              <a:rPr lang="en-IE" b="1" dirty="0" err="1"/>
              <a:t>obter</a:t>
            </a:r>
            <a:r>
              <a:rPr lang="en-IE" b="1" dirty="0"/>
              <a:t> </a:t>
            </a:r>
            <a:r>
              <a:rPr lang="en-IE" b="1" dirty="0" err="1"/>
              <a:t>os</a:t>
            </a:r>
            <a:r>
              <a:rPr lang="en-IE" b="1" dirty="0"/>
              <a:t> </a:t>
            </a:r>
            <a:r>
              <a:rPr lang="en-IE" b="1" dirty="0" err="1"/>
              <a:t>alimentos</a:t>
            </a:r>
            <a:r>
              <a:rPr lang="en-IE" b="1" dirty="0"/>
              <a:t>?</a:t>
            </a:r>
          </a:p>
        </p:txBody>
      </p:sp>
      <p:pic>
        <p:nvPicPr>
          <p:cNvPr id="6" name="Picture Placeholder 5" descr="Pins in a map">
            <a:extLst>
              <a:ext uri="{FF2B5EF4-FFF2-40B4-BE49-F238E27FC236}">
                <a16:creationId xmlns:a16="http://schemas.microsoft.com/office/drawing/2014/main" id="{331ADCD2-34F7-B305-A0ED-57F899345D1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037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AE8EF-B702-3361-6ECA-565275A163AC}"/>
              </a:ext>
            </a:extLst>
          </p:cNvPr>
          <p:cNvSpPr>
            <a:spLocks noGrp="1"/>
          </p:cNvSpPr>
          <p:nvPr>
            <p:ph type="body" sz="quarter" idx="13"/>
          </p:nvPr>
        </p:nvSpPr>
        <p:spPr/>
        <p:txBody>
          <a:bodyPr/>
          <a:lstStyle/>
          <a:p>
            <a:pPr rtl="0"/>
            <a:r>
              <a:rPr lang="en-US" dirty="0"/>
              <a:t>As </a:t>
            </a:r>
            <a:r>
              <a:rPr lang="en-US" dirty="0" err="1"/>
              <a:t>embalagens</a:t>
            </a:r>
            <a:r>
              <a:rPr lang="en-US" dirty="0"/>
              <a:t> </a:t>
            </a:r>
            <a:r>
              <a:rPr lang="en-US" dirty="0" err="1"/>
              <a:t>alimentars</a:t>
            </a:r>
            <a:r>
              <a:rPr lang="en-US" dirty="0"/>
              <a:t> </a:t>
            </a:r>
            <a:r>
              <a:rPr lang="en-US" dirty="0" err="1"/>
              <a:t>representam</a:t>
            </a:r>
            <a:r>
              <a:rPr lang="en-US" dirty="0"/>
              <a:t> quase metade do peso total de embalagens vendidas e quase dois terços do volume total de resíduos de embalagens em resíduos sólidos urbanos</a:t>
            </a:r>
            <a:endParaRPr lang="en-IE" dirty="0"/>
          </a:p>
        </p:txBody>
      </p:sp>
      <p:pic>
        <p:nvPicPr>
          <p:cNvPr id="7" name="Picture Placeholder 6" descr="A large pile of garbage  Description automatically generated">
            <a:extLst>
              <a:ext uri="{FF2B5EF4-FFF2-40B4-BE49-F238E27FC236}">
                <a16:creationId xmlns:a16="http://schemas.microsoft.com/office/drawing/2014/main" id="{9F185EB1-D750-693F-0E7D-5EF9806288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Box 3">
            <a:extLst>
              <a:ext uri="{FF2B5EF4-FFF2-40B4-BE49-F238E27FC236}">
                <a16:creationId xmlns:a16="http://schemas.microsoft.com/office/drawing/2014/main" id="{015614FD-7FB5-3B74-F87E-BCF7AF7B1463}"/>
              </a:ext>
            </a:extLst>
          </p:cNvPr>
          <p:cNvSpPr txBox="1"/>
          <p:nvPr/>
        </p:nvSpPr>
        <p:spPr>
          <a:xfrm>
            <a:off x="4028661" y="5083919"/>
            <a:ext cx="2067339" cy="369332"/>
          </a:xfrm>
          <a:prstGeom prst="rect">
            <a:avLst/>
          </a:prstGeom>
          <a:noFill/>
        </p:spPr>
        <p:txBody>
          <a:bodyPr wrap="square" rtlCol="0">
            <a:spAutoFit/>
          </a:bodyPr>
          <a:lstStyle/>
          <a:p>
            <a:pPr algn="l" rtl="0"/>
            <a:r>
              <a:rPr lang="en-IE" b="1" dirty="0">
                <a:hlinkClick r:id="rId4"/>
              </a:rPr>
              <a:t>Fonte</a:t>
            </a:r>
            <a:endParaRPr lang="en-IE" b="1" dirty="0"/>
          </a:p>
        </p:txBody>
      </p:sp>
      <p:sp>
        <p:nvSpPr>
          <p:cNvPr id="5" name="TextBox 4">
            <a:extLst>
              <a:ext uri="{FF2B5EF4-FFF2-40B4-BE49-F238E27FC236}">
                <a16:creationId xmlns:a16="http://schemas.microsoft.com/office/drawing/2014/main" id="{E638E794-9275-BEFA-FB40-CF732983F026}"/>
              </a:ext>
            </a:extLst>
          </p:cNvPr>
          <p:cNvSpPr txBox="1"/>
          <p:nvPr/>
        </p:nvSpPr>
        <p:spPr>
          <a:xfrm>
            <a:off x="856356" y="745435"/>
            <a:ext cx="4620105" cy="646331"/>
          </a:xfrm>
          <a:prstGeom prst="rect">
            <a:avLst/>
          </a:prstGeom>
          <a:noFill/>
        </p:spPr>
        <p:txBody>
          <a:bodyPr wrap="square" rtlCol="0">
            <a:spAutoFit/>
          </a:bodyPr>
          <a:lstStyle/>
          <a:p>
            <a:pPr algn="l" rtl="0"/>
            <a:r>
              <a:rPr lang="en-IE" sz="3600" b="1" dirty="0">
                <a:solidFill>
                  <a:srgbClr val="000000"/>
                </a:solidFill>
                <a:highlight>
                  <a:srgbClr val="F79037"/>
                </a:highlight>
              </a:rPr>
              <a:t>Um Facto Assustador…</a:t>
            </a:r>
          </a:p>
        </p:txBody>
      </p:sp>
    </p:spTree>
    <p:extLst>
      <p:ext uri="{BB962C8B-B14F-4D97-AF65-F5344CB8AC3E}">
        <p14:creationId xmlns:p14="http://schemas.microsoft.com/office/powerpoint/2010/main" val="150007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386698"/>
            <a:ext cx="10595237" cy="4460999"/>
          </a:xfrm>
        </p:spPr>
        <p:txBody>
          <a:bodyPr/>
          <a:lstStyle/>
          <a:p>
            <a:pPr marL="0" indent="0" algn="just" rtl="0"/>
            <a:r>
              <a:rPr lang="en-US" b="0" i="0" dirty="0">
                <a:effectLst/>
              </a:rPr>
              <a:t>Esforços colaborativos entre </a:t>
            </a:r>
            <a:r>
              <a:rPr lang="en-US" b="0" i="0" dirty="0" err="1">
                <a:effectLst/>
              </a:rPr>
              <a:t>retalhistas</a:t>
            </a:r>
            <a:r>
              <a:rPr lang="en-US" b="0" i="0" dirty="0">
                <a:effectLst/>
              </a:rPr>
              <a:t>, designers de embalagens e fabricantes </a:t>
            </a:r>
            <a:r>
              <a:rPr lang="en-US" b="0" i="0" dirty="0" err="1">
                <a:effectLst/>
              </a:rPr>
              <a:t>estão</a:t>
            </a:r>
            <a:r>
              <a:rPr lang="en-US" b="0" i="0" dirty="0">
                <a:effectLst/>
              </a:rPr>
              <a:t> a </a:t>
            </a:r>
            <a:r>
              <a:rPr lang="en-US" b="0" i="0" dirty="0" err="1">
                <a:effectLst/>
              </a:rPr>
              <a:t>promover</a:t>
            </a:r>
            <a:r>
              <a:rPr lang="en-US" b="0" i="0" dirty="0">
                <a:effectLst/>
              </a:rPr>
              <a:t> uma abordagem abrangente e </a:t>
            </a:r>
            <a:r>
              <a:rPr lang="en-US" b="0" i="0" dirty="0" err="1">
                <a:effectLst/>
              </a:rPr>
              <a:t>sustentável</a:t>
            </a:r>
            <a:r>
              <a:rPr lang="en-US" b="0" i="0" dirty="0">
                <a:effectLst/>
              </a:rPr>
              <a:t> </a:t>
            </a:r>
            <a:r>
              <a:rPr lang="en-US" dirty="0"/>
              <a:t>das </a:t>
            </a:r>
            <a:r>
              <a:rPr lang="en-US" b="0" i="0" dirty="0" err="1">
                <a:effectLst/>
              </a:rPr>
              <a:t>embalagens</a:t>
            </a:r>
            <a:r>
              <a:rPr lang="en-US" b="0" i="0" dirty="0">
                <a:effectLst/>
              </a:rPr>
              <a:t> em todos os setores. A transição para embalagens sustentáveis ​​e recicláveis ​​</a:t>
            </a:r>
            <a:r>
              <a:rPr lang="en-US" b="0" i="0" dirty="0" err="1">
                <a:effectLst/>
              </a:rPr>
              <a:t>está</a:t>
            </a:r>
            <a:r>
              <a:rPr lang="en-US" b="0" i="0" dirty="0">
                <a:effectLst/>
              </a:rPr>
              <a:t> </a:t>
            </a:r>
            <a:r>
              <a:rPr lang="en-US" dirty="0"/>
              <a:t>a</a:t>
            </a:r>
            <a:r>
              <a:rPr lang="en-US" b="0" i="0" dirty="0">
                <a:effectLst/>
              </a:rPr>
              <a:t> </a:t>
            </a:r>
            <a:r>
              <a:rPr lang="en-US" b="0" i="0" dirty="0" err="1">
                <a:effectLst/>
              </a:rPr>
              <a:t>tornar</a:t>
            </a:r>
            <a:r>
              <a:rPr lang="en-US" b="0" i="0" dirty="0">
                <a:effectLst/>
              </a:rPr>
              <a:t>-se cada vez mais essencial para todas as marcas e para o meio ambiente.</a:t>
            </a:r>
          </a:p>
          <a:p>
            <a:pPr marL="0" indent="0" algn="just" rtl="0"/>
            <a:r>
              <a:rPr lang="en-US" dirty="0"/>
              <a:t>Uma</a:t>
            </a:r>
            <a:r>
              <a:rPr lang="en-US" b="0" i="0" dirty="0">
                <a:effectLst/>
              </a:rPr>
              <a:t> </a:t>
            </a:r>
            <a:r>
              <a:rPr lang="en-US" b="0" i="0" dirty="0" err="1">
                <a:effectLst/>
              </a:rPr>
              <a:t>embalagem</a:t>
            </a:r>
            <a:r>
              <a:rPr lang="en-US" b="0" i="0" dirty="0">
                <a:effectLst/>
              </a:rPr>
              <a:t> </a:t>
            </a:r>
            <a:r>
              <a:rPr lang="en-US" b="0" i="0" dirty="0" err="1">
                <a:effectLst/>
              </a:rPr>
              <a:t>alimentar</a:t>
            </a:r>
            <a:r>
              <a:rPr lang="en-US" b="0" i="0" dirty="0">
                <a:effectLst/>
              </a:rPr>
              <a:t> </a:t>
            </a:r>
            <a:r>
              <a:rPr lang="en-US" b="0" i="0" dirty="0" err="1">
                <a:effectLst/>
              </a:rPr>
              <a:t>ética</a:t>
            </a:r>
            <a:r>
              <a:rPr lang="en-US" b="0" i="0" dirty="0">
                <a:effectLst/>
              </a:rPr>
              <a:t> </a:t>
            </a:r>
            <a:r>
              <a:rPr lang="en-US" b="0" i="0" dirty="0" err="1">
                <a:effectLst/>
              </a:rPr>
              <a:t>envolve</a:t>
            </a:r>
            <a:r>
              <a:rPr lang="en-US" b="0" i="0" dirty="0">
                <a:effectLst/>
              </a:rPr>
              <a:t> o uso de materiais sustentáveis ​​que tenham um impacto ambiental mínimo. </a:t>
            </a:r>
            <a:r>
              <a:rPr lang="en-US" b="0" i="0" dirty="0" err="1">
                <a:effectLst/>
              </a:rPr>
              <a:t>Isto</a:t>
            </a:r>
            <a:r>
              <a:rPr lang="en-US" b="0" i="0" dirty="0">
                <a:effectLst/>
              </a:rPr>
              <a:t> inclui </a:t>
            </a:r>
            <a:r>
              <a:rPr lang="en-US" b="0" i="0" dirty="0" err="1">
                <a:effectLst/>
              </a:rPr>
              <a:t>optar</a:t>
            </a:r>
            <a:r>
              <a:rPr lang="en-US" b="0" i="0" dirty="0">
                <a:effectLst/>
              </a:rPr>
              <a:t> </a:t>
            </a:r>
            <a:r>
              <a:rPr lang="en-US" b="0" i="0" dirty="0" err="1">
                <a:effectLst/>
              </a:rPr>
              <a:t>por</a:t>
            </a:r>
            <a:r>
              <a:rPr lang="en-US" b="0" i="0" dirty="0">
                <a:effectLst/>
              </a:rPr>
              <a:t> </a:t>
            </a:r>
            <a:r>
              <a:rPr lang="en-US" b="1" i="0" dirty="0" err="1">
                <a:effectLst/>
              </a:rPr>
              <a:t>materiais</a:t>
            </a:r>
            <a:r>
              <a:rPr lang="en-US" b="1" i="0" dirty="0">
                <a:effectLst/>
              </a:rPr>
              <a:t> renováveis, recicláveis, compostáveis ​​ou biodegradáveis</a:t>
            </a:r>
            <a:r>
              <a:rPr lang="en-US" b="0" i="0" dirty="0">
                <a:effectLst/>
              </a:rPr>
              <a:t>. Exemplos de materiais de embalagem sustentáveis ​​</a:t>
            </a:r>
            <a:r>
              <a:rPr lang="en-US" b="0" i="0" dirty="0" err="1">
                <a:effectLst/>
              </a:rPr>
              <a:t>incluem</a:t>
            </a:r>
            <a:r>
              <a:rPr lang="en-US" b="0" i="0" dirty="0">
                <a:effectLst/>
              </a:rPr>
              <a:t> o vidro, o </a:t>
            </a:r>
            <a:r>
              <a:rPr lang="en-US" b="0" i="0" dirty="0" err="1">
                <a:effectLst/>
              </a:rPr>
              <a:t>papel</a:t>
            </a:r>
            <a:r>
              <a:rPr lang="en-US" b="0" i="0" dirty="0">
                <a:effectLst/>
              </a:rPr>
              <a:t> reciclado, o </a:t>
            </a:r>
            <a:r>
              <a:rPr lang="en-US" b="0" i="0" dirty="0" err="1">
                <a:effectLst/>
              </a:rPr>
              <a:t>cartão</a:t>
            </a:r>
            <a:r>
              <a:rPr lang="en-US" b="0" i="0" dirty="0">
                <a:effectLst/>
              </a:rPr>
              <a:t>, </a:t>
            </a:r>
            <a:r>
              <a:rPr lang="en-US" b="0" i="0" dirty="0" err="1">
                <a:effectLst/>
              </a:rPr>
              <a:t>os</a:t>
            </a:r>
            <a:r>
              <a:rPr lang="en-US" b="0" i="0" dirty="0">
                <a:effectLst/>
              </a:rPr>
              <a:t> </a:t>
            </a:r>
            <a:r>
              <a:rPr lang="en-US" b="0" i="0" dirty="0" err="1">
                <a:effectLst/>
              </a:rPr>
              <a:t>bioplásticos</a:t>
            </a:r>
            <a:r>
              <a:rPr lang="en-US" b="0" i="0" dirty="0">
                <a:effectLst/>
              </a:rPr>
              <a:t> derivados de fontes vegetais e </a:t>
            </a:r>
            <a:r>
              <a:rPr lang="en-US" b="0" i="0" dirty="0" err="1">
                <a:effectLst/>
              </a:rPr>
              <a:t>os</a:t>
            </a:r>
            <a:r>
              <a:rPr lang="en-US" b="0" i="0" dirty="0">
                <a:effectLst/>
              </a:rPr>
              <a:t> </a:t>
            </a:r>
            <a:r>
              <a:rPr lang="en-US" b="0" i="0" dirty="0" err="1">
                <a:effectLst/>
              </a:rPr>
              <a:t>filmes</a:t>
            </a:r>
            <a:r>
              <a:rPr lang="en-US" b="0" i="0" dirty="0">
                <a:effectLst/>
              </a:rPr>
              <a:t> à base de plantas </a:t>
            </a:r>
            <a:r>
              <a:rPr lang="en-US" b="0" i="0" dirty="0" err="1">
                <a:effectLst/>
              </a:rPr>
              <a:t>ou</a:t>
            </a:r>
            <a:r>
              <a:rPr lang="en-US" b="0" i="0" dirty="0">
                <a:effectLst/>
              </a:rPr>
              <a:t> </a:t>
            </a:r>
            <a:r>
              <a:rPr lang="en-US" b="0" i="0" dirty="0" err="1">
                <a:effectLst/>
              </a:rPr>
              <a:t>biológicos</a:t>
            </a:r>
            <a:r>
              <a:rPr lang="en-US" b="0" i="0" dirty="0">
                <a:effectLst/>
              </a:rPr>
              <a:t>.</a:t>
            </a:r>
          </a:p>
          <a:p>
            <a:pPr marL="0" indent="0" algn="just" rtl="0"/>
            <a:r>
              <a:rPr lang="en-US" b="0" i="0" dirty="0">
                <a:effectLst/>
              </a:rPr>
              <a:t>Prevê-se que, em 2024, a tendência de </a:t>
            </a:r>
            <a:r>
              <a:rPr lang="en-US" b="0" i="0" dirty="0" err="1">
                <a:effectLst/>
              </a:rPr>
              <a:t>substituir</a:t>
            </a:r>
            <a:r>
              <a:rPr lang="en-US" b="0" i="0" dirty="0">
                <a:effectLst/>
              </a:rPr>
              <a:t> </a:t>
            </a:r>
            <a:r>
              <a:rPr lang="en-US" b="0" i="0" dirty="0" err="1">
                <a:effectLst/>
              </a:rPr>
              <a:t>os</a:t>
            </a:r>
            <a:r>
              <a:rPr lang="en-US" b="0" i="0" dirty="0">
                <a:effectLst/>
              </a:rPr>
              <a:t> plásticos por bioplásticos e papel continue a </a:t>
            </a:r>
            <a:r>
              <a:rPr lang="en-US" b="0" i="0" dirty="0" err="1">
                <a:effectLst/>
              </a:rPr>
              <a:t>ganhar</a:t>
            </a:r>
            <a:r>
              <a:rPr lang="en-US" b="0" i="0" dirty="0">
                <a:effectLst/>
              </a:rPr>
              <a:t> </a:t>
            </a:r>
            <a:r>
              <a:rPr lang="en-US" b="0" i="0" dirty="0" err="1">
                <a:effectLst/>
              </a:rPr>
              <a:t>força</a:t>
            </a:r>
            <a:r>
              <a:rPr lang="en-US" b="0" i="0" dirty="0">
                <a:effectLst/>
              </a:rPr>
              <a:t>.</a:t>
            </a:r>
          </a:p>
          <a:p>
            <a:pPr marL="0" indent="0" algn="just" rtl="0"/>
            <a:br>
              <a:rPr lang="en-US" b="0" i="0" dirty="0">
                <a:effectLst/>
              </a:rPr>
            </a:br>
            <a:endParaRPr lang="en-US" b="0" i="0" dirty="0">
              <a:effectLst/>
            </a:endParaRPr>
          </a:p>
          <a:p>
            <a:pPr marL="0" indent="0" algn="just" rtl="0"/>
            <a:br>
              <a:rPr lang="en-US" b="0" i="0" dirty="0">
                <a:effectLst/>
                <a:latin typeface="Zen Kaku Gothic New"/>
              </a:rPr>
            </a:br>
            <a:br>
              <a:rPr lang="en-US" b="1" i="0" dirty="0">
                <a:effectLst/>
                <a:latin typeface="Zen Kaku Gothic New"/>
              </a:rPr>
            </a:br>
            <a:br>
              <a:rPr lang="en-US" b="0" i="0" dirty="0">
                <a:effectLst/>
                <a:latin typeface="Zen Kaku Gothic New"/>
              </a:rPr>
            </a:br>
            <a:br>
              <a:rPr lang="en-US" b="0" i="0" dirty="0">
                <a:effectLst/>
                <a:latin typeface="Zen Kaku Gothic New"/>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algn="l" rtl="0"/>
            <a:r>
              <a:rPr lang="en-US" b="1" i="0" dirty="0">
                <a:effectLst/>
              </a:rPr>
              <a:t>Sustentabilidade</a:t>
            </a:r>
            <a:endParaRPr lang="en-US" dirty="0"/>
          </a:p>
        </p:txBody>
      </p:sp>
      <p:grpSp>
        <p:nvGrpSpPr>
          <p:cNvPr id="2" name="Group 1">
            <a:extLst>
              <a:ext uri="{FF2B5EF4-FFF2-40B4-BE49-F238E27FC236}">
                <a16:creationId xmlns:a16="http://schemas.microsoft.com/office/drawing/2014/main" id="{02AEA3FE-31D6-CD37-BD37-524099581396}"/>
              </a:ext>
            </a:extLst>
          </p:cNvPr>
          <p:cNvGrpSpPr/>
          <p:nvPr/>
        </p:nvGrpSpPr>
        <p:grpSpPr>
          <a:xfrm>
            <a:off x="10614360" y="5148544"/>
            <a:ext cx="1183081" cy="1090091"/>
            <a:chOff x="5297313" y="4260296"/>
            <a:chExt cx="2997029" cy="2761463"/>
          </a:xfrm>
        </p:grpSpPr>
        <p:sp>
          <p:nvSpPr>
            <p:cNvPr id="3" name="Freeform 587">
              <a:extLst>
                <a:ext uri="{FF2B5EF4-FFF2-40B4-BE49-F238E27FC236}">
                  <a16:creationId xmlns:a16="http://schemas.microsoft.com/office/drawing/2014/main" id="{DC6CB531-7C67-33F1-20BE-71D891CFCC4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D0529FFF-917C-A40F-4E32-AEC171BC079A}"/>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BCA001FE-2149-A427-9CA3-ABAF8F0CFC7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B7D30EBC-8283-48C7-A82D-EAC77C96C4D7}"/>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A8F2C5C7-B097-557F-85FC-3950F355876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88370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524" y="1092162"/>
            <a:ext cx="5566961" cy="4157824"/>
          </a:xfrm>
        </p:spPr>
        <p:txBody>
          <a:bodyPr/>
          <a:lstStyle/>
          <a:p>
            <a:pPr algn="just" rtl="0">
              <a:spcBef>
                <a:spcPts val="600"/>
              </a:spcBef>
            </a:pPr>
            <a:r>
              <a:rPr lang="en-US" sz="2250" b="0" i="0" dirty="0">
                <a:effectLst/>
              </a:rPr>
              <a:t>As </a:t>
            </a:r>
            <a:r>
              <a:rPr lang="en-US" sz="2250" b="0" i="0" dirty="0" err="1">
                <a:effectLst/>
              </a:rPr>
              <a:t>embalagens</a:t>
            </a:r>
            <a:r>
              <a:rPr lang="en-US" sz="2250" b="0" i="0" dirty="0">
                <a:effectLst/>
              </a:rPr>
              <a:t> </a:t>
            </a:r>
            <a:r>
              <a:rPr lang="en-US" sz="2250" b="0" i="0" dirty="0" err="1">
                <a:effectLst/>
              </a:rPr>
              <a:t>éticas</a:t>
            </a:r>
            <a:r>
              <a:rPr lang="en-US" sz="2250" b="0" i="0" dirty="0">
                <a:effectLst/>
              </a:rPr>
              <a:t> </a:t>
            </a:r>
            <a:r>
              <a:rPr lang="en-US" sz="2250" b="0" i="0" dirty="0" err="1">
                <a:effectLst/>
              </a:rPr>
              <a:t>visam</a:t>
            </a:r>
            <a:r>
              <a:rPr lang="en-US" sz="2250" b="0" i="0" dirty="0">
                <a:effectLst/>
              </a:rPr>
              <a:t> </a:t>
            </a:r>
            <a:r>
              <a:rPr lang="en-US" sz="2250" dirty="0" err="1"/>
              <a:t>m</a:t>
            </a:r>
            <a:r>
              <a:rPr lang="en-US" sz="2250" b="0" i="0" dirty="0" err="1">
                <a:effectLst/>
              </a:rPr>
              <a:t>inimizar</a:t>
            </a:r>
            <a:r>
              <a:rPr lang="en-US" sz="2250" b="0" i="0" dirty="0">
                <a:effectLst/>
              </a:rPr>
              <a:t> a </a:t>
            </a:r>
            <a:r>
              <a:rPr lang="en-US" sz="2250" b="0" i="0" dirty="0" err="1">
                <a:effectLst/>
              </a:rPr>
              <a:t>produção</a:t>
            </a:r>
            <a:r>
              <a:rPr lang="en-US" sz="2250" b="0" i="0" dirty="0">
                <a:effectLst/>
              </a:rPr>
              <a:t> de resíduos durante </a:t>
            </a:r>
            <a:r>
              <a:rPr lang="en-US" sz="2250" b="0" i="0" dirty="0" err="1">
                <a:effectLst/>
              </a:rPr>
              <a:t>todo</a:t>
            </a:r>
            <a:r>
              <a:rPr lang="en-US" sz="2250" b="0" i="0" dirty="0">
                <a:effectLst/>
              </a:rPr>
              <a:t> o </a:t>
            </a:r>
            <a:r>
              <a:rPr lang="en-US" sz="2250" b="0" i="0" dirty="0" err="1">
                <a:effectLst/>
              </a:rPr>
              <a:t>seu</a:t>
            </a:r>
            <a:r>
              <a:rPr lang="en-US" sz="2250" b="0" i="0" dirty="0">
                <a:effectLst/>
              </a:rPr>
              <a:t> </a:t>
            </a:r>
            <a:r>
              <a:rPr lang="en-US" sz="2250" b="0" i="0" dirty="0" err="1">
                <a:effectLst/>
              </a:rPr>
              <a:t>ciclo</a:t>
            </a:r>
            <a:r>
              <a:rPr lang="en-US" sz="2250" b="0" i="0" dirty="0">
                <a:effectLst/>
              </a:rPr>
              <a:t> de </a:t>
            </a:r>
            <a:r>
              <a:rPr lang="en-US" sz="2250" b="0" i="0" dirty="0" err="1">
                <a:effectLst/>
              </a:rPr>
              <a:t>vida</a:t>
            </a:r>
            <a:r>
              <a:rPr lang="en-US" sz="2250" b="0" i="0" dirty="0">
                <a:effectLst/>
              </a:rPr>
              <a:t>.  A </a:t>
            </a:r>
            <a:r>
              <a:rPr lang="en-US" sz="2250" b="0" i="0" dirty="0" err="1">
                <a:effectLst/>
              </a:rPr>
              <a:t>expressão</a:t>
            </a:r>
            <a:r>
              <a:rPr lang="en-US" sz="2250" b="0" i="0" dirty="0">
                <a:effectLst/>
              </a:rPr>
              <a:t> '</a:t>
            </a:r>
            <a:r>
              <a:rPr lang="en-US" sz="2250" b="0" i="0" dirty="0" err="1">
                <a:effectLst/>
              </a:rPr>
              <a:t>Menos</a:t>
            </a:r>
            <a:r>
              <a:rPr lang="en-US" sz="2250" b="0" i="0" dirty="0">
                <a:effectLst/>
              </a:rPr>
              <a:t> é </a:t>
            </a:r>
            <a:r>
              <a:rPr lang="en-US" sz="2250" b="0" i="0" dirty="0" err="1">
                <a:effectLst/>
              </a:rPr>
              <a:t>mais</a:t>
            </a:r>
            <a:r>
              <a:rPr lang="en-US" sz="2250" b="0" i="0" dirty="0">
                <a:effectLst/>
              </a:rPr>
              <a:t>‘ é  </a:t>
            </a:r>
            <a:r>
              <a:rPr lang="en-US" sz="2250" b="0" i="0" dirty="0" err="1">
                <a:effectLst/>
              </a:rPr>
              <a:t>provavelmente</a:t>
            </a:r>
            <a:r>
              <a:rPr lang="en-US" sz="2250" b="0" i="0" dirty="0">
                <a:effectLst/>
              </a:rPr>
              <a:t> </a:t>
            </a:r>
            <a:r>
              <a:rPr lang="en-US" sz="2250" dirty="0"/>
              <a:t>a </a:t>
            </a:r>
            <a:r>
              <a:rPr lang="en-US" sz="2250" b="0" i="0" dirty="0" err="1">
                <a:effectLst/>
              </a:rPr>
              <a:t>melhor</a:t>
            </a:r>
            <a:r>
              <a:rPr lang="en-US" sz="2250" b="0" i="0" dirty="0">
                <a:effectLst/>
              </a:rPr>
              <a:t> </a:t>
            </a:r>
            <a:r>
              <a:rPr lang="en-US" sz="2250" b="0" i="0" dirty="0" err="1">
                <a:effectLst/>
              </a:rPr>
              <a:t>opção</a:t>
            </a:r>
            <a:r>
              <a:rPr lang="en-US" sz="2250" b="0" i="0" dirty="0">
                <a:effectLst/>
              </a:rPr>
              <a:t> para as </a:t>
            </a:r>
            <a:r>
              <a:rPr lang="en-US" sz="2250" b="0" i="0" dirty="0" err="1">
                <a:effectLst/>
              </a:rPr>
              <a:t>marcas</a:t>
            </a:r>
            <a:r>
              <a:rPr lang="en-US" sz="2250" b="0" i="0" dirty="0">
                <a:effectLst/>
              </a:rPr>
              <a:t> de </a:t>
            </a:r>
            <a:r>
              <a:rPr lang="en-US" sz="2250" b="0" i="0" dirty="0" err="1">
                <a:effectLst/>
              </a:rPr>
              <a:t>alimentos</a:t>
            </a:r>
            <a:r>
              <a:rPr lang="en-US" sz="2250" b="0" i="0" dirty="0">
                <a:effectLst/>
              </a:rPr>
              <a:t> </a:t>
            </a:r>
            <a:r>
              <a:rPr lang="en-US" sz="2250" b="0" i="0" dirty="0" err="1">
                <a:effectLst/>
              </a:rPr>
              <a:t>éticos</a:t>
            </a:r>
            <a:r>
              <a:rPr lang="en-US" sz="2250" b="0" i="0" dirty="0">
                <a:effectLst/>
              </a:rPr>
              <a:t>, mantendo o design clássico e simples. </a:t>
            </a:r>
            <a:r>
              <a:rPr lang="en-US" sz="2250" b="0" i="0" dirty="0" err="1">
                <a:effectLst/>
              </a:rPr>
              <a:t>Utilizar</a:t>
            </a:r>
            <a:r>
              <a:rPr lang="en-US" sz="2250" b="0" i="0" dirty="0">
                <a:effectLst/>
              </a:rPr>
              <a:t> </a:t>
            </a:r>
            <a:r>
              <a:rPr lang="en-US" sz="2250" b="1" i="0" dirty="0" err="1">
                <a:effectLst/>
              </a:rPr>
              <a:t>menos</a:t>
            </a:r>
            <a:r>
              <a:rPr lang="en-US" sz="2250" b="1" i="0" dirty="0">
                <a:effectLst/>
              </a:rPr>
              <a:t> </a:t>
            </a:r>
            <a:r>
              <a:rPr lang="en-US" sz="2250" b="1" i="0" dirty="0" err="1">
                <a:effectLst/>
              </a:rPr>
              <a:t>tinta</a:t>
            </a:r>
            <a:r>
              <a:rPr lang="en-US" sz="2250" b="1" i="0" dirty="0">
                <a:effectLst/>
              </a:rPr>
              <a:t> </a:t>
            </a:r>
            <a:r>
              <a:rPr lang="en-US" sz="2250" b="0" i="0" dirty="0">
                <a:effectLst/>
              </a:rPr>
              <a:t>e garantir que a </a:t>
            </a:r>
            <a:r>
              <a:rPr lang="en-US" sz="2250" b="0" i="0" dirty="0" err="1">
                <a:effectLst/>
              </a:rPr>
              <a:t>embalagem</a:t>
            </a:r>
            <a:r>
              <a:rPr lang="en-US" sz="2250" b="0" i="0" dirty="0">
                <a:effectLst/>
              </a:rPr>
              <a:t> </a:t>
            </a:r>
            <a:r>
              <a:rPr lang="en-US" sz="2250" b="0" i="0" dirty="0" err="1">
                <a:effectLst/>
              </a:rPr>
              <a:t>esteja</a:t>
            </a:r>
            <a:r>
              <a:rPr lang="en-US" sz="2250" b="0" i="0" dirty="0">
                <a:effectLst/>
              </a:rPr>
              <a:t> </a:t>
            </a:r>
            <a:r>
              <a:rPr lang="en-US" sz="2250" b="1" i="0" dirty="0" err="1">
                <a:effectLst/>
              </a:rPr>
              <a:t>dimensionada</a:t>
            </a:r>
            <a:r>
              <a:rPr lang="en-US" sz="2250" b="1" i="0" dirty="0">
                <a:effectLst/>
              </a:rPr>
              <a:t> para o </a:t>
            </a:r>
            <a:r>
              <a:rPr lang="en-US" sz="2250" b="1" i="0" dirty="0" err="1">
                <a:effectLst/>
              </a:rPr>
              <a:t>fim</a:t>
            </a:r>
            <a:r>
              <a:rPr lang="en-US" sz="2250" b="1" i="0" dirty="0">
                <a:effectLst/>
              </a:rPr>
              <a:t> a que se </a:t>
            </a:r>
            <a:r>
              <a:rPr lang="en-US" sz="2250" b="1" i="0" dirty="0" err="1">
                <a:effectLst/>
              </a:rPr>
              <a:t>destina</a:t>
            </a:r>
            <a:r>
              <a:rPr lang="en-US" sz="2250" b="1" i="0" dirty="0">
                <a:effectLst/>
              </a:rPr>
              <a:t> </a:t>
            </a:r>
            <a:r>
              <a:rPr lang="en-US" sz="2250" b="0" i="0" dirty="0">
                <a:effectLst/>
              </a:rPr>
              <a:t>é o melhor para o meio ambiente e para a </a:t>
            </a:r>
            <a:r>
              <a:rPr lang="en-US" sz="2250" b="0" i="0" dirty="0" err="1">
                <a:effectLst/>
              </a:rPr>
              <a:t>pegada</a:t>
            </a:r>
            <a:r>
              <a:rPr lang="en-US" sz="2250" b="0" i="0" dirty="0">
                <a:effectLst/>
              </a:rPr>
              <a:t> de carbono. Deve-se </a:t>
            </a:r>
            <a:r>
              <a:rPr lang="en-US" sz="2250" b="0" i="0" dirty="0" err="1">
                <a:effectLst/>
              </a:rPr>
              <a:t>projetar</a:t>
            </a:r>
            <a:r>
              <a:rPr lang="en-US" sz="2250" b="0" i="0" dirty="0">
                <a:effectLst/>
              </a:rPr>
              <a:t> embalagens fáceis de reciclar ou compostar e incorporar </a:t>
            </a:r>
            <a:r>
              <a:rPr lang="en-US" sz="2250" b="0" i="0" dirty="0" err="1">
                <a:effectLst/>
              </a:rPr>
              <a:t>estratégias</a:t>
            </a:r>
            <a:r>
              <a:rPr lang="en-US" sz="2250" b="0" i="0" dirty="0">
                <a:effectLst/>
              </a:rPr>
              <a:t> </a:t>
            </a:r>
            <a:r>
              <a:rPr lang="en-US" sz="2250" b="0" i="0" dirty="0" err="1">
                <a:effectLst/>
              </a:rPr>
              <a:t>como</a:t>
            </a:r>
            <a:r>
              <a:rPr lang="en-US" sz="2250" b="0" i="0" dirty="0">
                <a:effectLst/>
              </a:rPr>
              <a:t> a redução de peso para </a:t>
            </a:r>
            <a:r>
              <a:rPr lang="en-US" sz="2250" b="0" i="0" dirty="0" err="1">
                <a:effectLst/>
              </a:rPr>
              <a:t>minimizar</a:t>
            </a:r>
            <a:r>
              <a:rPr lang="en-US" sz="2250" b="0" i="0" dirty="0">
                <a:effectLst/>
              </a:rPr>
              <a:t> o </a:t>
            </a:r>
            <a:r>
              <a:rPr lang="en-US" sz="2250" b="0" i="0" dirty="0" err="1">
                <a:effectLst/>
              </a:rPr>
              <a:t>uso</a:t>
            </a:r>
            <a:r>
              <a:rPr lang="en-US" sz="2250" b="0" i="0" dirty="0">
                <a:effectLst/>
              </a:rPr>
              <a:t> de materiais. O objetivo é reduzir a quantidade de resíduos de embalagens que acabam em aterros </a:t>
            </a:r>
            <a:r>
              <a:rPr lang="en-US" sz="2250" b="0" i="0" dirty="0" err="1">
                <a:effectLst/>
              </a:rPr>
              <a:t>ou</a:t>
            </a:r>
            <a:r>
              <a:rPr lang="en-US" sz="2250" b="0" i="0" dirty="0">
                <a:effectLst/>
              </a:rPr>
              <a:t> </a:t>
            </a:r>
            <a:r>
              <a:rPr lang="en-US" sz="2250" b="0" i="0" dirty="0" err="1">
                <a:effectLst/>
              </a:rPr>
              <a:t>como</a:t>
            </a:r>
            <a:r>
              <a:rPr lang="en-US" sz="2250" b="0" i="0" dirty="0">
                <a:effectLst/>
              </a:rPr>
              <a:t> </a:t>
            </a:r>
            <a:r>
              <a:rPr lang="en-US" sz="2250" b="0" i="0" dirty="0" err="1">
                <a:effectLst/>
              </a:rPr>
              <a:t>lixo</a:t>
            </a:r>
            <a:r>
              <a:rPr lang="en-US" sz="2250" b="0" i="0" dirty="0">
                <a:effectLst/>
              </a:rPr>
              <a:t>.</a:t>
            </a:r>
            <a:br>
              <a:rPr lang="en-US" sz="2250" b="0" i="0" dirty="0">
                <a:effectLst/>
              </a:rPr>
            </a:br>
            <a:endParaRPr lang="en-US" sz="225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35519" y="459911"/>
            <a:ext cx="4990998" cy="992652"/>
          </a:xfrm>
        </p:spPr>
        <p:txBody>
          <a:bodyPr/>
          <a:lstStyle/>
          <a:p>
            <a:pPr algn="l" rtl="0"/>
            <a:r>
              <a:rPr lang="en-US" b="1" i="0" dirty="0">
                <a:effectLst/>
              </a:rPr>
              <a:t>Menos é </a:t>
            </a:r>
            <a:r>
              <a:rPr lang="en-US" b="1" i="0" dirty="0" err="1">
                <a:effectLst/>
              </a:rPr>
              <a:t>mais</a:t>
            </a:r>
            <a:endParaRPr lang="en-US" dirty="0"/>
          </a:p>
        </p:txBody>
      </p:sp>
      <p:pic>
        <p:nvPicPr>
          <p:cNvPr id="6" name="Picture Placeholder 5">
            <a:extLst>
              <a:ext uri="{FF2B5EF4-FFF2-40B4-BE49-F238E27FC236}">
                <a16:creationId xmlns:a16="http://schemas.microsoft.com/office/drawing/2014/main" id="{FCADDECC-712F-BD35-C612-BE6C19AC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706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B520-E7D1-89EA-50DE-2F3C46DA7A6E}"/>
              </a:ext>
            </a:extLst>
          </p:cNvPr>
          <p:cNvSpPr>
            <a:spLocks noGrp="1"/>
          </p:cNvSpPr>
          <p:nvPr>
            <p:ph type="body" sz="quarter" idx="18"/>
          </p:nvPr>
        </p:nvSpPr>
        <p:spPr>
          <a:xfrm>
            <a:off x="898357" y="1681795"/>
            <a:ext cx="5746887" cy="3928591"/>
          </a:xfrm>
        </p:spPr>
        <p:txBody>
          <a:bodyPr/>
          <a:lstStyle/>
          <a:p>
            <a:pPr algn="just" rtl="0"/>
            <a:r>
              <a:rPr lang="en-US" dirty="0"/>
              <a:t>Uma </a:t>
            </a:r>
            <a:r>
              <a:rPr lang="en-US" dirty="0" err="1"/>
              <a:t>embalagem</a:t>
            </a:r>
            <a:r>
              <a:rPr lang="en-US" dirty="0"/>
              <a:t> </a:t>
            </a:r>
            <a:r>
              <a:rPr lang="en-US" dirty="0" err="1"/>
              <a:t>alimentar</a:t>
            </a:r>
            <a:r>
              <a:rPr lang="en-US" dirty="0"/>
              <a:t> </a:t>
            </a:r>
            <a:r>
              <a:rPr lang="en-US" dirty="0" err="1"/>
              <a:t>ética</a:t>
            </a:r>
            <a:r>
              <a:rPr lang="en-US" dirty="0"/>
              <a:t> </a:t>
            </a:r>
            <a:r>
              <a:rPr lang="en-US" dirty="0" err="1"/>
              <a:t>procura</a:t>
            </a:r>
            <a:r>
              <a:rPr lang="en-US" dirty="0"/>
              <a:t> a eficiência de </a:t>
            </a:r>
            <a:r>
              <a:rPr lang="en-US" dirty="0" err="1"/>
              <a:t>recursos</a:t>
            </a:r>
            <a:r>
              <a:rPr lang="en-US" dirty="0"/>
              <a:t>, </a:t>
            </a:r>
            <a:r>
              <a:rPr lang="en-US" dirty="0" err="1"/>
              <a:t>otimizando</a:t>
            </a:r>
            <a:r>
              <a:rPr lang="en-US" dirty="0"/>
              <a:t> o uso de energia, água e outros </a:t>
            </a:r>
            <a:r>
              <a:rPr lang="en-US" dirty="0" err="1"/>
              <a:t>recursos</a:t>
            </a:r>
            <a:r>
              <a:rPr lang="en-US" dirty="0"/>
              <a:t> no </a:t>
            </a:r>
            <a:r>
              <a:rPr lang="en-US" dirty="0" err="1"/>
              <a:t>seu</a:t>
            </a:r>
            <a:r>
              <a:rPr lang="en-US" dirty="0"/>
              <a:t> </a:t>
            </a:r>
            <a:r>
              <a:rPr lang="en-US" dirty="0" err="1"/>
              <a:t>fabrico</a:t>
            </a:r>
            <a:r>
              <a:rPr lang="en-US" dirty="0"/>
              <a:t> e </a:t>
            </a:r>
            <a:r>
              <a:rPr lang="en-US" dirty="0" err="1"/>
              <a:t>produção</a:t>
            </a:r>
            <a:r>
              <a:rPr lang="en-US" dirty="0"/>
              <a:t> e </a:t>
            </a:r>
            <a:r>
              <a:rPr lang="en-US" dirty="0" err="1"/>
              <a:t>adotando</a:t>
            </a:r>
            <a:r>
              <a:rPr lang="en-US" dirty="0"/>
              <a:t> </a:t>
            </a:r>
            <a:r>
              <a:rPr lang="en-US" dirty="0" err="1"/>
              <a:t>sistemas</a:t>
            </a:r>
            <a:r>
              <a:rPr lang="en-US" dirty="0"/>
              <a:t> eficientes de reciclagem ou compostagem.</a:t>
            </a:r>
          </a:p>
          <a:p>
            <a:pPr algn="just" rtl="0"/>
            <a:r>
              <a:rPr lang="en-US" dirty="0"/>
              <a:t>Da mesma forma, </a:t>
            </a:r>
            <a:r>
              <a:rPr lang="en-US" dirty="0" err="1"/>
              <a:t>conforme</a:t>
            </a:r>
            <a:r>
              <a:rPr lang="en-US" dirty="0"/>
              <a:t> </a:t>
            </a:r>
            <a:r>
              <a:rPr lang="en-US" dirty="0" err="1"/>
              <a:t>discutido</a:t>
            </a:r>
            <a:r>
              <a:rPr lang="en-US" dirty="0"/>
              <a:t> </a:t>
            </a:r>
            <a:r>
              <a:rPr lang="en-US" dirty="0" err="1"/>
              <a:t>na</a:t>
            </a:r>
            <a:r>
              <a:rPr lang="en-US" dirty="0"/>
              <a:t> </a:t>
            </a:r>
            <a:r>
              <a:rPr lang="en-US" dirty="0" err="1"/>
              <a:t>próxima</a:t>
            </a:r>
            <a:r>
              <a:rPr lang="en-US" dirty="0"/>
              <a:t> </a:t>
            </a:r>
            <a:r>
              <a:rPr lang="en-US" dirty="0" err="1"/>
              <a:t>secção</a:t>
            </a:r>
            <a:r>
              <a:rPr lang="en-US" dirty="0"/>
              <a:t>, a distribuição e o transporte dos produtos embalados </a:t>
            </a:r>
            <a:r>
              <a:rPr lang="en-US" dirty="0" err="1"/>
              <a:t>precisam</a:t>
            </a:r>
            <a:r>
              <a:rPr lang="en-US" dirty="0"/>
              <a:t> de ser considerados, pois o peso e o tamanho podem reduzir a eficiência do transporte.</a:t>
            </a:r>
            <a:endParaRPr lang="en-IE" dirty="0"/>
          </a:p>
        </p:txBody>
      </p:sp>
      <p:sp>
        <p:nvSpPr>
          <p:cNvPr id="3" name="Text Placeholder 2">
            <a:extLst>
              <a:ext uri="{FF2B5EF4-FFF2-40B4-BE49-F238E27FC236}">
                <a16:creationId xmlns:a16="http://schemas.microsoft.com/office/drawing/2014/main" id="{A75E255B-FC13-EDD2-CD91-1AF195A131AB}"/>
              </a:ext>
            </a:extLst>
          </p:cNvPr>
          <p:cNvSpPr>
            <a:spLocks noGrp="1"/>
          </p:cNvSpPr>
          <p:nvPr>
            <p:ph type="body" sz="quarter" idx="16"/>
          </p:nvPr>
        </p:nvSpPr>
        <p:spPr/>
        <p:txBody>
          <a:bodyPr/>
          <a:lstStyle/>
          <a:p>
            <a:pPr algn="l" rtl="0"/>
            <a:r>
              <a:rPr lang="en-IE" b="1" dirty="0"/>
              <a:t>Eficiência de recursos</a:t>
            </a:r>
          </a:p>
        </p:txBody>
      </p:sp>
      <p:pic>
        <p:nvPicPr>
          <p:cNvPr id="6" name="Picture Placeholder 5" descr="Model of windmills and trees">
            <a:extLst>
              <a:ext uri="{FF2B5EF4-FFF2-40B4-BE49-F238E27FC236}">
                <a16:creationId xmlns:a16="http://schemas.microsoft.com/office/drawing/2014/main" id="{A5AA7BF9-339E-7C38-DA6A-984D0CEBE2D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Freeform 15">
            <a:extLst>
              <a:ext uri="{FF2B5EF4-FFF2-40B4-BE49-F238E27FC236}">
                <a16:creationId xmlns:a16="http://schemas.microsoft.com/office/drawing/2014/main" id="{4DBBDDB5-1519-E192-B39B-423E652979B2}"/>
              </a:ext>
            </a:extLst>
          </p:cNvPr>
          <p:cNvSpPr/>
          <p:nvPr/>
        </p:nvSpPr>
        <p:spPr>
          <a:xfrm>
            <a:off x="-1" y="5954628"/>
            <a:ext cx="7354957"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r>
              <a:rPr lang="en-US" dirty="0">
                <a:solidFill>
                  <a:srgbClr val="000000"/>
                </a:solidFill>
              </a:rPr>
              <a:t> </a:t>
            </a:r>
            <a:r>
              <a:rPr lang="en-US" b="1" dirty="0">
                <a:solidFill>
                  <a:srgbClr val="000000"/>
                </a:solidFill>
                <a:highlight>
                  <a:srgbClr val="B2DDDC"/>
                </a:highlight>
              </a:rPr>
              <a:t>LER</a:t>
            </a:r>
            <a:r>
              <a:rPr lang="en-US"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Delivering-Resource-Efficiency-EUROPEN-Brochure.pdf</a:t>
            </a:r>
            <a:endParaRPr lang="en-US" dirty="0">
              <a:solidFill>
                <a:srgbClr val="000000"/>
              </a:solidFill>
            </a:endParaRPr>
          </a:p>
        </p:txBody>
      </p:sp>
    </p:spTree>
    <p:extLst>
      <p:ext uri="{BB962C8B-B14F-4D97-AF65-F5344CB8AC3E}">
        <p14:creationId xmlns:p14="http://schemas.microsoft.com/office/powerpoint/2010/main" val="19960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01519" y="1054576"/>
            <a:ext cx="6123305" cy="3291086"/>
          </a:xfrm>
        </p:spPr>
        <p:txBody>
          <a:bodyPr/>
          <a:lstStyle/>
          <a:p>
            <a:pPr algn="just" rtl="0"/>
            <a:r>
              <a:rPr lang="en-IE" dirty="0" err="1"/>
              <a:t>Consultar</a:t>
            </a:r>
            <a:r>
              <a:rPr lang="en-IE" dirty="0"/>
              <a:t> o </a:t>
            </a:r>
            <a:r>
              <a:rPr lang="en-IE" dirty="0" err="1">
                <a:solidFill>
                  <a:srgbClr val="F79037"/>
                </a:solidFill>
                <a:hlinkClick r:id="rId2">
                  <a:extLst>
                    <a:ext uri="{A12FA001-AC4F-418D-AE19-62706E023703}">
                      <ahyp:hlinkClr xmlns:ahyp="http://schemas.microsoft.com/office/drawing/2018/hyperlinkcolor" val="tx"/>
                    </a:ext>
                  </a:extLst>
                </a:hlinkClick>
              </a:rPr>
              <a:t>Compêndio</a:t>
            </a:r>
            <a:r>
              <a:rPr lang="en-IE" dirty="0">
                <a:solidFill>
                  <a:srgbClr val="F79037"/>
                </a:solidFill>
                <a:hlinkClick r:id="rId2">
                  <a:extLst>
                    <a:ext uri="{A12FA001-AC4F-418D-AE19-62706E023703}">
                      <ahyp:hlinkClr xmlns:ahyp="http://schemas.microsoft.com/office/drawing/2018/hyperlinkcolor" val="tx"/>
                    </a:ext>
                  </a:extLst>
                </a:hlinkClick>
              </a:rPr>
              <a:t> de Boas Práticas</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rtl="0"/>
            <a:r>
              <a:rPr lang="en-IE" dirty="0"/>
              <a:t>O </a:t>
            </a:r>
            <a:r>
              <a:rPr lang="en-IE" dirty="0" err="1">
                <a:solidFill>
                  <a:srgbClr val="F79037"/>
                </a:solidFill>
                <a:hlinkClick r:id="rId4">
                  <a:extLst>
                    <a:ext uri="{A12FA001-AC4F-418D-AE19-62706E023703}">
                      <ahyp:hlinkClr xmlns:ahyp="http://schemas.microsoft.com/office/drawing/2018/hyperlinkcolor" val="tx"/>
                    </a:ext>
                  </a:extLst>
                </a:hlinkClick>
              </a:rPr>
              <a:t>Snellman</a:t>
            </a:r>
            <a:r>
              <a:rPr lang="en-IE" dirty="0">
                <a:solidFill>
                  <a:srgbClr val="F79037"/>
                </a:solidFill>
                <a:hlinkClick r:id="rId4">
                  <a:extLst>
                    <a:ext uri="{A12FA001-AC4F-418D-AE19-62706E023703}">
                      <ahyp:hlinkClr xmlns:ahyp="http://schemas.microsoft.com/office/drawing/2018/hyperlinkcolor" val="tx"/>
                    </a:ext>
                  </a:extLst>
                </a:hlinkClick>
              </a:rPr>
              <a:t> Group</a:t>
            </a:r>
            <a:r>
              <a:rPr lang="en-IE" dirty="0">
                <a:solidFill>
                  <a:srgbClr val="F79037"/>
                </a:solidFill>
              </a:rPr>
              <a:t> </a:t>
            </a:r>
            <a:r>
              <a:rPr lang="en-IE" dirty="0" err="1"/>
              <a:t>foi</a:t>
            </a:r>
            <a:r>
              <a:rPr lang="en-IE" dirty="0"/>
              <a:t> </a:t>
            </a:r>
            <a:r>
              <a:rPr lang="en-IE" dirty="0" err="1"/>
              <a:t>escolhido</a:t>
            </a:r>
            <a:r>
              <a:rPr lang="en-IE" dirty="0"/>
              <a:t> como exemplo de boas </a:t>
            </a:r>
            <a:r>
              <a:rPr lang="en-IE" dirty="0" err="1"/>
              <a:t>práticas</a:t>
            </a:r>
            <a:r>
              <a:rPr lang="en-IE" dirty="0"/>
              <a:t>, pois </a:t>
            </a:r>
            <a:r>
              <a:rPr lang="en-US" dirty="0"/>
              <a:t>a </a:t>
            </a:r>
            <a:r>
              <a:rPr lang="en-US" dirty="0" err="1"/>
              <a:t>naturalidade</a:t>
            </a:r>
            <a:r>
              <a:rPr lang="en-US" dirty="0"/>
              <a:t> e a </a:t>
            </a:r>
            <a:r>
              <a:rPr lang="en-US" dirty="0" err="1"/>
              <a:t>sustentabilidade</a:t>
            </a:r>
            <a:r>
              <a:rPr lang="en-US" dirty="0"/>
              <a:t> </a:t>
            </a:r>
            <a:r>
              <a:rPr lang="en-US" dirty="0" err="1"/>
              <a:t>são</a:t>
            </a:r>
            <a:r>
              <a:rPr lang="en-US" dirty="0"/>
              <a:t> dois </a:t>
            </a:r>
            <a:r>
              <a:rPr lang="en-US" dirty="0" err="1"/>
              <a:t>elementos</a:t>
            </a:r>
            <a:r>
              <a:rPr lang="en-US" dirty="0"/>
              <a:t> </a:t>
            </a:r>
            <a:r>
              <a:rPr lang="en-US" dirty="0" err="1"/>
              <a:t>fundamentais</a:t>
            </a:r>
            <a:r>
              <a:rPr lang="en-US" dirty="0"/>
              <a:t> do </a:t>
            </a:r>
            <a:r>
              <a:rPr lang="en-US" dirty="0" err="1"/>
              <a:t>seu</a:t>
            </a:r>
            <a:r>
              <a:rPr lang="en-US" dirty="0"/>
              <a:t> negócio. </a:t>
            </a:r>
            <a:r>
              <a:rPr lang="en-US" dirty="0" err="1"/>
              <a:t>Estão</a:t>
            </a:r>
            <a:r>
              <a:rPr lang="en-US" dirty="0"/>
              <a:t> presentes em toda a </a:t>
            </a:r>
            <a:r>
              <a:rPr lang="en-US" dirty="0" err="1"/>
              <a:t>cadeia</a:t>
            </a:r>
            <a:r>
              <a:rPr lang="en-US" dirty="0"/>
              <a:t> de </a:t>
            </a:r>
            <a:r>
              <a:rPr lang="en-US" dirty="0" err="1"/>
              <a:t>produção</a:t>
            </a:r>
            <a:r>
              <a:rPr lang="en-US" dirty="0"/>
              <a:t> – </a:t>
            </a:r>
            <a:r>
              <a:rPr lang="en-US" dirty="0" err="1"/>
              <a:t>desde</a:t>
            </a:r>
            <a:r>
              <a:rPr lang="en-US" dirty="0"/>
              <a:t> as </a:t>
            </a:r>
            <a:r>
              <a:rPr lang="en-US" dirty="0" err="1"/>
              <a:t>explorações</a:t>
            </a:r>
            <a:r>
              <a:rPr lang="en-US" dirty="0"/>
              <a:t> </a:t>
            </a:r>
            <a:r>
              <a:rPr lang="en-US" dirty="0" err="1"/>
              <a:t>agrícolas</a:t>
            </a:r>
            <a:r>
              <a:rPr lang="en-US" dirty="0"/>
              <a:t> </a:t>
            </a:r>
            <a:r>
              <a:rPr lang="en-US" dirty="0" err="1"/>
              <a:t>familiares</a:t>
            </a:r>
            <a:r>
              <a:rPr lang="en-US" dirty="0"/>
              <a:t> </a:t>
            </a:r>
            <a:r>
              <a:rPr lang="en-US" dirty="0" err="1"/>
              <a:t>até</a:t>
            </a:r>
            <a:r>
              <a:rPr lang="en-US" dirty="0"/>
              <a:t> ao transporte e </a:t>
            </a:r>
            <a:r>
              <a:rPr lang="en-US" dirty="0" err="1"/>
              <a:t>embalagens</a:t>
            </a:r>
            <a:r>
              <a:rPr lang="en-US" dirty="0"/>
              <a:t> </a:t>
            </a:r>
            <a:r>
              <a:rPr lang="en-US" dirty="0" err="1"/>
              <a:t>ecológicas</a:t>
            </a:r>
            <a:r>
              <a:rPr lang="en-US" dirty="0"/>
              <a:t>. O objetivo constante do Grupo é reduzir o </a:t>
            </a:r>
            <a:r>
              <a:rPr lang="en-US" dirty="0" err="1"/>
              <a:t>impacto</a:t>
            </a:r>
            <a:r>
              <a:rPr lang="en-US" dirty="0"/>
              <a:t> </a:t>
            </a:r>
            <a:r>
              <a:rPr lang="en-US" dirty="0" err="1"/>
              <a:t>ambiental</a:t>
            </a:r>
            <a:r>
              <a:rPr lang="en-US" dirty="0"/>
              <a:t> das suas operações. Em termos concretos, </a:t>
            </a:r>
            <a:r>
              <a:rPr lang="en-US" dirty="0" err="1"/>
              <a:t>têm</a:t>
            </a:r>
            <a:r>
              <a:rPr lang="en-US" dirty="0"/>
              <a:t> </a:t>
            </a:r>
            <a:r>
              <a:rPr lang="en-US" dirty="0" err="1"/>
              <a:t>vindo</a:t>
            </a:r>
            <a:r>
              <a:rPr lang="en-US" dirty="0"/>
              <a:t> a mudar do </a:t>
            </a:r>
            <a:r>
              <a:rPr lang="en-US" dirty="0" err="1"/>
              <a:t>petróleo</a:t>
            </a:r>
            <a:r>
              <a:rPr lang="en-US" dirty="0"/>
              <a:t> para o </a:t>
            </a:r>
            <a:r>
              <a:rPr lang="en-US" dirty="0" err="1"/>
              <a:t>biogás</a:t>
            </a:r>
            <a:r>
              <a:rPr lang="en-US" dirty="0"/>
              <a:t> e a </a:t>
            </a:r>
            <a:r>
              <a:rPr lang="en-US" dirty="0" err="1"/>
              <a:t>reduzir</a:t>
            </a:r>
            <a:r>
              <a:rPr lang="en-US" dirty="0"/>
              <a:t> </a:t>
            </a:r>
            <a:r>
              <a:rPr lang="en-US" dirty="0" err="1"/>
              <a:t>significativamente</a:t>
            </a:r>
            <a:r>
              <a:rPr lang="en-US" dirty="0"/>
              <a:t> a quantidade de </a:t>
            </a:r>
            <a:r>
              <a:rPr lang="en-US" dirty="0" err="1"/>
              <a:t>plástico</a:t>
            </a:r>
            <a:r>
              <a:rPr lang="en-US" dirty="0"/>
              <a:t> das </a:t>
            </a:r>
            <a:r>
              <a:rPr lang="en-US" dirty="0" err="1"/>
              <a:t>embalagens</a:t>
            </a:r>
            <a:r>
              <a:rPr lang="en-US" dirty="0"/>
              <a:t>.</a:t>
            </a:r>
          </a:p>
          <a:p>
            <a:pPr algn="just"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387542"/>
            <a:ext cx="4990998" cy="992652"/>
          </a:xfrm>
        </p:spPr>
        <p:txBody>
          <a:bodyPr/>
          <a:lstStyle/>
          <a:p>
            <a:pPr algn="l" rtl="0"/>
            <a:r>
              <a:rPr lang="en-IE" dirty="0">
                <a:highlight>
                  <a:srgbClr val="F79037"/>
                </a:highlight>
              </a:rPr>
              <a:t>Inspire-se…</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a:srcRect/>
          <a:stretch/>
        </p:blipFill>
        <p:spPr>
          <a:xfrm>
            <a:off x="6815909" y="338707"/>
            <a:ext cx="1770987"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D0F11-ACF6-4468-94BE-B21D4EB2B47A}"/>
              </a:ext>
            </a:extLst>
          </p:cNvPr>
          <p:cNvSpPr>
            <a:spLocks noGrp="1"/>
          </p:cNvSpPr>
          <p:nvPr>
            <p:ph type="body" sz="quarter" idx="18"/>
          </p:nvPr>
        </p:nvSpPr>
        <p:spPr>
          <a:xfrm>
            <a:off x="898357" y="1713302"/>
            <a:ext cx="6075467" cy="3692135"/>
          </a:xfrm>
        </p:spPr>
        <p:txBody>
          <a:bodyPr/>
          <a:lstStyle/>
          <a:p>
            <a:pPr algn="just" rtl="0"/>
            <a:r>
              <a:rPr lang="en-US" dirty="0"/>
              <a:t>As </a:t>
            </a:r>
            <a:r>
              <a:rPr lang="en-US" dirty="0" err="1"/>
              <a:t>embalagens</a:t>
            </a:r>
            <a:r>
              <a:rPr lang="en-US" dirty="0"/>
              <a:t> </a:t>
            </a:r>
            <a:r>
              <a:rPr lang="en-US" dirty="0" err="1"/>
              <a:t>éticas</a:t>
            </a:r>
            <a:r>
              <a:rPr lang="en-US" dirty="0"/>
              <a:t> </a:t>
            </a:r>
            <a:r>
              <a:rPr lang="en-US" dirty="0" err="1"/>
              <a:t>evitam</a:t>
            </a:r>
            <a:r>
              <a:rPr lang="en-US" dirty="0"/>
              <a:t> o uso de substâncias perigosas que </a:t>
            </a:r>
            <a:r>
              <a:rPr lang="en-US" dirty="0" err="1"/>
              <a:t>podem</a:t>
            </a:r>
            <a:r>
              <a:rPr lang="en-US" dirty="0"/>
              <a:t> </a:t>
            </a:r>
            <a:r>
              <a:rPr lang="en-US" dirty="0" err="1"/>
              <a:t>causar</a:t>
            </a:r>
            <a:r>
              <a:rPr lang="en-US" dirty="0"/>
              <a:t> </a:t>
            </a:r>
            <a:r>
              <a:rPr lang="en-US" dirty="0" err="1"/>
              <a:t>danos</a:t>
            </a:r>
            <a:r>
              <a:rPr lang="en-US" dirty="0"/>
              <a:t> à </a:t>
            </a:r>
            <a:r>
              <a:rPr lang="en-US" dirty="0" err="1"/>
              <a:t>saúde</a:t>
            </a:r>
            <a:r>
              <a:rPr lang="en-US" dirty="0"/>
              <a:t> humana </a:t>
            </a:r>
            <a:r>
              <a:rPr lang="en-US" dirty="0" err="1"/>
              <a:t>ou</a:t>
            </a:r>
            <a:r>
              <a:rPr lang="en-US" dirty="0"/>
              <a:t> ao meio ambiente. </a:t>
            </a:r>
            <a:r>
              <a:rPr lang="en-US" dirty="0" err="1"/>
              <a:t>Isto</a:t>
            </a:r>
            <a:r>
              <a:rPr lang="en-US" dirty="0"/>
              <a:t> </a:t>
            </a:r>
            <a:r>
              <a:rPr lang="en-US" dirty="0" err="1"/>
              <a:t>inclui</a:t>
            </a:r>
            <a:r>
              <a:rPr lang="en-US" dirty="0"/>
              <a:t> </a:t>
            </a:r>
            <a:r>
              <a:rPr lang="en-US" dirty="0" err="1"/>
              <a:t>minimizar</a:t>
            </a:r>
            <a:r>
              <a:rPr lang="en-US" dirty="0"/>
              <a:t> o uso de produtos químicos, como certos tipos de tintas, corantes, gases ou revestimentos, que podem ser prejudiciais durante a produção, uso </a:t>
            </a:r>
            <a:r>
              <a:rPr lang="en-US" dirty="0" err="1"/>
              <a:t>ou</a:t>
            </a:r>
            <a:r>
              <a:rPr lang="en-US" dirty="0"/>
              <a:t> </a:t>
            </a:r>
            <a:r>
              <a:rPr lang="en-US" dirty="0" err="1"/>
              <a:t>eliminação</a:t>
            </a:r>
            <a:r>
              <a:rPr lang="en-US" dirty="0"/>
              <a:t>.</a:t>
            </a:r>
          </a:p>
          <a:p>
            <a:pPr algn="just" rtl="0"/>
            <a:r>
              <a:rPr lang="en-US" dirty="0"/>
              <a:t>As </a:t>
            </a:r>
            <a:r>
              <a:rPr lang="en-US" dirty="0" err="1"/>
              <a:t>embalagens</a:t>
            </a:r>
            <a:r>
              <a:rPr lang="en-US" dirty="0"/>
              <a:t> </a:t>
            </a:r>
            <a:r>
              <a:rPr lang="en-US" dirty="0" err="1"/>
              <a:t>éticas</a:t>
            </a:r>
            <a:r>
              <a:rPr lang="en-US" dirty="0"/>
              <a:t> </a:t>
            </a:r>
            <a:r>
              <a:rPr lang="en-US" dirty="0" err="1"/>
              <a:t>garantem</a:t>
            </a:r>
            <a:r>
              <a:rPr lang="en-US" dirty="0"/>
              <a:t> que os materiais e </a:t>
            </a:r>
            <a:r>
              <a:rPr lang="en-US" dirty="0" err="1"/>
              <a:t>substâncias</a:t>
            </a:r>
            <a:r>
              <a:rPr lang="en-US" dirty="0"/>
              <a:t> </a:t>
            </a:r>
            <a:r>
              <a:rPr lang="en-US" dirty="0" err="1"/>
              <a:t>utilizados</a:t>
            </a:r>
            <a:r>
              <a:rPr lang="en-US" dirty="0"/>
              <a:t> ​​</a:t>
            </a:r>
            <a:r>
              <a:rPr lang="en-US" dirty="0" err="1"/>
              <a:t>são</a:t>
            </a:r>
            <a:r>
              <a:rPr lang="en-US" dirty="0"/>
              <a:t> seguros e </a:t>
            </a:r>
            <a:r>
              <a:rPr lang="en-US" dirty="0" err="1"/>
              <a:t>estão</a:t>
            </a:r>
            <a:r>
              <a:rPr lang="en-US" dirty="0"/>
              <a:t> em </a:t>
            </a:r>
            <a:r>
              <a:rPr lang="en-US" dirty="0" err="1"/>
              <a:t>conformidade</a:t>
            </a:r>
            <a:r>
              <a:rPr lang="en-US" dirty="0"/>
              <a:t> com </a:t>
            </a:r>
            <a:r>
              <a:rPr lang="en-US" dirty="0" err="1"/>
              <a:t>os</a:t>
            </a:r>
            <a:r>
              <a:rPr lang="en-US" dirty="0"/>
              <a:t> regulamentos relevantes.</a:t>
            </a:r>
            <a:endParaRPr lang="en-IE" dirty="0"/>
          </a:p>
        </p:txBody>
      </p:sp>
      <p:sp>
        <p:nvSpPr>
          <p:cNvPr id="3" name="Text Placeholder 2">
            <a:extLst>
              <a:ext uri="{FF2B5EF4-FFF2-40B4-BE49-F238E27FC236}">
                <a16:creationId xmlns:a16="http://schemas.microsoft.com/office/drawing/2014/main" id="{C2ED90A2-ECC8-F247-CEB1-5832141D8505}"/>
              </a:ext>
            </a:extLst>
          </p:cNvPr>
          <p:cNvSpPr>
            <a:spLocks noGrp="1"/>
          </p:cNvSpPr>
          <p:nvPr>
            <p:ph type="body" sz="quarter" idx="16"/>
          </p:nvPr>
        </p:nvSpPr>
        <p:spPr>
          <a:xfrm>
            <a:off x="898357" y="579813"/>
            <a:ext cx="5671408" cy="992652"/>
          </a:xfrm>
        </p:spPr>
        <p:txBody>
          <a:bodyPr/>
          <a:lstStyle/>
          <a:p>
            <a:pPr algn="l" rtl="0"/>
            <a:r>
              <a:rPr lang="en-IE" b="1" dirty="0"/>
              <a:t>Redução de </a:t>
            </a:r>
            <a:r>
              <a:rPr lang="en-IE" b="1" dirty="0" err="1"/>
              <a:t>substâncias</a:t>
            </a:r>
            <a:r>
              <a:rPr lang="en-IE" b="1" dirty="0"/>
              <a:t> </a:t>
            </a:r>
            <a:r>
              <a:rPr lang="en-IE" b="1" dirty="0" err="1"/>
              <a:t>perigosas</a:t>
            </a:r>
            <a:endParaRPr lang="en-IE" b="1" dirty="0"/>
          </a:p>
        </p:txBody>
      </p:sp>
      <p:pic>
        <p:nvPicPr>
          <p:cNvPr id="1026" name="Picture 2" descr="Volunteers packing essentials in carton boxes for charity">
            <a:extLst>
              <a:ext uri="{FF2B5EF4-FFF2-40B4-BE49-F238E27FC236}">
                <a16:creationId xmlns:a16="http://schemas.microsoft.com/office/drawing/2014/main" id="{8E366522-5395-471D-B2CB-64718447F90D}"/>
              </a:ext>
            </a:extLst>
          </p:cNvPr>
          <p:cNvPicPr>
            <a:picLocks noGrp="1" noChangeAspect="1" noChangeArrowheads="1"/>
          </p:cNvPicPr>
          <p:nvPr>
            <p:ph type="pic" sz="quarter" idx="42"/>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6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3D809-1E29-34BE-87E0-A000F79683CD}"/>
              </a:ext>
            </a:extLst>
          </p:cNvPr>
          <p:cNvSpPr>
            <a:spLocks noGrp="1"/>
          </p:cNvSpPr>
          <p:nvPr>
            <p:ph type="body" sz="quarter" idx="18"/>
          </p:nvPr>
        </p:nvSpPr>
        <p:spPr>
          <a:xfrm>
            <a:off x="936095" y="1531969"/>
            <a:ext cx="5671408" cy="3861099"/>
          </a:xfrm>
        </p:spPr>
        <p:txBody>
          <a:bodyPr/>
          <a:lstStyle/>
          <a:p>
            <a:pPr algn="just" rtl="0"/>
            <a:r>
              <a:rPr lang="en-US" dirty="0"/>
              <a:t>As </a:t>
            </a:r>
            <a:r>
              <a:rPr lang="en-US" dirty="0" err="1"/>
              <a:t>embalagens</a:t>
            </a:r>
            <a:r>
              <a:rPr lang="en-US" dirty="0"/>
              <a:t> </a:t>
            </a:r>
            <a:r>
              <a:rPr lang="en-US" dirty="0" err="1"/>
              <a:t>alimentares</a:t>
            </a:r>
            <a:r>
              <a:rPr lang="en-US" dirty="0"/>
              <a:t> </a:t>
            </a:r>
            <a:r>
              <a:rPr lang="en-US" dirty="0" err="1"/>
              <a:t>éticas</a:t>
            </a:r>
            <a:r>
              <a:rPr lang="en-US" dirty="0"/>
              <a:t> </a:t>
            </a:r>
            <a:r>
              <a:rPr lang="en-US" dirty="0" err="1"/>
              <a:t>promovem</a:t>
            </a:r>
            <a:r>
              <a:rPr lang="en-US" dirty="0"/>
              <a:t> a transparência e fornecem informações claras e precisas aos consumidores. </a:t>
            </a:r>
            <a:r>
              <a:rPr lang="en-US" dirty="0" err="1"/>
              <a:t>Isto</a:t>
            </a:r>
            <a:r>
              <a:rPr lang="en-US" dirty="0"/>
              <a:t> inclui rotulagem que </a:t>
            </a:r>
            <a:r>
              <a:rPr lang="en-US" dirty="0" err="1"/>
              <a:t>indica</a:t>
            </a:r>
            <a:r>
              <a:rPr lang="en-US" dirty="0"/>
              <a:t> </a:t>
            </a:r>
            <a:r>
              <a:rPr lang="en-US" dirty="0" err="1"/>
              <a:t>os</a:t>
            </a:r>
            <a:r>
              <a:rPr lang="en-US" dirty="0"/>
              <a:t> </a:t>
            </a:r>
            <a:r>
              <a:rPr lang="en-US" b="1" dirty="0" err="1"/>
              <a:t>materiais</a:t>
            </a:r>
            <a:r>
              <a:rPr lang="en-US" b="1" dirty="0"/>
              <a:t> utilizados, instruções de reciclagem, certificações relevantes ou rótulos ecológicos e informações sobre o </a:t>
            </a:r>
            <a:r>
              <a:rPr lang="en-US" b="1" dirty="0" err="1"/>
              <a:t>impacto</a:t>
            </a:r>
            <a:r>
              <a:rPr lang="en-US" b="1" dirty="0"/>
              <a:t> </a:t>
            </a:r>
            <a:r>
              <a:rPr lang="en-US" b="1" dirty="0" err="1"/>
              <a:t>ambiental</a:t>
            </a:r>
            <a:r>
              <a:rPr lang="en-US" b="1" dirty="0"/>
              <a:t> </a:t>
            </a:r>
            <a:r>
              <a:rPr lang="en-US" dirty="0"/>
              <a:t>da embalagem. A rotulagem transparente permite que os consumidores façam escolhas informadas e entendam </a:t>
            </a:r>
            <a:r>
              <a:rPr lang="en-US" dirty="0" err="1"/>
              <a:t>os</a:t>
            </a:r>
            <a:r>
              <a:rPr lang="en-US" dirty="0"/>
              <a:t> </a:t>
            </a:r>
            <a:r>
              <a:rPr lang="en-US" dirty="0" err="1"/>
              <a:t>aspetos</a:t>
            </a:r>
            <a:r>
              <a:rPr lang="en-US" dirty="0"/>
              <a:t> de sustentabilidade da embalagem.</a:t>
            </a:r>
            <a:endParaRPr lang="en-IE" dirty="0"/>
          </a:p>
        </p:txBody>
      </p:sp>
      <p:sp>
        <p:nvSpPr>
          <p:cNvPr id="3" name="Text Placeholder 2">
            <a:extLst>
              <a:ext uri="{FF2B5EF4-FFF2-40B4-BE49-F238E27FC236}">
                <a16:creationId xmlns:a16="http://schemas.microsoft.com/office/drawing/2014/main" id="{338B6D26-6F06-0D6F-2B4C-7EEFACB05891}"/>
              </a:ext>
            </a:extLst>
          </p:cNvPr>
          <p:cNvSpPr>
            <a:spLocks noGrp="1"/>
          </p:cNvSpPr>
          <p:nvPr>
            <p:ph type="body" sz="quarter" idx="16"/>
          </p:nvPr>
        </p:nvSpPr>
        <p:spPr>
          <a:xfrm>
            <a:off x="791978" y="679204"/>
            <a:ext cx="5959643" cy="992652"/>
          </a:xfrm>
        </p:spPr>
        <p:txBody>
          <a:bodyPr/>
          <a:lstStyle/>
          <a:p>
            <a:pPr algn="l" rtl="0"/>
            <a:r>
              <a:rPr lang="en-IE" b="1" dirty="0" err="1"/>
              <a:t>Transparência</a:t>
            </a:r>
            <a:r>
              <a:rPr lang="en-IE" b="1" dirty="0"/>
              <a:t> &amp; </a:t>
            </a:r>
            <a:r>
              <a:rPr lang="en-IE" b="1" dirty="0" err="1"/>
              <a:t>Informação</a:t>
            </a:r>
            <a:endParaRPr lang="en-IE" b="1" dirty="0"/>
          </a:p>
        </p:txBody>
      </p:sp>
      <p:pic>
        <p:nvPicPr>
          <p:cNvPr id="2050" name="Picture 2" descr="Food Safe Symbol">
            <a:extLst>
              <a:ext uri="{FF2B5EF4-FFF2-40B4-BE49-F238E27FC236}">
                <a16:creationId xmlns:a16="http://schemas.microsoft.com/office/drawing/2014/main" id="{14B58DC5-C9CD-688A-ACD4-37205405A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7047" y="1506033"/>
            <a:ext cx="2251916" cy="218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sin IDs">
            <a:extLst>
              <a:ext uri="{FF2B5EF4-FFF2-40B4-BE49-F238E27FC236}">
                <a16:creationId xmlns:a16="http://schemas.microsoft.com/office/drawing/2014/main" id="{1C4363C4-6368-7C5B-DA3D-BEFCC2FA458E}"/>
              </a:ext>
            </a:extLst>
          </p:cNvPr>
          <p:cNvPicPr>
            <a:picLocks noGrp="1" noChangeAspect="1" noChangeArrowheads="1"/>
          </p:cNvPicPr>
          <p:nvPr>
            <p:ph type="pic" sz="quarter" idx="42"/>
          </p:nvPr>
        </p:nvPicPr>
        <p:blipFill rotWithShape="1">
          <a:blip r:embed="rId3" cstate="screen">
            <a:extLst>
              <a:ext uri="{28A0092B-C50C-407E-A947-70E740481C1C}">
                <a14:useLocalDpi xmlns:a14="http://schemas.microsoft.com/office/drawing/2010/main"/>
              </a:ext>
            </a:extLst>
          </a:blip>
          <a:srcRect l="-1474" t="-46900"/>
          <a:stretch/>
        </p:blipFill>
        <p:spPr bwMode="auto">
          <a:xfrm>
            <a:off x="7851913" y="2985603"/>
            <a:ext cx="4025348" cy="33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1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F8E2D-89DB-E39E-F739-EF9CA94B4625}"/>
              </a:ext>
            </a:extLst>
          </p:cNvPr>
          <p:cNvSpPr>
            <a:spLocks noGrp="1"/>
          </p:cNvSpPr>
          <p:nvPr>
            <p:ph type="body" sz="quarter" idx="18"/>
          </p:nvPr>
        </p:nvSpPr>
        <p:spPr>
          <a:xfrm>
            <a:off x="898358" y="1468632"/>
            <a:ext cx="6080941" cy="3920735"/>
          </a:xfrm>
        </p:spPr>
        <p:txBody>
          <a:bodyPr/>
          <a:lstStyle/>
          <a:p>
            <a:pPr algn="just"/>
            <a:br>
              <a:rPr lang="en-US" dirty="0"/>
            </a:br>
            <a:r>
              <a:rPr lang="en-US" b="0" i="0" dirty="0">
                <a:effectLst/>
              </a:rPr>
              <a:t>Há um crescimento lento e constante na reutilização e recarga de embalagens que </a:t>
            </a:r>
            <a:r>
              <a:rPr lang="en-US" b="0" i="0" dirty="0" err="1">
                <a:effectLst/>
              </a:rPr>
              <a:t>deverá</a:t>
            </a:r>
            <a:r>
              <a:rPr lang="en-US" b="0" i="0" dirty="0">
                <a:effectLst/>
              </a:rPr>
              <a:t> </a:t>
            </a:r>
            <a:r>
              <a:rPr lang="en-US" b="0" i="0" dirty="0" err="1">
                <a:effectLst/>
              </a:rPr>
              <a:t>continuar</a:t>
            </a:r>
            <a:r>
              <a:rPr lang="en-US" b="0" i="0" dirty="0">
                <a:effectLst/>
              </a:rPr>
              <a:t>. </a:t>
            </a:r>
            <a:r>
              <a:rPr lang="en-US" dirty="0"/>
              <a:t>É </a:t>
            </a:r>
            <a:r>
              <a:rPr lang="en-US" b="0" i="0" dirty="0" err="1">
                <a:effectLst/>
              </a:rPr>
              <a:t>melhor</a:t>
            </a:r>
            <a:r>
              <a:rPr lang="en-US" dirty="0"/>
              <a:t> </a:t>
            </a:r>
            <a:r>
              <a:rPr lang="en-US" b="0" i="0" dirty="0" err="1">
                <a:effectLst/>
              </a:rPr>
              <a:t>encorajar</a:t>
            </a:r>
            <a:r>
              <a:rPr lang="en-US" b="0" i="0" dirty="0">
                <a:effectLst/>
              </a:rPr>
              <a:t> </a:t>
            </a:r>
            <a:r>
              <a:rPr lang="en-US" b="0" i="0" dirty="0" err="1">
                <a:effectLst/>
              </a:rPr>
              <a:t>os</a:t>
            </a:r>
            <a:r>
              <a:rPr lang="en-US" b="0" i="0" dirty="0">
                <a:effectLst/>
              </a:rPr>
              <a:t> </a:t>
            </a:r>
            <a:r>
              <a:rPr lang="en-US" b="0" i="0" dirty="0" err="1">
                <a:effectLst/>
              </a:rPr>
              <a:t>consumidores</a:t>
            </a:r>
            <a:r>
              <a:rPr lang="en-US" b="0" i="0" dirty="0">
                <a:effectLst/>
              </a:rPr>
              <a:t> e </a:t>
            </a:r>
            <a:r>
              <a:rPr lang="en-US" b="0" i="0" dirty="0" err="1">
                <a:effectLst/>
              </a:rPr>
              <a:t>os</a:t>
            </a:r>
            <a:r>
              <a:rPr lang="en-US" b="0" i="0" dirty="0">
                <a:effectLst/>
              </a:rPr>
              <a:t> </a:t>
            </a:r>
            <a:r>
              <a:rPr lang="en-US" b="0" i="0" dirty="0" err="1">
                <a:effectLst/>
              </a:rPr>
              <a:t>produtores</a:t>
            </a:r>
            <a:r>
              <a:rPr lang="en-US" b="0" i="0" dirty="0">
                <a:effectLst/>
              </a:rPr>
              <a:t> de </a:t>
            </a:r>
            <a:r>
              <a:rPr lang="en-US" b="0" i="0" dirty="0" err="1">
                <a:effectLst/>
              </a:rPr>
              <a:t>alimentos</a:t>
            </a:r>
            <a:r>
              <a:rPr lang="en-US" b="0" i="0" dirty="0">
                <a:effectLst/>
              </a:rPr>
              <a:t> a </a:t>
            </a:r>
            <a:r>
              <a:rPr lang="en-US" b="1" i="0" dirty="0">
                <a:effectLst/>
              </a:rPr>
              <a:t>‘</a:t>
            </a:r>
            <a:r>
              <a:rPr lang="en-US" b="1" i="0" dirty="0" err="1">
                <a:effectLst/>
              </a:rPr>
              <a:t>conservar</a:t>
            </a:r>
            <a:r>
              <a:rPr lang="en-US" b="1" i="0" dirty="0">
                <a:effectLst/>
              </a:rPr>
              <a:t> </a:t>
            </a:r>
            <a:r>
              <a:rPr lang="en-US" b="1" i="0" dirty="0" err="1">
                <a:effectLst/>
              </a:rPr>
              <a:t>em</a:t>
            </a:r>
            <a:r>
              <a:rPr lang="en-US" b="1" i="0" dirty="0">
                <a:effectLst/>
              </a:rPr>
              <a:t> </a:t>
            </a:r>
            <a:r>
              <a:rPr lang="en-US" b="1" i="0" dirty="0" err="1">
                <a:effectLst/>
              </a:rPr>
              <a:t>vez</a:t>
            </a:r>
            <a:r>
              <a:rPr lang="en-US" b="1" i="0" dirty="0">
                <a:effectLst/>
              </a:rPr>
              <a:t> </a:t>
            </a:r>
            <a:r>
              <a:rPr lang="en-US" b="1" dirty="0"/>
              <a:t>de </a:t>
            </a:r>
            <a:r>
              <a:rPr lang="en-US" b="1" dirty="0" err="1"/>
              <a:t>descartar</a:t>
            </a:r>
            <a:r>
              <a:rPr lang="en-US" b="1" dirty="0"/>
              <a:t> ’ </a:t>
            </a:r>
            <a:r>
              <a:rPr lang="en-US" b="0" i="0" dirty="0" err="1">
                <a:effectLst/>
              </a:rPr>
              <a:t>quando</a:t>
            </a:r>
            <a:r>
              <a:rPr lang="en-US" b="0" i="0" dirty="0">
                <a:effectLst/>
              </a:rPr>
              <a:t> </a:t>
            </a:r>
            <a:r>
              <a:rPr lang="en-US" b="0" i="0" dirty="0" err="1">
                <a:effectLst/>
              </a:rPr>
              <a:t>estão</a:t>
            </a:r>
            <a:r>
              <a:rPr lang="en-US" b="0" i="0" dirty="0">
                <a:effectLst/>
              </a:rPr>
              <a:t> a </a:t>
            </a:r>
            <a:r>
              <a:rPr lang="en-US" b="0" i="0" dirty="0" err="1">
                <a:effectLst/>
              </a:rPr>
              <a:t>considerar</a:t>
            </a:r>
            <a:r>
              <a:rPr lang="en-US" b="0" i="0" dirty="0">
                <a:effectLst/>
              </a:rPr>
              <a:t> as suas embalagens. As </a:t>
            </a:r>
            <a:r>
              <a:rPr lang="en-US" b="0" i="0" dirty="0" err="1">
                <a:effectLst/>
              </a:rPr>
              <a:t>empresas</a:t>
            </a:r>
            <a:r>
              <a:rPr lang="en-US" b="0" i="0" dirty="0">
                <a:effectLst/>
              </a:rPr>
              <a:t> do </a:t>
            </a:r>
            <a:r>
              <a:rPr lang="en-US" b="0" i="0" dirty="0" err="1">
                <a:effectLst/>
              </a:rPr>
              <a:t>setor</a:t>
            </a:r>
            <a:r>
              <a:rPr lang="en-US" b="0" i="0" dirty="0">
                <a:effectLst/>
              </a:rPr>
              <a:t> </a:t>
            </a:r>
            <a:r>
              <a:rPr lang="en-US" b="0" i="0" dirty="0" err="1">
                <a:effectLst/>
              </a:rPr>
              <a:t>alimentar</a:t>
            </a:r>
            <a:r>
              <a:rPr lang="en-US" b="0" i="0" dirty="0">
                <a:effectLst/>
              </a:rPr>
              <a:t> </a:t>
            </a:r>
            <a:r>
              <a:rPr lang="en-US" b="0" i="0" dirty="0" err="1">
                <a:effectLst/>
              </a:rPr>
              <a:t>precisam</a:t>
            </a:r>
            <a:r>
              <a:rPr lang="en-US" b="0" i="0" dirty="0">
                <a:effectLst/>
              </a:rPr>
              <a:t> de </a:t>
            </a:r>
            <a:r>
              <a:rPr lang="en-US" b="0" i="0" dirty="0" err="1">
                <a:effectLst/>
              </a:rPr>
              <a:t>apresentar</a:t>
            </a:r>
            <a:r>
              <a:rPr lang="en-US" b="0" i="0" dirty="0">
                <a:effectLst/>
              </a:rPr>
              <a:t> ou promover ideias inovadoras para </a:t>
            </a:r>
            <a:r>
              <a:rPr lang="en-US" dirty="0" err="1"/>
              <a:t>fomentar</a:t>
            </a:r>
            <a:r>
              <a:rPr lang="en-US" b="0" i="0" dirty="0">
                <a:effectLst/>
              </a:rPr>
              <a:t> o uso de 'sacos para toda a vida' e outros itens de embalagem que </a:t>
            </a:r>
            <a:r>
              <a:rPr lang="en-US" b="0" i="0" dirty="0" err="1">
                <a:effectLst/>
              </a:rPr>
              <a:t>possam</a:t>
            </a:r>
            <a:r>
              <a:rPr lang="en-US" b="0" i="0" dirty="0">
                <a:effectLst/>
              </a:rPr>
              <a:t> </a:t>
            </a:r>
            <a:r>
              <a:rPr lang="en-US" b="0" i="0" dirty="0" err="1">
                <a:effectLst/>
              </a:rPr>
              <a:t>ser</a:t>
            </a:r>
            <a:r>
              <a:rPr lang="en-US" b="0" i="0" dirty="0">
                <a:effectLst/>
              </a:rPr>
              <a:t> </a:t>
            </a:r>
            <a:r>
              <a:rPr lang="en-US" b="0" i="0" dirty="0" err="1">
                <a:effectLst/>
              </a:rPr>
              <a:t>reutilizados</a:t>
            </a:r>
            <a:r>
              <a:rPr lang="en-US" b="0" i="0" dirty="0">
                <a:effectLst/>
              </a:rPr>
              <a:t> em vez de serem embalagens descartáveis.</a:t>
            </a:r>
            <a:endParaRPr lang="en-IE" dirty="0"/>
          </a:p>
        </p:txBody>
      </p:sp>
      <p:sp>
        <p:nvSpPr>
          <p:cNvPr id="3" name="Text Placeholder 2">
            <a:extLst>
              <a:ext uri="{FF2B5EF4-FFF2-40B4-BE49-F238E27FC236}">
                <a16:creationId xmlns:a16="http://schemas.microsoft.com/office/drawing/2014/main" id="{8A62E5D3-0280-8487-2BD2-043BEEDFC028}"/>
              </a:ext>
            </a:extLst>
          </p:cNvPr>
          <p:cNvSpPr>
            <a:spLocks noGrp="1"/>
          </p:cNvSpPr>
          <p:nvPr>
            <p:ph type="body" sz="quarter" idx="16"/>
          </p:nvPr>
        </p:nvSpPr>
        <p:spPr/>
        <p:txBody>
          <a:bodyPr/>
          <a:lstStyle/>
          <a:p>
            <a:pPr algn="l" rtl="0"/>
            <a:r>
              <a:rPr lang="en-US" b="1" i="0" dirty="0">
                <a:effectLst/>
                <a:latin typeface="Zen Kaku Gothic New"/>
              </a:rPr>
              <a:t>Reutilizar e </a:t>
            </a:r>
            <a:r>
              <a:rPr lang="en-US" b="1" i="0" dirty="0" err="1">
                <a:effectLst/>
                <a:latin typeface="Zen Kaku Gothic New"/>
              </a:rPr>
              <a:t>Recar</a:t>
            </a:r>
            <a:r>
              <a:rPr lang="en-US" b="1" dirty="0" err="1">
                <a:latin typeface="Zen Kaku Gothic New"/>
              </a:rPr>
              <a:t>re</a:t>
            </a:r>
            <a:r>
              <a:rPr lang="en-US" b="1" i="0" dirty="0" err="1">
                <a:effectLst/>
                <a:latin typeface="Zen Kaku Gothic New"/>
              </a:rPr>
              <a:t>gar</a:t>
            </a:r>
            <a:endParaRPr lang="en-IE" dirty="0"/>
          </a:p>
        </p:txBody>
      </p:sp>
      <p:pic>
        <p:nvPicPr>
          <p:cNvPr id="6" name="Picture Placeholder 5" descr="Two empty milk cartons with plants in them  Description automatically generated">
            <a:extLst>
              <a:ext uri="{FF2B5EF4-FFF2-40B4-BE49-F238E27FC236}">
                <a16:creationId xmlns:a16="http://schemas.microsoft.com/office/drawing/2014/main" id="{91D2879E-4DD7-3EBA-DE5B-B87065E2488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7878" y="1452563"/>
            <a:ext cx="4914122" cy="4656137"/>
          </a:xfrm>
        </p:spPr>
      </p:pic>
    </p:spTree>
    <p:extLst>
      <p:ext uri="{BB962C8B-B14F-4D97-AF65-F5344CB8AC3E}">
        <p14:creationId xmlns:p14="http://schemas.microsoft.com/office/powerpoint/2010/main" val="2492735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08D63-85F3-9E67-A0FF-392A36ECC2C6}"/>
              </a:ext>
            </a:extLst>
          </p:cNvPr>
          <p:cNvSpPr>
            <a:spLocks noGrp="1"/>
          </p:cNvSpPr>
          <p:nvPr>
            <p:ph type="body" sz="quarter" idx="28"/>
          </p:nvPr>
        </p:nvSpPr>
        <p:spPr>
          <a:xfrm>
            <a:off x="607195" y="1451134"/>
            <a:ext cx="5187207" cy="4671588"/>
          </a:xfrm>
        </p:spPr>
        <p:txBody>
          <a:bodyPr/>
          <a:lstStyle/>
          <a:p>
            <a:pPr indent="0" algn="just" rtl="0">
              <a:spcBef>
                <a:spcPts val="600"/>
              </a:spcBef>
            </a:pPr>
            <a:r>
              <a:rPr lang="en-US" dirty="0"/>
              <a:t>De facto, a </a:t>
            </a:r>
            <a:r>
              <a:rPr lang="en-US" dirty="0" err="1"/>
              <a:t>embalagem</a:t>
            </a:r>
            <a:r>
              <a:rPr lang="en-US" dirty="0"/>
              <a:t> </a:t>
            </a:r>
            <a:r>
              <a:rPr lang="en-US" dirty="0" err="1"/>
              <a:t>inteligente</a:t>
            </a:r>
            <a:r>
              <a:rPr lang="en-US" dirty="0"/>
              <a:t> não se </a:t>
            </a:r>
            <a:r>
              <a:rPr lang="en-US" dirty="0" err="1"/>
              <a:t>refere</a:t>
            </a:r>
            <a:r>
              <a:rPr lang="en-US" dirty="0"/>
              <a:t> a um tipo de embalagem; </a:t>
            </a:r>
            <a:r>
              <a:rPr lang="en-US" dirty="0" err="1"/>
              <a:t>na</a:t>
            </a:r>
            <a:r>
              <a:rPr lang="en-US" dirty="0"/>
              <a:t> verdade, é um </a:t>
            </a:r>
            <a:r>
              <a:rPr lang="en-US" dirty="0" err="1"/>
              <a:t>termo</a:t>
            </a:r>
            <a:r>
              <a:rPr lang="en-US" dirty="0"/>
              <a:t> </a:t>
            </a:r>
            <a:r>
              <a:rPr lang="en-US" dirty="0" err="1"/>
              <a:t>genérico</a:t>
            </a:r>
            <a:r>
              <a:rPr lang="en-US" dirty="0"/>
              <a:t> para diferentes tipos de embalagens inteligentes. Este tipo de embalagem possui funcionalidades aprimoradas e utiliza a tecnologia como parte da experiência.</a:t>
            </a:r>
          </a:p>
          <a:p>
            <a:pPr indent="0" algn="just">
              <a:spcBef>
                <a:spcPts val="600"/>
              </a:spcBef>
            </a:pPr>
            <a:r>
              <a:rPr lang="en-US" dirty="0"/>
              <a:t>A adição de tecnologia é usada para a </a:t>
            </a:r>
            <a:r>
              <a:rPr lang="en-US" dirty="0" err="1"/>
              <a:t>saúde</a:t>
            </a:r>
            <a:r>
              <a:rPr lang="en-US" dirty="0"/>
              <a:t>, </a:t>
            </a:r>
            <a:r>
              <a:rPr lang="en-US" dirty="0" err="1"/>
              <a:t>segurança</a:t>
            </a:r>
            <a:r>
              <a:rPr lang="en-US" dirty="0"/>
              <a:t> e </a:t>
            </a:r>
            <a:r>
              <a:rPr lang="en-US" dirty="0" err="1"/>
              <a:t>qualidade</a:t>
            </a:r>
            <a:r>
              <a:rPr lang="en-US" dirty="0"/>
              <a:t>, e a </a:t>
            </a:r>
            <a:r>
              <a:rPr lang="en-US" dirty="0" err="1"/>
              <a:t>rotulagem</a:t>
            </a:r>
            <a:r>
              <a:rPr lang="en-US" dirty="0"/>
              <a:t> </a:t>
            </a:r>
            <a:r>
              <a:rPr lang="en-US" dirty="0" err="1"/>
              <a:t>está</a:t>
            </a:r>
            <a:r>
              <a:rPr lang="en-US" dirty="0"/>
              <a:t> </a:t>
            </a:r>
            <a:r>
              <a:rPr lang="en-US" dirty="0" err="1"/>
              <a:t>também</a:t>
            </a:r>
            <a:r>
              <a:rPr lang="en-US" dirty="0"/>
              <a:t> agora a </a:t>
            </a:r>
            <a:r>
              <a:rPr lang="en-US" dirty="0" err="1"/>
              <a:t>tornar</a:t>
            </a:r>
            <a:r>
              <a:rPr lang="en-US" dirty="0"/>
              <a:t>-se parte da experiência do cliente!</a:t>
            </a:r>
          </a:p>
          <a:p>
            <a:pPr algn="just" rtl="0">
              <a:spcBef>
                <a:spcPts val="600"/>
              </a:spcBef>
            </a:pPr>
            <a:endParaRPr lang="en-IE" dirty="0"/>
          </a:p>
        </p:txBody>
      </p:sp>
      <p:sp>
        <p:nvSpPr>
          <p:cNvPr id="3" name="Text Placeholder 2">
            <a:extLst>
              <a:ext uri="{FF2B5EF4-FFF2-40B4-BE49-F238E27FC236}">
                <a16:creationId xmlns:a16="http://schemas.microsoft.com/office/drawing/2014/main" id="{C9B1A485-0409-8FB3-D635-A137BDDE2D41}"/>
              </a:ext>
            </a:extLst>
          </p:cNvPr>
          <p:cNvSpPr>
            <a:spLocks noGrp="1"/>
          </p:cNvSpPr>
          <p:nvPr>
            <p:ph type="body" sz="quarter" idx="29"/>
          </p:nvPr>
        </p:nvSpPr>
        <p:spPr/>
        <p:txBody>
          <a:bodyPr/>
          <a:lstStyle/>
          <a:p>
            <a:pPr algn="l" rtl="0"/>
            <a:r>
              <a:rPr lang="en-IE" b="1" dirty="0"/>
              <a:t>1</a:t>
            </a:r>
          </a:p>
        </p:txBody>
      </p:sp>
      <p:sp>
        <p:nvSpPr>
          <p:cNvPr id="4" name="Text Placeholder 3">
            <a:extLst>
              <a:ext uri="{FF2B5EF4-FFF2-40B4-BE49-F238E27FC236}">
                <a16:creationId xmlns:a16="http://schemas.microsoft.com/office/drawing/2014/main" id="{F35F7FAB-A543-83AB-BC32-7ADA7DB3E075}"/>
              </a:ext>
            </a:extLst>
          </p:cNvPr>
          <p:cNvSpPr>
            <a:spLocks noGrp="1"/>
          </p:cNvSpPr>
          <p:nvPr>
            <p:ph type="body" sz="quarter" idx="30"/>
          </p:nvPr>
        </p:nvSpPr>
        <p:spPr/>
        <p:txBody>
          <a:bodyPr/>
          <a:lstStyle/>
          <a:p>
            <a:pPr algn="l" rtl="0"/>
            <a:r>
              <a:rPr lang="en-IE" b="1" dirty="0" err="1"/>
              <a:t>Embalagens</a:t>
            </a:r>
            <a:r>
              <a:rPr lang="en-IE" b="1" dirty="0"/>
              <a:t> </a:t>
            </a:r>
            <a:r>
              <a:rPr lang="en-IE" b="1" dirty="0" err="1"/>
              <a:t>Ativas</a:t>
            </a:r>
            <a:endParaRPr lang="en-IE" b="1" dirty="0"/>
          </a:p>
        </p:txBody>
      </p:sp>
      <p:sp>
        <p:nvSpPr>
          <p:cNvPr id="5" name="Text Placeholder 4">
            <a:extLst>
              <a:ext uri="{FF2B5EF4-FFF2-40B4-BE49-F238E27FC236}">
                <a16:creationId xmlns:a16="http://schemas.microsoft.com/office/drawing/2014/main" id="{C863B0D5-0484-D03E-6377-8D8763E4D883}"/>
              </a:ext>
            </a:extLst>
          </p:cNvPr>
          <p:cNvSpPr>
            <a:spLocks noGrp="1"/>
          </p:cNvSpPr>
          <p:nvPr>
            <p:ph type="body" sz="quarter" idx="31"/>
          </p:nvPr>
        </p:nvSpPr>
        <p:spPr/>
        <p:txBody>
          <a:bodyPr/>
          <a:lstStyle/>
          <a:p>
            <a:pPr algn="l" rtl="0"/>
            <a:r>
              <a:rPr lang="en-IE" b="1" dirty="0"/>
              <a:t>2</a:t>
            </a:r>
          </a:p>
        </p:txBody>
      </p:sp>
      <p:sp>
        <p:nvSpPr>
          <p:cNvPr id="6" name="Text Placeholder 5">
            <a:extLst>
              <a:ext uri="{FF2B5EF4-FFF2-40B4-BE49-F238E27FC236}">
                <a16:creationId xmlns:a16="http://schemas.microsoft.com/office/drawing/2014/main" id="{6986C7F8-05CB-7A95-0A6E-1BA86F8A8617}"/>
              </a:ext>
            </a:extLst>
          </p:cNvPr>
          <p:cNvSpPr>
            <a:spLocks noGrp="1"/>
          </p:cNvSpPr>
          <p:nvPr>
            <p:ph type="body" sz="quarter" idx="32"/>
          </p:nvPr>
        </p:nvSpPr>
        <p:spPr/>
        <p:txBody>
          <a:bodyPr/>
          <a:lstStyle/>
          <a:p>
            <a:pPr algn="l" rtl="0"/>
            <a:r>
              <a:rPr lang="en-IE" b="1" dirty="0" err="1"/>
              <a:t>Embalagens</a:t>
            </a:r>
            <a:r>
              <a:rPr lang="en-IE" b="1" dirty="0"/>
              <a:t> </a:t>
            </a:r>
            <a:r>
              <a:rPr lang="en-IE" b="1" dirty="0" err="1"/>
              <a:t>Inteligentes</a:t>
            </a:r>
            <a:endParaRPr lang="en-IE" b="1" dirty="0"/>
          </a:p>
        </p:txBody>
      </p:sp>
      <p:sp>
        <p:nvSpPr>
          <p:cNvPr id="7" name="Text Placeholder 6">
            <a:extLst>
              <a:ext uri="{FF2B5EF4-FFF2-40B4-BE49-F238E27FC236}">
                <a16:creationId xmlns:a16="http://schemas.microsoft.com/office/drawing/2014/main" id="{D4AAF8CE-28F0-6FF7-4D07-1D058B6BB4D5}"/>
              </a:ext>
            </a:extLst>
          </p:cNvPr>
          <p:cNvSpPr>
            <a:spLocks noGrp="1"/>
          </p:cNvSpPr>
          <p:nvPr>
            <p:ph type="body" sz="quarter" idx="33"/>
          </p:nvPr>
        </p:nvSpPr>
        <p:spPr/>
        <p:txBody>
          <a:bodyPr/>
          <a:lstStyle/>
          <a:p>
            <a:pPr algn="l" rtl="0"/>
            <a:r>
              <a:rPr lang="en-IE" b="1" dirty="0"/>
              <a:t>3</a:t>
            </a:r>
          </a:p>
        </p:txBody>
      </p:sp>
      <p:sp>
        <p:nvSpPr>
          <p:cNvPr id="8" name="Text Placeholder 7">
            <a:extLst>
              <a:ext uri="{FF2B5EF4-FFF2-40B4-BE49-F238E27FC236}">
                <a16:creationId xmlns:a16="http://schemas.microsoft.com/office/drawing/2014/main" id="{F7EE341C-82A1-D150-FA75-2F194DFBE7F5}"/>
              </a:ext>
            </a:extLst>
          </p:cNvPr>
          <p:cNvSpPr>
            <a:spLocks noGrp="1"/>
          </p:cNvSpPr>
          <p:nvPr>
            <p:ph type="body" sz="quarter" idx="34"/>
          </p:nvPr>
        </p:nvSpPr>
        <p:spPr/>
        <p:txBody>
          <a:bodyPr/>
          <a:lstStyle/>
          <a:p>
            <a:pPr algn="l" rtl="0"/>
            <a:r>
              <a:rPr lang="en-IE" b="1" dirty="0" err="1"/>
              <a:t>Embalagens</a:t>
            </a:r>
            <a:r>
              <a:rPr lang="en-IE" b="1" dirty="0"/>
              <a:t> </a:t>
            </a:r>
            <a:r>
              <a:rPr lang="en-IE" b="1" dirty="0" err="1"/>
              <a:t>Conectadas</a:t>
            </a:r>
            <a:endParaRPr lang="en-IE" b="1" dirty="0"/>
          </a:p>
        </p:txBody>
      </p:sp>
      <p:sp>
        <p:nvSpPr>
          <p:cNvPr id="9" name="Text Placeholder 8">
            <a:extLst>
              <a:ext uri="{FF2B5EF4-FFF2-40B4-BE49-F238E27FC236}">
                <a16:creationId xmlns:a16="http://schemas.microsoft.com/office/drawing/2014/main" id="{509D03A5-592D-072A-59DE-A0B35681458E}"/>
              </a:ext>
            </a:extLst>
          </p:cNvPr>
          <p:cNvSpPr>
            <a:spLocks noGrp="1"/>
          </p:cNvSpPr>
          <p:nvPr>
            <p:ph type="body" sz="quarter" idx="27"/>
          </p:nvPr>
        </p:nvSpPr>
        <p:spPr>
          <a:xfrm>
            <a:off x="423972" y="377275"/>
            <a:ext cx="5041923" cy="720752"/>
          </a:xfrm>
        </p:spPr>
        <p:txBody>
          <a:bodyPr/>
          <a:lstStyle/>
          <a:p>
            <a:pPr algn="l" rtl="0"/>
            <a:r>
              <a:rPr lang="en-US" b="1" i="0" dirty="0">
                <a:effectLst/>
              </a:rPr>
              <a:t>Embalagem Inteligente</a:t>
            </a:r>
            <a:endParaRPr lang="en-US" dirty="0"/>
          </a:p>
        </p:txBody>
      </p:sp>
      <p:pic>
        <p:nvPicPr>
          <p:cNvPr id="10" name="Picture 9">
            <a:extLst>
              <a:ext uri="{FF2B5EF4-FFF2-40B4-BE49-F238E27FC236}">
                <a16:creationId xmlns:a16="http://schemas.microsoft.com/office/drawing/2014/main" id="{50C1AD6E-F0E6-5EBA-5071-1CEF83A6A923}"/>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039334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30224" y="1125066"/>
            <a:ext cx="5646737" cy="4885244"/>
          </a:xfrm>
        </p:spPr>
        <p:txBody>
          <a:bodyPr/>
          <a:lstStyle/>
          <a:p>
            <a:pPr marL="0" indent="0" algn="just" rtl="0">
              <a:spcBef>
                <a:spcPts val="600"/>
              </a:spcBef>
            </a:pPr>
            <a:r>
              <a:rPr lang="en-US" sz="2300" dirty="0"/>
              <a:t>Esta </a:t>
            </a:r>
            <a:r>
              <a:rPr lang="en-US" sz="2300" dirty="0" err="1"/>
              <a:t>embalagem</a:t>
            </a:r>
            <a:r>
              <a:rPr lang="en-US" sz="2300" dirty="0"/>
              <a:t> é </a:t>
            </a:r>
            <a:r>
              <a:rPr lang="en-US" sz="2300" dirty="0" err="1"/>
              <a:t>concebida</a:t>
            </a:r>
            <a:r>
              <a:rPr lang="en-US" sz="2300" dirty="0"/>
              <a:t> de </a:t>
            </a:r>
            <a:r>
              <a:rPr lang="en-US" sz="2300" dirty="0" err="1"/>
              <a:t>modo</a:t>
            </a:r>
            <a:r>
              <a:rPr lang="en-US" sz="2300" dirty="0"/>
              <a:t> a interagir com o seu conteúdo e a </a:t>
            </a:r>
            <a:r>
              <a:rPr lang="en-US" sz="2300" dirty="0" err="1"/>
              <a:t>melhorar</a:t>
            </a:r>
            <a:r>
              <a:rPr lang="en-US" sz="2300" dirty="0"/>
              <a:t> o seu prazo de validade/qualidade durante o armazenamento.</a:t>
            </a:r>
          </a:p>
          <a:p>
            <a:pPr marL="0" indent="0" algn="just">
              <a:spcBef>
                <a:spcPts val="600"/>
              </a:spcBef>
            </a:pPr>
            <a:r>
              <a:rPr lang="en-US" sz="2300" dirty="0"/>
              <a:t>As </a:t>
            </a:r>
            <a:r>
              <a:rPr lang="en-US" sz="2300" dirty="0" err="1"/>
              <a:t>embalagens</a:t>
            </a:r>
            <a:r>
              <a:rPr lang="en-US" sz="2300" dirty="0"/>
              <a:t> </a:t>
            </a:r>
            <a:r>
              <a:rPr lang="en-US" sz="2300" dirty="0" err="1"/>
              <a:t>ativas</a:t>
            </a:r>
            <a:r>
              <a:rPr lang="en-US" sz="2300" dirty="0"/>
              <a:t> </a:t>
            </a:r>
            <a:r>
              <a:rPr lang="en-US" sz="2300" dirty="0" err="1"/>
              <a:t>usam</a:t>
            </a:r>
            <a:r>
              <a:rPr lang="en-US" sz="2300" dirty="0"/>
              <a:t> materiais de filtragem de luz, </a:t>
            </a:r>
            <a:r>
              <a:rPr lang="en-US" sz="2300" dirty="0" err="1"/>
              <a:t>absorvedores</a:t>
            </a:r>
            <a:r>
              <a:rPr lang="en-US" sz="2300" dirty="0"/>
              <a:t> de </a:t>
            </a:r>
            <a:r>
              <a:rPr lang="en-US" sz="2300" dirty="0" err="1"/>
              <a:t>oxigénio</a:t>
            </a:r>
            <a:r>
              <a:rPr lang="en-US" sz="2300" dirty="0"/>
              <a:t> e etileno, revestimentos de superfície antimicrobianos ou materiais reguladores de </a:t>
            </a:r>
            <a:r>
              <a:rPr lang="en-US" sz="2300" dirty="0" err="1"/>
              <a:t>humidade</a:t>
            </a:r>
            <a:r>
              <a:rPr lang="en-US" sz="2300" dirty="0"/>
              <a:t>, </a:t>
            </a:r>
            <a:r>
              <a:rPr lang="en-US" sz="2300" dirty="0" err="1"/>
              <a:t>quer</a:t>
            </a:r>
            <a:r>
              <a:rPr lang="en-US" sz="2300" dirty="0"/>
              <a:t> </a:t>
            </a:r>
            <a:r>
              <a:rPr lang="en-US" sz="2300" dirty="0" err="1"/>
              <a:t>adicionando-os</a:t>
            </a:r>
            <a:r>
              <a:rPr lang="en-US" sz="2300" dirty="0"/>
              <a:t> à </a:t>
            </a:r>
            <a:r>
              <a:rPr lang="en-US" sz="2300" dirty="0" err="1"/>
              <a:t>embalagem</a:t>
            </a:r>
            <a:r>
              <a:rPr lang="en-US" sz="2300" dirty="0"/>
              <a:t>, </a:t>
            </a:r>
            <a:r>
              <a:rPr lang="en-US" sz="2300" dirty="0" err="1"/>
              <a:t>quer</a:t>
            </a:r>
            <a:r>
              <a:rPr lang="en-US" sz="2300" dirty="0"/>
              <a:t> </a:t>
            </a:r>
            <a:r>
              <a:rPr lang="en-US" sz="2300" dirty="0" err="1"/>
              <a:t>inserindo-os</a:t>
            </a:r>
            <a:r>
              <a:rPr lang="en-US" sz="2300" dirty="0"/>
              <a:t> para </a:t>
            </a:r>
            <a:r>
              <a:rPr lang="en-US" sz="2300" dirty="0" err="1"/>
              <a:t>interagir</a:t>
            </a:r>
            <a:r>
              <a:rPr lang="en-US" sz="2300" dirty="0"/>
              <a:t> com o conteúdo.</a:t>
            </a:r>
          </a:p>
          <a:p>
            <a:pPr marL="0" indent="0" algn="just">
              <a:spcBef>
                <a:spcPts val="600"/>
              </a:spcBef>
            </a:pPr>
            <a:r>
              <a:rPr lang="en-US" sz="2300" dirty="0"/>
              <a:t>As </a:t>
            </a:r>
            <a:r>
              <a:rPr lang="en-US" sz="2300" dirty="0" err="1"/>
              <a:t>embalagens</a:t>
            </a:r>
            <a:r>
              <a:rPr lang="en-US" sz="2300" dirty="0"/>
              <a:t> </a:t>
            </a:r>
            <a:r>
              <a:rPr lang="en-US" sz="2300" dirty="0" err="1"/>
              <a:t>ativas</a:t>
            </a:r>
            <a:r>
              <a:rPr lang="en-US" sz="2300" dirty="0"/>
              <a:t> </a:t>
            </a:r>
            <a:r>
              <a:rPr lang="en-US" sz="2300" dirty="0" err="1"/>
              <a:t>podem</a:t>
            </a:r>
            <a:r>
              <a:rPr lang="en-US" sz="2300" dirty="0"/>
              <a:t> </a:t>
            </a:r>
            <a:r>
              <a:rPr lang="en-US" sz="2300" dirty="0" err="1"/>
              <a:t>trazer</a:t>
            </a:r>
            <a:r>
              <a:rPr lang="en-US" sz="2300" dirty="0"/>
              <a:t> </a:t>
            </a:r>
            <a:r>
              <a:rPr lang="en-US" sz="2300" dirty="0" err="1"/>
              <a:t>grandes</a:t>
            </a:r>
            <a:r>
              <a:rPr lang="en-US" sz="2300" dirty="0"/>
              <a:t> </a:t>
            </a:r>
            <a:r>
              <a:rPr lang="en-US" sz="2300" dirty="0" err="1"/>
              <a:t>benefícios</a:t>
            </a:r>
            <a:r>
              <a:rPr lang="en-US" sz="2300" dirty="0"/>
              <a:t> a </a:t>
            </a:r>
            <a:r>
              <a:rPr lang="en-US" sz="2300" dirty="0" err="1"/>
              <a:t>produtos</a:t>
            </a:r>
            <a:r>
              <a:rPr lang="en-US" sz="2300" dirty="0"/>
              <a:t> </a:t>
            </a:r>
            <a:r>
              <a:rPr lang="en-US" sz="2300" dirty="0" err="1"/>
              <a:t>alimentares</a:t>
            </a:r>
            <a:r>
              <a:rPr lang="en-US" sz="2300" dirty="0"/>
              <a:t> e bebidas, pois </a:t>
            </a:r>
            <a:r>
              <a:rPr lang="en-US" sz="2300" dirty="0" err="1"/>
              <a:t>agregam</a:t>
            </a:r>
            <a:r>
              <a:rPr lang="en-US" sz="2300" dirty="0"/>
              <a:t> valor sem afetar a </a:t>
            </a:r>
            <a:r>
              <a:rPr lang="en-US" sz="2300" dirty="0" err="1"/>
              <a:t>aparência</a:t>
            </a:r>
            <a:r>
              <a:rPr lang="en-US" sz="2300" dirty="0"/>
              <a:t> 	dos alimentos</a:t>
            </a:r>
            <a:r>
              <a:rPr lang="en-US" dirty="0"/>
              <a:t>.</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9815" y="496059"/>
            <a:ext cx="5261113" cy="703262"/>
          </a:xfrm>
        </p:spPr>
        <p:txBody>
          <a:bodyPr/>
          <a:lstStyle/>
          <a:p>
            <a:pPr algn="l" rtl="0"/>
            <a:r>
              <a:rPr lang="en-US" b="1" dirty="0"/>
              <a:t>1. </a:t>
            </a:r>
            <a:r>
              <a:rPr lang="en-US" b="1" dirty="0" err="1"/>
              <a:t>Embalagens</a:t>
            </a:r>
            <a:r>
              <a:rPr lang="en-US" b="1" dirty="0"/>
              <a:t> </a:t>
            </a:r>
            <a:r>
              <a:rPr lang="en-US" b="1" dirty="0" err="1"/>
              <a:t>Ativas</a:t>
            </a:r>
            <a:endParaRPr lang="en-US" b="1" dirty="0"/>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Tree>
    <p:extLst>
      <p:ext uri="{BB962C8B-B14F-4D97-AF65-F5344CB8AC3E}">
        <p14:creationId xmlns:p14="http://schemas.microsoft.com/office/powerpoint/2010/main" val="16609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F83A7-27E6-BEE6-297E-DAFF20AFC997}"/>
              </a:ext>
            </a:extLst>
          </p:cNvPr>
          <p:cNvSpPr>
            <a:spLocks noGrp="1"/>
          </p:cNvSpPr>
          <p:nvPr>
            <p:ph type="body" sz="quarter" idx="18"/>
          </p:nvPr>
        </p:nvSpPr>
        <p:spPr>
          <a:xfrm>
            <a:off x="1079075" y="1802257"/>
            <a:ext cx="9416549" cy="3440624"/>
          </a:xfrm>
        </p:spPr>
        <p:txBody>
          <a:bodyPr/>
          <a:lstStyle/>
          <a:p>
            <a:pPr marL="0" marR="0" lvl="0" indent="0" algn="just" defTabSz="914400" rtl="0" eaLnBrk="1" fontAlgn="auto" latinLnBrk="0" hangingPunct="1">
              <a:lnSpc>
                <a:spcPct val="90000"/>
              </a:lnSpc>
              <a:spcBef>
                <a:spcPts val="600"/>
              </a:spcBef>
              <a:spcAft>
                <a:spcPts val="0"/>
              </a:spcAft>
              <a:buClrTx/>
              <a:buSzTx/>
              <a:buFont typeface="Arial"/>
              <a:buNone/>
              <a:tabLst/>
              <a:defRPr/>
            </a:pPr>
            <a:r>
              <a:rPr kumimoji="0" lang="en-GB" altLang="en-US" sz="2300" b="0" i="0" u="none" strike="noStrike" kern="1200" cap="none" spc="0" normalizeH="0" baseline="0" noProof="0" dirty="0">
                <a:ln>
                  <a:noFill/>
                </a:ln>
                <a:solidFill>
                  <a:srgbClr val="000000"/>
                </a:solidFill>
                <a:effectLst/>
                <a:uLnTx/>
                <a:uFillTx/>
                <a:latin typeface="Calibri" panose="020F0502020204030204"/>
                <a:ea typeface="+mn-ea"/>
                <a:cs typeface="+mn-cs"/>
              </a:rPr>
              <a:t>As cadeias curtas de abastecimento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ea typeface="+mn-ea"/>
                <a:cs typeface="+mn-cs"/>
              </a:rPr>
              <a:t>alimentar</a:t>
            </a:r>
            <a:r>
              <a:rPr kumimoji="0" lang="en-GB" altLang="en-US" sz="23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ea typeface="+mn-ea"/>
                <a:cs typeface="+mn-cs"/>
              </a:rPr>
              <a:t>envolvem</a:t>
            </a:r>
            <a:r>
              <a:rPr lang="en-GB" altLang="en-US" sz="2300" dirty="0">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ea typeface="+mn-ea"/>
                <a:cs typeface="+mn-cs"/>
              </a:rPr>
              <a:t>poucos</a:t>
            </a:r>
            <a:r>
              <a:rPr kumimoji="0" lang="en-GB" altLang="en-US" sz="2300" b="0" i="0" u="none" strike="noStrike" kern="1200" cap="none" spc="0" normalizeH="0" baseline="0" noProof="0" dirty="0">
                <a:ln>
                  <a:noFill/>
                </a:ln>
                <a:solidFill>
                  <a:srgbClr val="000000"/>
                </a:solidFill>
                <a:effectLst/>
                <a:uLnTx/>
                <a:uFillTx/>
                <a:latin typeface="Calibri" panose="020F0502020204030204"/>
                <a:ea typeface="+mn-ea"/>
                <a:cs typeface="+mn-cs"/>
              </a:rPr>
              <a:t> intermediários. A definição da Comissão Europeia:</a:t>
            </a:r>
          </a:p>
          <a:p>
            <a:pPr lvl="0" algn="ctr">
              <a:spcBef>
                <a:spcPts val="600"/>
              </a:spcBef>
              <a:defRPr/>
            </a:pP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“Cadeia de abastecimento curta significa uma cadeia de abastecimento envolvendo um número limitado de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operadores</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económicos</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comprometidos com a cooperação, o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desenvolvimento</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económico</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local e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relações</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geográficas e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sociais</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lang="en-GB" altLang="en-US" sz="2000" b="1" i="1" dirty="0" err="1"/>
              <a:t>estreitas</a:t>
            </a:r>
            <a:r>
              <a:rPr lang="en-GB" altLang="en-US" sz="2000" b="1" i="1" dirty="0"/>
              <a:t> entre </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produtores,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transformadores</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e consumidores. Em muitos casos,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os</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produtos</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altLang="en-US" sz="2000" b="1" i="1" u="none" strike="noStrike" kern="1200" cap="none" spc="0" normalizeH="0" baseline="0" noProof="0" dirty="0" err="1">
                <a:ln>
                  <a:noFill/>
                </a:ln>
                <a:solidFill>
                  <a:srgbClr val="000000"/>
                </a:solidFill>
                <a:effectLst/>
                <a:uLnTx/>
                <a:uFillTx/>
                <a:latin typeface="Calibri" panose="020F0502020204030204"/>
                <a:ea typeface="+mn-ea"/>
                <a:cs typeface="+mn-cs"/>
              </a:rPr>
              <a:t>percorrem</a:t>
            </a: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apenas uma curta distância.”</a:t>
            </a:r>
          </a:p>
          <a:p>
            <a:pPr lvl="0" algn="just">
              <a:spcBef>
                <a:spcPts val="600"/>
              </a:spcBef>
              <a:defRPr/>
            </a:pP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Estas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cadeias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envolvem</a:t>
            </a:r>
            <a:r>
              <a:rPr lang="en-GB" altLang="en-US" sz="2300" dirty="0"/>
              <a:t> </a:t>
            </a:r>
            <a:r>
              <a:rPr lang="en-GB" altLang="en-US" sz="2300" dirty="0" err="1"/>
              <a:t>normalmente</a:t>
            </a:r>
            <a:r>
              <a:rPr lang="en-GB" altLang="en-US" sz="2300" dirty="0"/>
              <a:t> </a:t>
            </a:r>
            <a:r>
              <a:rPr lang="en-GB" altLang="en-US" sz="2300" dirty="0" err="1"/>
              <a:t>produtores</a:t>
            </a:r>
            <a:r>
              <a:rPr lang="en-GB" altLang="en-US" sz="2300" dirty="0"/>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locais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que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trabalham</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em</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conjunto</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para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promover</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os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alimentos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locais. Estas parcerias ajudam a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impulsionar</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 economia local, criando novas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formas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de vender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produtos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locais e atraindo novos tipos de clientes.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Promovem</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também</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 cooperação entre as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explorações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agrícolas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locais</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 indústria hoteleira e o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setor</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 </a:t>
            </a:r>
            <a:r>
              <a:rPr kumimoji="0" lang="en-GB" altLang="en-US" sz="2300" b="0" i="0" u="none" strike="noStrike" kern="1200" cap="none" spc="0" normalizeH="0" baseline="0" noProof="0" dirty="0" err="1">
                <a:ln>
                  <a:noFill/>
                </a:ln>
                <a:solidFill>
                  <a:srgbClr val="000000"/>
                </a:solidFill>
                <a:effectLst/>
                <a:uLnTx/>
                <a:uFillTx/>
                <a:latin typeface="Calibri" panose="020F0502020204030204"/>
              </a:rPr>
              <a:t>alimentar</a:t>
            </a:r>
            <a:r>
              <a:rPr kumimoji="0" lang="en-GB" altLang="en-US" sz="2300" b="0" i="0" u="none" strike="noStrike" kern="1200" cap="none" spc="0" normalizeH="0" baseline="0" noProof="0" dirty="0">
                <a:ln>
                  <a:noFill/>
                </a:ln>
                <a:solidFill>
                  <a:srgbClr val="000000"/>
                </a:solidFill>
                <a:effectLst/>
                <a:uLnTx/>
                <a:uFillTx/>
                <a:latin typeface="Calibri" panose="020F0502020204030204"/>
              </a:rPr>
              <a:t>.</a:t>
            </a:r>
          </a:p>
          <a:p>
            <a:pPr algn="l" rtl="0">
              <a:spcBef>
                <a:spcPts val="600"/>
              </a:spcBef>
            </a:pPr>
            <a:endParaRPr lang="en-IE" dirty="0"/>
          </a:p>
        </p:txBody>
      </p:sp>
      <p:sp>
        <p:nvSpPr>
          <p:cNvPr id="3" name="Text Placeholder 2">
            <a:extLst>
              <a:ext uri="{FF2B5EF4-FFF2-40B4-BE49-F238E27FC236}">
                <a16:creationId xmlns:a16="http://schemas.microsoft.com/office/drawing/2014/main" id="{46592C76-0A0D-66AE-9955-D2AE3E4D73E0}"/>
              </a:ext>
            </a:extLst>
          </p:cNvPr>
          <p:cNvSpPr>
            <a:spLocks noGrp="1"/>
          </p:cNvSpPr>
          <p:nvPr>
            <p:ph type="body" sz="quarter" idx="16"/>
          </p:nvPr>
        </p:nvSpPr>
        <p:spPr>
          <a:xfrm>
            <a:off x="798381" y="443960"/>
            <a:ext cx="11013663" cy="803654"/>
          </a:xfrm>
        </p:spPr>
        <p:txBody>
          <a:bodyPr/>
          <a:lstStyle/>
          <a:p>
            <a:pPr algn="l" rtl="0"/>
            <a:r>
              <a:rPr lang="en-US" b="1" dirty="0"/>
              <a:t>O que é </a:t>
            </a:r>
            <a:r>
              <a:rPr lang="en-US" b="1" dirty="0" err="1"/>
              <a:t>uma</a:t>
            </a:r>
            <a:r>
              <a:rPr lang="en-US" b="1" dirty="0"/>
              <a:t> </a:t>
            </a:r>
            <a:r>
              <a:rPr lang="en-US" b="1" dirty="0" err="1"/>
              <a:t>Cadeia</a:t>
            </a:r>
            <a:r>
              <a:rPr lang="en-US" b="1" dirty="0"/>
              <a:t> de </a:t>
            </a:r>
            <a:r>
              <a:rPr lang="en-US" b="1" dirty="0" err="1"/>
              <a:t>Abastecimento</a:t>
            </a:r>
            <a:r>
              <a:rPr lang="en-US" b="1" dirty="0"/>
              <a:t> </a:t>
            </a:r>
            <a:r>
              <a:rPr lang="en-US" b="1" dirty="0" err="1"/>
              <a:t>Alimentar</a:t>
            </a:r>
            <a:r>
              <a:rPr lang="en-US" b="1" dirty="0"/>
              <a:t> </a:t>
            </a:r>
            <a:r>
              <a:rPr lang="en-US" b="1" dirty="0" err="1"/>
              <a:t>Curta</a:t>
            </a:r>
            <a:r>
              <a:rPr lang="en-US" b="1" dirty="0"/>
              <a:t>?</a:t>
            </a:r>
          </a:p>
          <a:p>
            <a:pPr algn="l" rtl="0"/>
            <a:endParaRPr lang="en-IE" dirty="0"/>
          </a:p>
        </p:txBody>
      </p:sp>
      <p:grpSp>
        <p:nvGrpSpPr>
          <p:cNvPr id="7" name="Graphic 3">
            <a:extLst>
              <a:ext uri="{FF2B5EF4-FFF2-40B4-BE49-F238E27FC236}">
                <a16:creationId xmlns:a16="http://schemas.microsoft.com/office/drawing/2014/main" id="{403F755D-BDF1-BCF8-3057-1F41C26F817C}"/>
              </a:ext>
            </a:extLst>
          </p:cNvPr>
          <p:cNvGrpSpPr/>
          <p:nvPr/>
        </p:nvGrpSpPr>
        <p:grpSpPr>
          <a:xfrm>
            <a:off x="10495623" y="2768373"/>
            <a:ext cx="1421029" cy="1876779"/>
            <a:chOff x="8424689" y="1951807"/>
            <a:chExt cx="1086136" cy="1105415"/>
          </a:xfrm>
        </p:grpSpPr>
        <p:grpSp>
          <p:nvGrpSpPr>
            <p:cNvPr id="8" name="Graphic 3">
              <a:extLst>
                <a:ext uri="{FF2B5EF4-FFF2-40B4-BE49-F238E27FC236}">
                  <a16:creationId xmlns:a16="http://schemas.microsoft.com/office/drawing/2014/main" id="{0D69AA10-7CC6-0F08-8389-F24A79B80084}"/>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F7068003-0A93-BA81-627C-544AC2E6C8D4}"/>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421">
                <a:extLst>
                  <a:ext uri="{FF2B5EF4-FFF2-40B4-BE49-F238E27FC236}">
                    <a16:creationId xmlns:a16="http://schemas.microsoft.com/office/drawing/2014/main" id="{C7C76FF0-1E01-F1EC-A1B6-6D590E83D024}"/>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422">
                <a:extLst>
                  <a:ext uri="{FF2B5EF4-FFF2-40B4-BE49-F238E27FC236}">
                    <a16:creationId xmlns:a16="http://schemas.microsoft.com/office/drawing/2014/main" id="{DFFF3182-2CEB-3E1D-F27F-F69DFB8B2220}"/>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423">
                <a:extLst>
                  <a:ext uri="{FF2B5EF4-FFF2-40B4-BE49-F238E27FC236}">
                    <a16:creationId xmlns:a16="http://schemas.microsoft.com/office/drawing/2014/main" id="{7BD821DC-B482-68FE-173F-6A651A27A287}"/>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424">
                <a:extLst>
                  <a:ext uri="{FF2B5EF4-FFF2-40B4-BE49-F238E27FC236}">
                    <a16:creationId xmlns:a16="http://schemas.microsoft.com/office/drawing/2014/main" id="{4A860052-82D5-EBEC-080A-250D4F9C434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425">
                <a:extLst>
                  <a:ext uri="{FF2B5EF4-FFF2-40B4-BE49-F238E27FC236}">
                    <a16:creationId xmlns:a16="http://schemas.microsoft.com/office/drawing/2014/main" id="{01194842-6F55-BC48-B777-5375F2479AC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algn="l" rtl="0"/>
                <a:endParaRPr lang="en-US"/>
              </a:p>
            </p:txBody>
          </p:sp>
          <p:sp>
            <p:nvSpPr>
              <p:cNvPr id="21" name="Freeform 1426">
                <a:extLst>
                  <a:ext uri="{FF2B5EF4-FFF2-40B4-BE49-F238E27FC236}">
                    <a16:creationId xmlns:a16="http://schemas.microsoft.com/office/drawing/2014/main" id="{35A88F0D-AE86-82D4-A612-90284C166F3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algn="l" rtl="0"/>
                <a:endParaRPr lang="en-US"/>
              </a:p>
            </p:txBody>
          </p:sp>
          <p:sp>
            <p:nvSpPr>
              <p:cNvPr id="22" name="Freeform 1427">
                <a:extLst>
                  <a:ext uri="{FF2B5EF4-FFF2-40B4-BE49-F238E27FC236}">
                    <a16:creationId xmlns:a16="http://schemas.microsoft.com/office/drawing/2014/main" id="{CFCEAAB0-5B66-17B2-F5B7-B31C09F7CEE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3" name="Freeform 1428">
                <a:extLst>
                  <a:ext uri="{FF2B5EF4-FFF2-40B4-BE49-F238E27FC236}">
                    <a16:creationId xmlns:a16="http://schemas.microsoft.com/office/drawing/2014/main" id="{BB6D32F5-878B-3CE0-8E5D-8F2E973C7650}"/>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24" name="Freeform 1429">
                <a:extLst>
                  <a:ext uri="{FF2B5EF4-FFF2-40B4-BE49-F238E27FC236}">
                    <a16:creationId xmlns:a16="http://schemas.microsoft.com/office/drawing/2014/main" id="{DD63F732-842E-5B38-AB52-DC0BC065B359}"/>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430">
                <a:extLst>
                  <a:ext uri="{FF2B5EF4-FFF2-40B4-BE49-F238E27FC236}">
                    <a16:creationId xmlns:a16="http://schemas.microsoft.com/office/drawing/2014/main" id="{98589D98-4CBA-B750-8961-9FD2EC772B12}"/>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431">
                <a:extLst>
                  <a:ext uri="{FF2B5EF4-FFF2-40B4-BE49-F238E27FC236}">
                    <a16:creationId xmlns:a16="http://schemas.microsoft.com/office/drawing/2014/main" id="{1152A354-4505-C48D-F27A-252DA35501B4}"/>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432">
                <a:extLst>
                  <a:ext uri="{FF2B5EF4-FFF2-40B4-BE49-F238E27FC236}">
                    <a16:creationId xmlns:a16="http://schemas.microsoft.com/office/drawing/2014/main" id="{D1CA23D4-F959-6F42-C17F-FFAEDCC7A48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433">
                <a:extLst>
                  <a:ext uri="{FF2B5EF4-FFF2-40B4-BE49-F238E27FC236}">
                    <a16:creationId xmlns:a16="http://schemas.microsoft.com/office/drawing/2014/main" id="{2F745949-2784-F4B5-8119-0919B44B9781}"/>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algn="l" rtl="0"/>
                <a:endParaRPr lang="en-US"/>
              </a:p>
            </p:txBody>
          </p:sp>
          <p:sp>
            <p:nvSpPr>
              <p:cNvPr id="29" name="Freeform 1434">
                <a:extLst>
                  <a:ext uri="{FF2B5EF4-FFF2-40B4-BE49-F238E27FC236}">
                    <a16:creationId xmlns:a16="http://schemas.microsoft.com/office/drawing/2014/main" id="{1D27E82E-F60C-86ED-3C14-165CE19E6BB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algn="l" rtl="0"/>
                <a:endParaRPr lang="en-US"/>
              </a:p>
            </p:txBody>
          </p:sp>
          <p:sp>
            <p:nvSpPr>
              <p:cNvPr id="30" name="Freeform 1435">
                <a:extLst>
                  <a:ext uri="{FF2B5EF4-FFF2-40B4-BE49-F238E27FC236}">
                    <a16:creationId xmlns:a16="http://schemas.microsoft.com/office/drawing/2014/main" id="{8BF8A01D-03B9-7D2B-36E6-60A13AEABDF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a:p>
            </p:txBody>
          </p:sp>
          <p:sp>
            <p:nvSpPr>
              <p:cNvPr id="31" name="Freeform 1436">
                <a:extLst>
                  <a:ext uri="{FF2B5EF4-FFF2-40B4-BE49-F238E27FC236}">
                    <a16:creationId xmlns:a16="http://schemas.microsoft.com/office/drawing/2014/main" id="{F8FD5FF2-D275-D304-CE9B-B41FBF0254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algn="l" rtl="0"/>
                <a:endParaRPr lang="en-US"/>
              </a:p>
            </p:txBody>
          </p:sp>
          <p:sp>
            <p:nvSpPr>
              <p:cNvPr id="32" name="Freeform 1437">
                <a:extLst>
                  <a:ext uri="{FF2B5EF4-FFF2-40B4-BE49-F238E27FC236}">
                    <a16:creationId xmlns:a16="http://schemas.microsoft.com/office/drawing/2014/main" id="{822DAC92-827D-027D-2392-F9BDF5F917E0}"/>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algn="l" rtl="0"/>
                <a:endParaRPr lang="en-US"/>
              </a:p>
            </p:txBody>
          </p:sp>
          <p:sp>
            <p:nvSpPr>
              <p:cNvPr id="33" name="Freeform 1438">
                <a:extLst>
                  <a:ext uri="{FF2B5EF4-FFF2-40B4-BE49-F238E27FC236}">
                    <a16:creationId xmlns:a16="http://schemas.microsoft.com/office/drawing/2014/main" id="{4703951A-9395-8645-73B5-157C127D409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algn="l" rtl="0"/>
                <a:endParaRPr lang="en-US"/>
              </a:p>
            </p:txBody>
          </p:sp>
          <p:sp>
            <p:nvSpPr>
              <p:cNvPr id="34" name="Freeform 1439">
                <a:extLst>
                  <a:ext uri="{FF2B5EF4-FFF2-40B4-BE49-F238E27FC236}">
                    <a16:creationId xmlns:a16="http://schemas.microsoft.com/office/drawing/2014/main" id="{9202668A-6848-E88C-0E15-5A38EFDA0CC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5" name="Freeform 1440">
                <a:extLst>
                  <a:ext uri="{FF2B5EF4-FFF2-40B4-BE49-F238E27FC236}">
                    <a16:creationId xmlns:a16="http://schemas.microsoft.com/office/drawing/2014/main" id="{CE6837FB-72BC-DF46-E875-853616792AB8}"/>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6" name="Freeform 1441">
                <a:extLst>
                  <a:ext uri="{FF2B5EF4-FFF2-40B4-BE49-F238E27FC236}">
                    <a16:creationId xmlns:a16="http://schemas.microsoft.com/office/drawing/2014/main" id="{A0138FD7-E084-AF09-93AE-7B4D1666C73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37" name="Freeform 1442">
                <a:extLst>
                  <a:ext uri="{FF2B5EF4-FFF2-40B4-BE49-F238E27FC236}">
                    <a16:creationId xmlns:a16="http://schemas.microsoft.com/office/drawing/2014/main" id="{280F0793-4439-53CC-2C84-03A0377D6C2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algn="l" rtl="0"/>
                <a:endParaRPr lang="en-US"/>
              </a:p>
            </p:txBody>
          </p:sp>
          <p:sp>
            <p:nvSpPr>
              <p:cNvPr id="38" name="Freeform 1443">
                <a:extLst>
                  <a:ext uri="{FF2B5EF4-FFF2-40B4-BE49-F238E27FC236}">
                    <a16:creationId xmlns:a16="http://schemas.microsoft.com/office/drawing/2014/main" id="{19BA449A-5656-FA3E-60DF-D775B3EB31B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algn="l" rtl="0"/>
                <a:endParaRPr lang="en-US"/>
              </a:p>
            </p:txBody>
          </p:sp>
          <p:sp>
            <p:nvSpPr>
              <p:cNvPr id="39" name="Freeform 1444">
                <a:extLst>
                  <a:ext uri="{FF2B5EF4-FFF2-40B4-BE49-F238E27FC236}">
                    <a16:creationId xmlns:a16="http://schemas.microsoft.com/office/drawing/2014/main" id="{03C84A3B-803A-2791-71C4-53020F5B68D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0" name="Freeform 1445">
                <a:extLst>
                  <a:ext uri="{FF2B5EF4-FFF2-40B4-BE49-F238E27FC236}">
                    <a16:creationId xmlns:a16="http://schemas.microsoft.com/office/drawing/2014/main" id="{9BD51B66-23F6-2F32-5BE7-0C7E5DE6280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1" name="Freeform 1446">
                <a:extLst>
                  <a:ext uri="{FF2B5EF4-FFF2-40B4-BE49-F238E27FC236}">
                    <a16:creationId xmlns:a16="http://schemas.microsoft.com/office/drawing/2014/main" id="{82E20374-0327-3936-0EDF-2796FD33C04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algn="l" rtl="0"/>
                <a:endParaRPr lang="en-US"/>
              </a:p>
            </p:txBody>
          </p:sp>
          <p:sp>
            <p:nvSpPr>
              <p:cNvPr id="42" name="Freeform 1447">
                <a:extLst>
                  <a:ext uri="{FF2B5EF4-FFF2-40B4-BE49-F238E27FC236}">
                    <a16:creationId xmlns:a16="http://schemas.microsoft.com/office/drawing/2014/main" id="{C7A33D85-29CE-D72F-7BF5-E536437E8A0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algn="l" rtl="0"/>
                <a:endParaRPr lang="en-US" dirty="0"/>
              </a:p>
            </p:txBody>
          </p:sp>
          <p:sp>
            <p:nvSpPr>
              <p:cNvPr id="43" name="Freeform 1448">
                <a:extLst>
                  <a:ext uri="{FF2B5EF4-FFF2-40B4-BE49-F238E27FC236}">
                    <a16:creationId xmlns:a16="http://schemas.microsoft.com/office/drawing/2014/main" id="{5875D95E-2D92-645B-6400-2CB33F66A8B4}"/>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4" name="Freeform 1449">
                <a:extLst>
                  <a:ext uri="{FF2B5EF4-FFF2-40B4-BE49-F238E27FC236}">
                    <a16:creationId xmlns:a16="http://schemas.microsoft.com/office/drawing/2014/main" id="{B5733D10-BC2A-FFD1-FCB5-31594C76CEC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algn="l" rtl="0"/>
                <a:endParaRPr lang="en-US"/>
              </a:p>
            </p:txBody>
          </p:sp>
          <p:sp>
            <p:nvSpPr>
              <p:cNvPr id="45" name="Freeform 1450">
                <a:extLst>
                  <a:ext uri="{FF2B5EF4-FFF2-40B4-BE49-F238E27FC236}">
                    <a16:creationId xmlns:a16="http://schemas.microsoft.com/office/drawing/2014/main" id="{B3831604-D75A-28DA-190A-930BD42CBE11}"/>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8F347599-1297-13B5-F6B1-BEB3A1C7413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714E9E70-1D37-E15D-6D3E-7452FA25A1A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90F1ACE3-E51E-29E2-7DE4-9B25A2326F7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pPr algn="l" rtl="0"/>
                  <a:endParaRPr lang="en-US"/>
                </a:p>
              </p:txBody>
            </p:sp>
            <p:sp>
              <p:nvSpPr>
                <p:cNvPr id="14" name="Freeform 1419">
                  <a:extLst>
                    <a:ext uri="{FF2B5EF4-FFF2-40B4-BE49-F238E27FC236}">
                      <a16:creationId xmlns:a16="http://schemas.microsoft.com/office/drawing/2014/main" id="{5990FD4E-02C0-2BBE-164E-B92A24E2BAF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pPr algn="l" rtl="0"/>
                  <a:endParaRPr lang="en-US"/>
                </a:p>
              </p:txBody>
            </p:sp>
          </p:grpSp>
          <p:sp>
            <p:nvSpPr>
              <p:cNvPr id="11" name="Freeform 1416">
                <a:extLst>
                  <a:ext uri="{FF2B5EF4-FFF2-40B4-BE49-F238E27FC236}">
                    <a16:creationId xmlns:a16="http://schemas.microsoft.com/office/drawing/2014/main" id="{06D547FC-E94C-1144-DED5-F2DE9AD849E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pPr algn="l" rtl="0"/>
                <a:endParaRPr lang="en-US"/>
              </a:p>
            </p:txBody>
          </p:sp>
          <p:sp>
            <p:nvSpPr>
              <p:cNvPr id="12" name="Freeform 1417">
                <a:extLst>
                  <a:ext uri="{FF2B5EF4-FFF2-40B4-BE49-F238E27FC236}">
                    <a16:creationId xmlns:a16="http://schemas.microsoft.com/office/drawing/2014/main" id="{5518C613-9F34-E075-0506-3062A6FDC2A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72558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D4F3-A40C-88A6-D994-5C056C1A0E2E}"/>
              </a:ext>
            </a:extLst>
          </p:cNvPr>
          <p:cNvSpPr>
            <a:spLocks noGrp="1"/>
          </p:cNvSpPr>
          <p:nvPr>
            <p:ph type="body" sz="quarter" idx="18"/>
          </p:nvPr>
        </p:nvSpPr>
        <p:spPr>
          <a:xfrm>
            <a:off x="1024128" y="1719099"/>
            <a:ext cx="8119872" cy="3440624"/>
          </a:xfrm>
        </p:spPr>
        <p:txBody>
          <a:bodyPr/>
          <a:lstStyle/>
          <a:p>
            <a:pPr algn="just" rtl="0"/>
            <a:r>
              <a:rPr lang="en-US" sz="2200" dirty="0"/>
              <a:t>As </a:t>
            </a:r>
            <a:r>
              <a:rPr lang="en-US" sz="2200" dirty="0" err="1"/>
              <a:t>embalagens</a:t>
            </a:r>
            <a:r>
              <a:rPr lang="en-US" sz="2200" dirty="0"/>
              <a:t> </a:t>
            </a:r>
            <a:r>
              <a:rPr lang="en-US" sz="2200" dirty="0" err="1"/>
              <a:t>inteligentes</a:t>
            </a:r>
            <a:r>
              <a:rPr lang="en-US" sz="2200" dirty="0"/>
              <a:t> </a:t>
            </a:r>
            <a:r>
              <a:rPr lang="en-US" sz="2200" dirty="0" err="1"/>
              <a:t>funcionam</a:t>
            </a:r>
            <a:r>
              <a:rPr lang="en-US" sz="2200" dirty="0"/>
              <a:t> </a:t>
            </a:r>
            <a:r>
              <a:rPr lang="en-US" sz="2200" dirty="0" err="1"/>
              <a:t>através</a:t>
            </a:r>
            <a:r>
              <a:rPr lang="en-US" sz="2200" dirty="0"/>
              <a:t> da </a:t>
            </a:r>
            <a:r>
              <a:rPr lang="en-US" sz="2200" b="1" dirty="0" err="1"/>
              <a:t>integração</a:t>
            </a:r>
            <a:r>
              <a:rPr lang="en-US" sz="2200" b="1" dirty="0"/>
              <a:t> de </a:t>
            </a:r>
            <a:r>
              <a:rPr lang="en-US" sz="2200" b="1" dirty="0" err="1"/>
              <a:t>elementos</a:t>
            </a:r>
            <a:r>
              <a:rPr lang="en-US" sz="2200" b="1" dirty="0"/>
              <a:t> </a:t>
            </a:r>
            <a:r>
              <a:rPr lang="en-US" sz="2200" b="1" dirty="0" err="1"/>
              <a:t>adicionais</a:t>
            </a:r>
            <a:r>
              <a:rPr lang="en-US" sz="2200" b="1" dirty="0"/>
              <a:t> </a:t>
            </a:r>
            <a:r>
              <a:rPr lang="en-US" sz="2200" b="1" dirty="0" err="1"/>
              <a:t>na</a:t>
            </a:r>
            <a:r>
              <a:rPr lang="en-US" sz="2200" b="1" dirty="0"/>
              <a:t> </a:t>
            </a:r>
            <a:r>
              <a:rPr lang="en-US" sz="2200" b="1" dirty="0" err="1"/>
              <a:t>embalagem</a:t>
            </a:r>
            <a:r>
              <a:rPr lang="en-US" sz="2200" b="1" dirty="0"/>
              <a:t> </a:t>
            </a:r>
            <a:r>
              <a:rPr lang="en-US" sz="2200" dirty="0"/>
              <a:t>que </a:t>
            </a:r>
            <a:r>
              <a:rPr lang="en-US" sz="2200" dirty="0" err="1"/>
              <a:t>comunicam</a:t>
            </a:r>
            <a:r>
              <a:rPr lang="en-US" sz="2200" dirty="0"/>
              <a:t> essencialmente com o ambiente ao seu redor e com o mundo exterior.</a:t>
            </a:r>
          </a:p>
          <a:p>
            <a:pPr algn="just" rtl="0"/>
            <a:r>
              <a:rPr lang="en-US" sz="2200" dirty="0" err="1"/>
              <a:t>Isto</a:t>
            </a:r>
            <a:r>
              <a:rPr lang="en-US" sz="2200" dirty="0"/>
              <a:t> </a:t>
            </a:r>
            <a:r>
              <a:rPr lang="en-US" sz="2200" dirty="0" err="1"/>
              <a:t>pode</a:t>
            </a:r>
            <a:r>
              <a:rPr lang="en-US" sz="2200" dirty="0"/>
              <a:t> ser </a:t>
            </a:r>
            <a:r>
              <a:rPr lang="en-US" sz="2200" dirty="0" err="1"/>
              <a:t>feito</a:t>
            </a:r>
            <a:r>
              <a:rPr lang="en-US" sz="2200" dirty="0"/>
              <a:t> sob a forma de </a:t>
            </a:r>
            <a:r>
              <a:rPr lang="en-US" sz="2200" b="1" dirty="0" err="1"/>
              <a:t>indicadores</a:t>
            </a:r>
            <a:r>
              <a:rPr lang="en-US" sz="2200" b="1" dirty="0"/>
              <a:t>, sensores e funções de </a:t>
            </a:r>
            <a:r>
              <a:rPr lang="en-US" sz="2200" b="1" dirty="0" err="1"/>
              <a:t>diagnóstico</a:t>
            </a:r>
            <a:r>
              <a:rPr lang="en-US" sz="2200" b="1" dirty="0"/>
              <a:t> </a:t>
            </a:r>
            <a:r>
              <a:rPr lang="en-US" sz="2200" dirty="0"/>
              <a:t>que </a:t>
            </a:r>
            <a:r>
              <a:rPr lang="en-US" sz="2200" dirty="0" err="1"/>
              <a:t>monitorizam</a:t>
            </a:r>
            <a:r>
              <a:rPr lang="en-US" sz="2200" dirty="0"/>
              <a:t> continuamente o </a:t>
            </a:r>
            <a:r>
              <a:rPr lang="en-US" sz="2200" dirty="0" err="1"/>
              <a:t>produto</a:t>
            </a:r>
            <a:r>
              <a:rPr lang="en-US" sz="2200" dirty="0"/>
              <a:t> e </a:t>
            </a:r>
            <a:r>
              <a:rPr lang="en-US" sz="2200" b="1" dirty="0" err="1"/>
              <a:t>fornecem</a:t>
            </a:r>
            <a:r>
              <a:rPr lang="en-US" sz="2200" b="1" dirty="0"/>
              <a:t> </a:t>
            </a:r>
            <a:r>
              <a:rPr lang="en-US" sz="2200" b="1" dirty="0" err="1"/>
              <a:t>informações</a:t>
            </a:r>
            <a:r>
              <a:rPr lang="en-US" sz="2200" b="1" dirty="0"/>
              <a:t> </a:t>
            </a:r>
            <a:r>
              <a:rPr lang="en-US" sz="2200" dirty="0"/>
              <a:t>para garantir que os </a:t>
            </a:r>
            <a:r>
              <a:rPr lang="en-US" sz="2200" dirty="0" err="1"/>
              <a:t>consumidores</a:t>
            </a:r>
            <a:r>
              <a:rPr lang="en-US" sz="2200" dirty="0"/>
              <a:t> </a:t>
            </a:r>
            <a:r>
              <a:rPr lang="en-US" sz="2200" dirty="0" err="1"/>
              <a:t>recebem</a:t>
            </a:r>
            <a:r>
              <a:rPr lang="en-US" sz="2200" dirty="0"/>
              <a:t> </a:t>
            </a:r>
            <a:r>
              <a:rPr lang="en-US" sz="2200" dirty="0" err="1"/>
              <a:t>artigos</a:t>
            </a:r>
            <a:r>
              <a:rPr lang="en-US" sz="2200" dirty="0"/>
              <a:t> da melhor qualidade.</a:t>
            </a:r>
          </a:p>
          <a:p>
            <a:pPr algn="just" rtl="0"/>
            <a:r>
              <a:rPr lang="en-US" sz="2200" dirty="0" err="1"/>
              <a:t>Isto</a:t>
            </a:r>
            <a:r>
              <a:rPr lang="en-US" sz="2200" dirty="0"/>
              <a:t> é </a:t>
            </a:r>
            <a:r>
              <a:rPr lang="en-US" sz="2200" dirty="0" err="1"/>
              <a:t>benéfico</a:t>
            </a:r>
            <a:r>
              <a:rPr lang="en-US" sz="2200" dirty="0"/>
              <a:t> tanto para </a:t>
            </a:r>
            <a:r>
              <a:rPr lang="en-US" sz="2200" dirty="0" err="1"/>
              <a:t>os</a:t>
            </a:r>
            <a:r>
              <a:rPr lang="en-US" sz="2200" dirty="0"/>
              <a:t> </a:t>
            </a:r>
            <a:r>
              <a:rPr lang="en-US" sz="2200" dirty="0" err="1"/>
              <a:t>retalhistas</a:t>
            </a:r>
            <a:r>
              <a:rPr lang="en-US" sz="2200" dirty="0"/>
              <a:t> </a:t>
            </a:r>
            <a:r>
              <a:rPr lang="en-US" sz="2200" dirty="0" err="1"/>
              <a:t>como</a:t>
            </a:r>
            <a:r>
              <a:rPr lang="en-US" sz="2200" dirty="0"/>
              <a:t> para </a:t>
            </a:r>
            <a:r>
              <a:rPr lang="en-US" sz="2200" dirty="0" err="1"/>
              <a:t>os</a:t>
            </a:r>
            <a:r>
              <a:rPr lang="en-US" sz="2200" dirty="0"/>
              <a:t>  </a:t>
            </a:r>
            <a:r>
              <a:rPr lang="en-US" sz="2200" dirty="0" err="1"/>
              <a:t>consumidores</a:t>
            </a:r>
            <a:r>
              <a:rPr lang="en-US" sz="2200" dirty="0"/>
              <a:t>, </a:t>
            </a:r>
            <a:r>
              <a:rPr lang="en-US" sz="2200" dirty="0" err="1"/>
              <a:t>porque</a:t>
            </a:r>
            <a:r>
              <a:rPr lang="en-US" sz="2200" dirty="0"/>
              <a:t> recebem informações em tempo real sobre o produto e </a:t>
            </a:r>
            <a:r>
              <a:rPr lang="en-US" sz="2200" dirty="0" err="1"/>
              <a:t>detetam</a:t>
            </a:r>
            <a:r>
              <a:rPr lang="en-US" sz="2200" dirty="0"/>
              <a:t> </a:t>
            </a:r>
            <a:r>
              <a:rPr lang="en-US" sz="2200" dirty="0" err="1"/>
              <a:t>problemas</a:t>
            </a:r>
            <a:r>
              <a:rPr lang="en-US" sz="2200" dirty="0"/>
              <a:t> </a:t>
            </a:r>
            <a:r>
              <a:rPr lang="en-US" sz="2200" dirty="0" err="1"/>
              <a:t>importantes</a:t>
            </a:r>
            <a:r>
              <a:rPr lang="en-US" sz="2200" dirty="0"/>
              <a:t>, </a:t>
            </a:r>
            <a:r>
              <a:rPr lang="en-US" sz="2200" dirty="0" err="1"/>
              <a:t>como</a:t>
            </a:r>
            <a:r>
              <a:rPr lang="en-US" sz="2200" dirty="0"/>
              <a:t> </a:t>
            </a:r>
            <a:r>
              <a:rPr lang="en-US" sz="2200" dirty="0" err="1"/>
              <a:t>embalagens</a:t>
            </a:r>
            <a:r>
              <a:rPr lang="en-US" sz="2200" dirty="0"/>
              <a:t> com </a:t>
            </a:r>
            <a:r>
              <a:rPr lang="en-US" sz="2200" dirty="0" err="1"/>
              <a:t>fugas</a:t>
            </a:r>
            <a:r>
              <a:rPr lang="en-US" sz="2200" dirty="0"/>
              <a:t>, </a:t>
            </a:r>
            <a:r>
              <a:rPr lang="en-US" sz="2200" dirty="0" err="1"/>
              <a:t>bactérias</a:t>
            </a:r>
            <a:r>
              <a:rPr lang="en-US" sz="2200" dirty="0"/>
              <a:t> e </a:t>
            </a:r>
            <a:r>
              <a:rPr lang="en-US" sz="2200" dirty="0" err="1"/>
              <a:t>abusos</a:t>
            </a:r>
            <a:r>
              <a:rPr lang="en-US" sz="2200" dirty="0"/>
              <a:t> de temperatura com base nos sensores e </a:t>
            </a:r>
            <a:r>
              <a:rPr lang="en-US" sz="2200" dirty="0" err="1"/>
              <a:t>indicadores</a:t>
            </a:r>
            <a:r>
              <a:rPr lang="en-US" sz="2200" dirty="0"/>
              <a:t> </a:t>
            </a:r>
            <a:r>
              <a:rPr lang="en-US" sz="2200" dirty="0" err="1"/>
              <a:t>utilizados</a:t>
            </a:r>
            <a:r>
              <a:rPr lang="en-US" sz="2200" dirty="0"/>
              <a:t>.</a:t>
            </a:r>
          </a:p>
          <a:p>
            <a:pPr algn="just" rtl="0"/>
            <a:endParaRPr lang="en-IE" sz="2200" dirty="0"/>
          </a:p>
        </p:txBody>
      </p:sp>
      <p:sp>
        <p:nvSpPr>
          <p:cNvPr id="3" name="Text Placeholder 2">
            <a:extLst>
              <a:ext uri="{FF2B5EF4-FFF2-40B4-BE49-F238E27FC236}">
                <a16:creationId xmlns:a16="http://schemas.microsoft.com/office/drawing/2014/main" id="{74995441-975B-5B21-F759-B201683EAEEC}"/>
              </a:ext>
            </a:extLst>
          </p:cNvPr>
          <p:cNvSpPr>
            <a:spLocks noGrp="1"/>
          </p:cNvSpPr>
          <p:nvPr>
            <p:ph type="body" sz="quarter" idx="16"/>
          </p:nvPr>
        </p:nvSpPr>
        <p:spPr/>
        <p:txBody>
          <a:bodyPr/>
          <a:lstStyle/>
          <a:p>
            <a:pPr algn="l" rtl="0"/>
            <a:r>
              <a:rPr lang="en-US" b="1" dirty="0"/>
              <a:t>2. Embalagens Inteligentes</a:t>
            </a:r>
          </a:p>
          <a:p>
            <a:pPr algn="l" rtl="0"/>
            <a:endParaRPr lang="en-IE" dirty="0"/>
          </a:p>
        </p:txBody>
      </p:sp>
      <p:pic>
        <p:nvPicPr>
          <p:cNvPr id="3074" name="Picture 2" descr=" Example of smart packaging tags">
            <a:extLst>
              <a:ext uri="{FF2B5EF4-FFF2-40B4-BE49-F238E27FC236}">
                <a16:creationId xmlns:a16="http://schemas.microsoft.com/office/drawing/2014/main" id="{1EFAF307-0B34-80BC-3F26-AE7F2C0C19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8665662" y="2574234"/>
            <a:ext cx="3640845"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00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8" y="1196499"/>
            <a:ext cx="5710375" cy="4541583"/>
          </a:xfrm>
        </p:spPr>
        <p:txBody>
          <a:bodyPr/>
          <a:lstStyle/>
          <a:p>
            <a:pPr marL="0" indent="0" algn="just" rtl="0"/>
            <a:r>
              <a:rPr lang="en-US" sz="2300" dirty="0"/>
              <a:t>As </a:t>
            </a:r>
            <a:r>
              <a:rPr lang="en-US" sz="2300" dirty="0" err="1"/>
              <a:t>embalagens</a:t>
            </a:r>
            <a:r>
              <a:rPr lang="en-US" sz="2300" dirty="0"/>
              <a:t> </a:t>
            </a:r>
            <a:r>
              <a:rPr lang="en-US" sz="2300" dirty="0" err="1"/>
              <a:t>conectadas</a:t>
            </a:r>
            <a:r>
              <a:rPr lang="en-US" sz="2300" dirty="0"/>
              <a:t> </a:t>
            </a:r>
            <a:r>
              <a:rPr lang="en-US" sz="2300" dirty="0" err="1"/>
              <a:t>utilizam</a:t>
            </a:r>
            <a:r>
              <a:rPr lang="en-US" sz="2300" dirty="0"/>
              <a:t> códigos QR, códigos de barras ou reconhecimento de imagem, </a:t>
            </a:r>
            <a:r>
              <a:rPr lang="en-US" sz="2300" dirty="0" err="1"/>
              <a:t>através</a:t>
            </a:r>
            <a:r>
              <a:rPr lang="en-US" sz="2300" dirty="0"/>
              <a:t> de </a:t>
            </a:r>
            <a:r>
              <a:rPr lang="en-US" sz="2300" dirty="0" err="1"/>
              <a:t>uma</a:t>
            </a:r>
            <a:r>
              <a:rPr lang="en-US" sz="2300" dirty="0"/>
              <a:t> </a:t>
            </a:r>
            <a:r>
              <a:rPr lang="en-US" sz="2300" dirty="0" err="1"/>
              <a:t>aplicação</a:t>
            </a:r>
            <a:r>
              <a:rPr lang="en-US" sz="2300" dirty="0"/>
              <a:t>, para </a:t>
            </a:r>
            <a:r>
              <a:rPr lang="en-US" sz="2300" dirty="0" err="1"/>
              <a:t>ligar</a:t>
            </a:r>
            <a:r>
              <a:rPr lang="en-US" sz="2300" dirty="0"/>
              <a:t> os consumidores a conteúdos e experiências relevantes. Pode ser um questionário ou informações sobre o produto. Esta tecnologia permite que as marcas de </a:t>
            </a:r>
            <a:r>
              <a:rPr lang="en-US" sz="2300" dirty="0" err="1"/>
              <a:t>alimentos</a:t>
            </a:r>
            <a:r>
              <a:rPr lang="en-US" sz="2300" dirty="0"/>
              <a:t> </a:t>
            </a:r>
            <a:r>
              <a:rPr lang="en-US" sz="2300" dirty="0" err="1"/>
              <a:t>alarguem</a:t>
            </a:r>
            <a:r>
              <a:rPr lang="en-US" sz="2300" dirty="0"/>
              <a:t> as </a:t>
            </a:r>
            <a:r>
              <a:rPr lang="en-US" sz="2300" dirty="0" err="1"/>
              <a:t>suas</a:t>
            </a:r>
            <a:r>
              <a:rPr lang="en-US" sz="2300" dirty="0"/>
              <a:t> conversas com os </a:t>
            </a:r>
            <a:r>
              <a:rPr lang="en-US" sz="2300" dirty="0" err="1"/>
              <a:t>clientes</a:t>
            </a:r>
            <a:r>
              <a:rPr lang="en-US" sz="2300" dirty="0"/>
              <a:t> </a:t>
            </a:r>
            <a:r>
              <a:rPr lang="en-US" sz="2300" dirty="0" err="1"/>
              <a:t>através</a:t>
            </a:r>
            <a:r>
              <a:rPr lang="en-US" sz="2300" dirty="0"/>
              <a:t> da embalagem e criem experiências que </a:t>
            </a:r>
            <a:r>
              <a:rPr lang="en-US" sz="2300" dirty="0" err="1"/>
              <a:t>informam</a:t>
            </a:r>
            <a:r>
              <a:rPr lang="en-US" sz="2300" dirty="0"/>
              <a:t> </a:t>
            </a:r>
            <a:r>
              <a:rPr lang="en-US" sz="2300" dirty="0" err="1"/>
              <a:t>os</a:t>
            </a:r>
            <a:r>
              <a:rPr lang="en-US" sz="2300" dirty="0"/>
              <a:t> </a:t>
            </a:r>
            <a:r>
              <a:rPr lang="en-US" sz="2300" dirty="0" err="1"/>
              <a:t>mesmos</a:t>
            </a:r>
            <a:r>
              <a:rPr lang="en-US" sz="2300" dirty="0"/>
              <a:t> sobre a marca ou os produtos, o que </a:t>
            </a:r>
            <a:r>
              <a:rPr lang="en-US" sz="2300" dirty="0" err="1"/>
              <a:t>resulta</a:t>
            </a:r>
            <a:r>
              <a:rPr lang="en-US" sz="2300" dirty="0"/>
              <a:t> num aumento do conhecimento da marca, ao </a:t>
            </a:r>
            <a:r>
              <a:rPr lang="en-US" sz="2300" dirty="0" err="1"/>
              <a:t>mesmo</a:t>
            </a:r>
            <a:r>
              <a:rPr lang="en-US" sz="2300" dirty="0"/>
              <a:t> tempo que </a:t>
            </a:r>
            <a:r>
              <a:rPr lang="en-US" sz="2300" dirty="0" err="1"/>
              <a:t>recolhem</a:t>
            </a:r>
            <a:r>
              <a:rPr lang="en-US" sz="2300" dirty="0"/>
              <a:t> </a:t>
            </a:r>
            <a:r>
              <a:rPr lang="en-US" sz="2300" dirty="0" err="1"/>
              <a:t>informações</a:t>
            </a:r>
            <a:r>
              <a:rPr lang="en-US" sz="2300" dirty="0"/>
              <a:t> </a:t>
            </a:r>
            <a:r>
              <a:rPr lang="en-US" sz="2300" dirty="0" err="1"/>
              <a:t>valiosas</a:t>
            </a:r>
            <a:r>
              <a:rPr lang="en-US" sz="2300" dirty="0"/>
              <a:t> para entender </a:t>
            </a:r>
            <a:r>
              <a:rPr lang="en-US" sz="2300" dirty="0" err="1"/>
              <a:t>melhor</a:t>
            </a:r>
            <a:r>
              <a:rPr lang="en-US" sz="2300" dirty="0"/>
              <a:t> </a:t>
            </a:r>
            <a:r>
              <a:rPr lang="en-US" sz="2300" dirty="0" err="1"/>
              <a:t>os</a:t>
            </a:r>
            <a:r>
              <a:rPr lang="en-US" sz="2300" dirty="0"/>
              <a:t> </a:t>
            </a:r>
            <a:r>
              <a:rPr lang="en-US" sz="2300" dirty="0" err="1"/>
              <a:t>seus</a:t>
            </a:r>
            <a:r>
              <a:rPr lang="en-US" sz="2300" dirty="0"/>
              <a:t> clientes.</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8584" y="493237"/>
            <a:ext cx="5261113" cy="703262"/>
          </a:xfrm>
        </p:spPr>
        <p:txBody>
          <a:bodyPr/>
          <a:lstStyle/>
          <a:p>
            <a:pPr algn="l" rtl="0"/>
            <a:r>
              <a:rPr lang="en-US" b="1" dirty="0"/>
              <a:t>3. </a:t>
            </a:r>
            <a:r>
              <a:rPr lang="en-US" b="1" dirty="0" err="1"/>
              <a:t>Embalagens</a:t>
            </a:r>
            <a:r>
              <a:rPr lang="en-US" b="1" dirty="0"/>
              <a:t> </a:t>
            </a:r>
            <a:r>
              <a:rPr lang="en-US" b="1" dirty="0" err="1"/>
              <a:t>Conectadas</a:t>
            </a:r>
            <a:endParaRPr lang="en-US" b="1" dirty="0"/>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1280"/>
          <a:stretch/>
        </p:blipFill>
        <p:spPr>
          <a:xfrm>
            <a:off x="6545263" y="1452563"/>
            <a:ext cx="5646737" cy="4656137"/>
          </a:xfrm>
        </p:spPr>
      </p:pic>
    </p:spTree>
    <p:extLst>
      <p:ext uri="{BB962C8B-B14F-4D97-AF65-F5344CB8AC3E}">
        <p14:creationId xmlns:p14="http://schemas.microsoft.com/office/powerpoint/2010/main" val="415586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66500-3932-3C4C-3720-282ED2431681}"/>
              </a:ext>
            </a:extLst>
          </p:cNvPr>
          <p:cNvSpPr>
            <a:spLocks noGrp="1"/>
          </p:cNvSpPr>
          <p:nvPr>
            <p:ph type="body" sz="quarter" idx="18"/>
          </p:nvPr>
        </p:nvSpPr>
        <p:spPr>
          <a:xfrm>
            <a:off x="898357" y="1951312"/>
            <a:ext cx="5646737" cy="3791525"/>
          </a:xfrm>
        </p:spPr>
        <p:txBody>
          <a:bodyPr/>
          <a:lstStyle/>
          <a:p>
            <a:pPr marL="0" indent="0" algn="just" rtl="0"/>
            <a:r>
              <a:rPr lang="en-US" sz="2300" dirty="0"/>
              <a:t>Como cada </a:t>
            </a:r>
            <a:r>
              <a:rPr lang="en-US" sz="2300" dirty="0" err="1"/>
              <a:t>vez</a:t>
            </a:r>
            <a:r>
              <a:rPr lang="en-US" sz="2300" dirty="0"/>
              <a:t> </a:t>
            </a:r>
            <a:r>
              <a:rPr lang="en-US" sz="2300" dirty="0" err="1"/>
              <a:t>mais</a:t>
            </a:r>
            <a:r>
              <a:rPr lang="en-US" sz="2300" dirty="0"/>
              <a:t> </a:t>
            </a:r>
            <a:r>
              <a:rPr lang="en-US" sz="2300" dirty="0" err="1"/>
              <a:t>há</a:t>
            </a:r>
            <a:r>
              <a:rPr lang="en-US" sz="2300" dirty="0"/>
              <a:t> </a:t>
            </a:r>
            <a:r>
              <a:rPr lang="en-US" sz="2300" dirty="0" err="1"/>
              <a:t>consumidores</a:t>
            </a:r>
            <a:r>
              <a:rPr lang="en-US" sz="2300" dirty="0"/>
              <a:t> a </a:t>
            </a:r>
            <a:r>
              <a:rPr lang="en-US" sz="2300" dirty="0" err="1"/>
              <a:t>exigir</a:t>
            </a:r>
            <a:r>
              <a:rPr lang="en-US" sz="2300" dirty="0"/>
              <a:t> mais sustentabilidade, </a:t>
            </a:r>
            <a:r>
              <a:rPr lang="en-US" sz="2300" dirty="0" err="1"/>
              <a:t>ética</a:t>
            </a:r>
            <a:r>
              <a:rPr lang="en-US" sz="2300" dirty="0"/>
              <a:t> e transparência das marcas, as embalagens precisam inovar para </a:t>
            </a:r>
            <a:r>
              <a:rPr lang="en-US" sz="2300" dirty="0" err="1"/>
              <a:t>satisfazer</a:t>
            </a:r>
            <a:r>
              <a:rPr lang="en-US" sz="2300" dirty="0"/>
              <a:t> </a:t>
            </a:r>
            <a:r>
              <a:rPr lang="en-US" sz="2300" dirty="0" err="1"/>
              <a:t>esta</a:t>
            </a:r>
            <a:r>
              <a:rPr lang="en-US" sz="2300" dirty="0"/>
              <a:t> </a:t>
            </a:r>
            <a:r>
              <a:rPr lang="en-US" sz="2300" dirty="0" err="1"/>
              <a:t>procura</a:t>
            </a:r>
            <a:r>
              <a:rPr lang="en-US" sz="2300" dirty="0"/>
              <a:t>. As </a:t>
            </a:r>
            <a:r>
              <a:rPr lang="en-US" sz="2300" dirty="0" err="1"/>
              <a:t>embalagens</a:t>
            </a:r>
            <a:r>
              <a:rPr lang="en-US" sz="2300" dirty="0"/>
              <a:t> </a:t>
            </a:r>
            <a:r>
              <a:rPr lang="en-US" sz="2300" dirty="0" err="1"/>
              <a:t>inteligentes</a:t>
            </a:r>
            <a:r>
              <a:rPr lang="en-US" sz="2300" dirty="0"/>
              <a:t> </a:t>
            </a:r>
            <a:r>
              <a:rPr lang="en-US" sz="2300" dirty="0" err="1"/>
              <a:t>permitem</a:t>
            </a:r>
            <a:r>
              <a:rPr lang="en-US" sz="2300" dirty="0"/>
              <a:t> </a:t>
            </a:r>
            <a:r>
              <a:rPr lang="en-US" sz="2300" dirty="0" err="1"/>
              <a:t>uma</a:t>
            </a:r>
            <a:r>
              <a:rPr lang="en-US" sz="2300" dirty="0"/>
              <a:t> </a:t>
            </a:r>
            <a:r>
              <a:rPr lang="en-US" sz="2300" b="1" dirty="0" err="1"/>
              <a:t>melhor</a:t>
            </a:r>
            <a:r>
              <a:rPr lang="en-US" sz="2300" b="1" dirty="0"/>
              <a:t> </a:t>
            </a:r>
            <a:r>
              <a:rPr lang="en-US" sz="2300" b="1" dirty="0" err="1"/>
              <a:t>responsabilização</a:t>
            </a:r>
            <a:r>
              <a:rPr lang="en-US" sz="2300" b="1" dirty="0"/>
              <a:t> e </a:t>
            </a:r>
            <a:r>
              <a:rPr lang="en-US" sz="2300" b="1" dirty="0" err="1"/>
              <a:t>rastreio</a:t>
            </a:r>
            <a:r>
              <a:rPr lang="en-US" sz="2300" b="1" dirty="0"/>
              <a:t> do </a:t>
            </a:r>
            <a:r>
              <a:rPr lang="en-US" sz="2300" b="1" dirty="0" err="1"/>
              <a:t>conteúdo</a:t>
            </a:r>
            <a:r>
              <a:rPr lang="en-US" sz="2300" b="1" dirty="0"/>
              <a:t> dos </a:t>
            </a:r>
            <a:r>
              <a:rPr lang="en-US" sz="2300" b="1" dirty="0" err="1"/>
              <a:t>produtos</a:t>
            </a:r>
            <a:r>
              <a:rPr lang="en-US" sz="2300" b="1" dirty="0"/>
              <a:t> </a:t>
            </a:r>
            <a:r>
              <a:rPr lang="en-US" sz="2300" dirty="0"/>
              <a:t>e dos </a:t>
            </a:r>
            <a:r>
              <a:rPr lang="en-US" sz="2300" dirty="0" err="1"/>
              <a:t>materiais</a:t>
            </a:r>
            <a:r>
              <a:rPr lang="en-US" sz="2300" dirty="0"/>
              <a:t> da </a:t>
            </a:r>
            <a:r>
              <a:rPr lang="en-US" sz="2300" dirty="0" err="1"/>
              <a:t>embalagem</a:t>
            </a:r>
            <a:r>
              <a:rPr lang="en-US" sz="2300" dirty="0"/>
              <a:t>, da </a:t>
            </a:r>
            <a:r>
              <a:rPr lang="en-US" sz="2300" dirty="0" err="1"/>
              <a:t>pegada</a:t>
            </a:r>
            <a:r>
              <a:rPr lang="en-US" sz="2300" dirty="0"/>
              <a:t> de carbono e do </a:t>
            </a:r>
            <a:r>
              <a:rPr lang="en-US" sz="2300" dirty="0" err="1"/>
              <a:t>fabrico</a:t>
            </a:r>
            <a:r>
              <a:rPr lang="en-US" sz="2300" dirty="0"/>
              <a:t>.</a:t>
            </a:r>
          </a:p>
          <a:p>
            <a:pPr marL="0" indent="0" algn="just" rtl="0"/>
            <a:r>
              <a:rPr lang="en-US" sz="2300" dirty="0"/>
              <a:t>As </a:t>
            </a:r>
            <a:r>
              <a:rPr lang="en-US" sz="2300" dirty="0" err="1"/>
              <a:t>marcas</a:t>
            </a:r>
            <a:r>
              <a:rPr lang="en-US" sz="2300" dirty="0"/>
              <a:t> </a:t>
            </a:r>
            <a:r>
              <a:rPr lang="en-US" sz="2300" dirty="0" err="1"/>
              <a:t>podem</a:t>
            </a:r>
            <a:r>
              <a:rPr lang="en-US" sz="2300" dirty="0"/>
              <a:t> </a:t>
            </a:r>
            <a:r>
              <a:rPr lang="en-US" sz="2300" dirty="0" err="1"/>
              <a:t>estabelecer</a:t>
            </a:r>
            <a:r>
              <a:rPr lang="en-US" sz="2300" dirty="0"/>
              <a:t> </a:t>
            </a:r>
            <a:r>
              <a:rPr lang="en-US" sz="2300" dirty="0" err="1"/>
              <a:t>uma</a:t>
            </a:r>
            <a:r>
              <a:rPr lang="en-US" sz="2300" dirty="0"/>
              <a:t> </a:t>
            </a:r>
            <a:r>
              <a:rPr lang="en-US" sz="2300" b="1" dirty="0" err="1"/>
              <a:t>melhor</a:t>
            </a:r>
            <a:r>
              <a:rPr lang="en-US" sz="2300" b="1" dirty="0"/>
              <a:t> </a:t>
            </a:r>
            <a:r>
              <a:rPr lang="en-US" sz="2300" b="1" dirty="0" err="1"/>
              <a:t>ligação</a:t>
            </a:r>
            <a:r>
              <a:rPr lang="en-US" sz="2300" b="1" dirty="0"/>
              <a:t> com </a:t>
            </a:r>
            <a:r>
              <a:rPr lang="en-US" sz="2300" b="1" dirty="0" err="1"/>
              <a:t>os</a:t>
            </a:r>
            <a:r>
              <a:rPr lang="en-US" sz="2300" b="1" dirty="0"/>
              <a:t> </a:t>
            </a:r>
            <a:r>
              <a:rPr lang="en-US" sz="2300" b="1" dirty="0" err="1"/>
              <a:t>clientes</a:t>
            </a:r>
            <a:r>
              <a:rPr lang="en-US" sz="2300" b="1" dirty="0"/>
              <a:t> </a:t>
            </a:r>
            <a:r>
              <a:rPr lang="en-US" sz="2300" dirty="0"/>
              <a:t>e criar uma marca mais ética que </a:t>
            </a:r>
            <a:r>
              <a:rPr lang="en-US" sz="2300" dirty="0" err="1"/>
              <a:t>dê</a:t>
            </a:r>
            <a:r>
              <a:rPr lang="en-US" sz="2300" dirty="0"/>
              <a:t> </a:t>
            </a:r>
            <a:r>
              <a:rPr lang="en-US" sz="2300" dirty="0" err="1"/>
              <a:t>destaque</a:t>
            </a:r>
            <a:r>
              <a:rPr lang="en-US" sz="2300" dirty="0"/>
              <a:t> à </a:t>
            </a:r>
            <a:r>
              <a:rPr lang="en-US" sz="2300" dirty="0" err="1"/>
              <a:t>transparência</a:t>
            </a:r>
            <a:r>
              <a:rPr lang="en-US" sz="2300" dirty="0"/>
              <a:t>.</a:t>
            </a:r>
            <a:endParaRPr lang="en-IE" sz="2300" dirty="0"/>
          </a:p>
        </p:txBody>
      </p:sp>
      <p:sp>
        <p:nvSpPr>
          <p:cNvPr id="3" name="Text Placeholder 2">
            <a:extLst>
              <a:ext uri="{FF2B5EF4-FFF2-40B4-BE49-F238E27FC236}">
                <a16:creationId xmlns:a16="http://schemas.microsoft.com/office/drawing/2014/main" id="{8D208C7E-440D-F74D-B699-E1F6F8296F3E}"/>
              </a:ext>
            </a:extLst>
          </p:cNvPr>
          <p:cNvSpPr>
            <a:spLocks noGrp="1"/>
          </p:cNvSpPr>
          <p:nvPr>
            <p:ph type="body" sz="quarter" idx="16"/>
          </p:nvPr>
        </p:nvSpPr>
        <p:spPr>
          <a:xfrm>
            <a:off x="615268" y="557012"/>
            <a:ext cx="5929826" cy="992652"/>
          </a:xfrm>
        </p:spPr>
        <p:txBody>
          <a:bodyPr/>
          <a:lstStyle/>
          <a:p>
            <a:pPr algn="l" rtl="0"/>
            <a:r>
              <a:rPr lang="en-IE" b="1" dirty="0"/>
              <a:t>A </a:t>
            </a:r>
            <a:r>
              <a:rPr lang="en-IE" b="1" dirty="0" err="1"/>
              <a:t>embalagem</a:t>
            </a:r>
            <a:r>
              <a:rPr lang="en-IE" b="1" dirty="0"/>
              <a:t> </a:t>
            </a:r>
            <a:r>
              <a:rPr lang="en-IE" b="1" dirty="0" err="1"/>
              <a:t>inteligente</a:t>
            </a:r>
            <a:r>
              <a:rPr lang="en-IE" b="1" dirty="0"/>
              <a:t> é ética?</a:t>
            </a:r>
          </a:p>
        </p:txBody>
      </p:sp>
      <p:sp>
        <p:nvSpPr>
          <p:cNvPr id="6" name="TextBox 5">
            <a:extLst>
              <a:ext uri="{FF2B5EF4-FFF2-40B4-BE49-F238E27FC236}">
                <a16:creationId xmlns:a16="http://schemas.microsoft.com/office/drawing/2014/main" id="{FE72BDB9-BF40-7807-95ED-289FA39A1F2F}"/>
              </a:ext>
            </a:extLst>
          </p:cNvPr>
          <p:cNvSpPr txBox="1"/>
          <p:nvPr/>
        </p:nvSpPr>
        <p:spPr>
          <a:xfrm>
            <a:off x="6973824" y="1951312"/>
            <a:ext cx="5141630" cy="3914918"/>
          </a:xfrm>
          <a:prstGeom prst="rect">
            <a:avLst/>
          </a:prstGeom>
          <a:noFill/>
        </p:spPr>
        <p:txBody>
          <a:bodyPr wrap="square">
            <a:spAutoFit/>
          </a:bodyPr>
          <a:lstStyle/>
          <a:p>
            <a:pPr algn="just" rtl="0">
              <a:lnSpc>
                <a:spcPct val="90000"/>
              </a:lnSpc>
            </a:pPr>
            <a:r>
              <a:rPr lang="en-US" sz="2300" b="0" i="0" dirty="0">
                <a:solidFill>
                  <a:srgbClr val="000000"/>
                </a:solidFill>
                <a:effectLst/>
              </a:rPr>
              <a:t>Um dos </a:t>
            </a:r>
            <a:r>
              <a:rPr lang="en-US" sz="2300" b="0" i="0" dirty="0" err="1">
                <a:solidFill>
                  <a:srgbClr val="000000"/>
                </a:solidFill>
                <a:effectLst/>
              </a:rPr>
              <a:t>principais</a:t>
            </a:r>
            <a:r>
              <a:rPr lang="en-US" sz="2300" b="0" i="0" dirty="0">
                <a:solidFill>
                  <a:srgbClr val="000000"/>
                </a:solidFill>
                <a:effectLst/>
              </a:rPr>
              <a:t> </a:t>
            </a:r>
            <a:r>
              <a:rPr lang="en-US" sz="2300" b="0" i="0" dirty="0" err="1">
                <a:solidFill>
                  <a:srgbClr val="000000"/>
                </a:solidFill>
                <a:effectLst/>
              </a:rPr>
              <a:t>obstáculos</a:t>
            </a:r>
            <a:r>
              <a:rPr lang="en-US" sz="2300" b="0" i="0" dirty="0">
                <a:solidFill>
                  <a:srgbClr val="000000"/>
                </a:solidFill>
                <a:effectLst/>
              </a:rPr>
              <a:t> ao uso generalizado de embalagens </a:t>
            </a:r>
            <a:r>
              <a:rPr lang="en-US" sz="2300" b="0" i="0" dirty="0" err="1">
                <a:solidFill>
                  <a:srgbClr val="000000"/>
                </a:solidFill>
                <a:effectLst/>
              </a:rPr>
              <a:t>inteligentes</a:t>
            </a:r>
            <a:r>
              <a:rPr lang="en-US" sz="2300" b="0" i="0" dirty="0">
                <a:solidFill>
                  <a:srgbClr val="000000"/>
                </a:solidFill>
                <a:effectLst/>
              </a:rPr>
              <a:t> é </a:t>
            </a:r>
            <a:r>
              <a:rPr lang="en-US" sz="2300" dirty="0" err="1">
                <a:solidFill>
                  <a:srgbClr val="000000"/>
                </a:solidFill>
              </a:rPr>
              <a:t>como</a:t>
            </a:r>
            <a:r>
              <a:rPr lang="en-US" sz="2300" dirty="0">
                <a:solidFill>
                  <a:srgbClr val="000000"/>
                </a:solidFill>
              </a:rPr>
              <a:t> </a:t>
            </a:r>
            <a:r>
              <a:rPr lang="en-US" sz="2300" b="1" dirty="0" err="1">
                <a:solidFill>
                  <a:srgbClr val="000000"/>
                </a:solidFill>
              </a:rPr>
              <a:t>descartá</a:t>
            </a:r>
            <a:r>
              <a:rPr lang="en-US" sz="2300" b="1" dirty="0">
                <a:solidFill>
                  <a:srgbClr val="000000"/>
                </a:solidFill>
              </a:rPr>
              <a:t>-las</a:t>
            </a:r>
            <a:r>
              <a:rPr lang="en-US" sz="2300" b="0" i="0" dirty="0">
                <a:solidFill>
                  <a:srgbClr val="000000"/>
                </a:solidFill>
                <a:effectLst/>
              </a:rPr>
              <a:t>.</a:t>
            </a:r>
          </a:p>
          <a:p>
            <a:pPr algn="just" rtl="0">
              <a:lnSpc>
                <a:spcPct val="90000"/>
              </a:lnSpc>
            </a:pPr>
            <a:r>
              <a:rPr lang="en-US" sz="2300" dirty="0" err="1">
                <a:solidFill>
                  <a:srgbClr val="000000"/>
                </a:solidFill>
              </a:rPr>
              <a:t>Deverão</a:t>
            </a:r>
            <a:r>
              <a:rPr lang="en-US" sz="2300" dirty="0">
                <a:solidFill>
                  <a:srgbClr val="000000"/>
                </a:solidFill>
              </a:rPr>
              <a:t> as</a:t>
            </a:r>
            <a:r>
              <a:rPr lang="en-US" sz="2300" b="0" i="0" dirty="0">
                <a:solidFill>
                  <a:srgbClr val="000000"/>
                </a:solidFill>
                <a:effectLst/>
              </a:rPr>
              <a:t> </a:t>
            </a:r>
            <a:r>
              <a:rPr lang="en-US" sz="2300" b="0" i="0" dirty="0" err="1">
                <a:solidFill>
                  <a:srgbClr val="000000"/>
                </a:solidFill>
                <a:effectLst/>
              </a:rPr>
              <a:t>embalagens</a:t>
            </a:r>
            <a:r>
              <a:rPr lang="en-US" sz="2300" b="0" i="0" dirty="0">
                <a:solidFill>
                  <a:srgbClr val="000000"/>
                </a:solidFill>
                <a:effectLst/>
              </a:rPr>
              <a:t> </a:t>
            </a:r>
            <a:r>
              <a:rPr lang="en-US" sz="2300" b="0" i="0" dirty="0" err="1">
                <a:solidFill>
                  <a:srgbClr val="000000"/>
                </a:solidFill>
                <a:effectLst/>
              </a:rPr>
              <a:t>inteligentes</a:t>
            </a:r>
            <a:r>
              <a:rPr lang="en-US" sz="2300" b="0" i="0" dirty="0">
                <a:solidFill>
                  <a:srgbClr val="000000"/>
                </a:solidFill>
                <a:effectLst/>
              </a:rPr>
              <a:t> </a:t>
            </a:r>
            <a:r>
              <a:rPr lang="en-US" sz="2300" b="0" i="0" dirty="0" err="1">
                <a:solidFill>
                  <a:srgbClr val="000000"/>
                </a:solidFill>
                <a:effectLst/>
              </a:rPr>
              <a:t>ser</a:t>
            </a:r>
            <a:r>
              <a:rPr lang="en-US" sz="2300" b="0" i="0" dirty="0">
                <a:solidFill>
                  <a:srgbClr val="000000"/>
                </a:solidFill>
                <a:effectLst/>
              </a:rPr>
              <a:t> </a:t>
            </a:r>
            <a:r>
              <a:rPr lang="en-US" sz="2300" b="0" i="0" dirty="0" err="1">
                <a:solidFill>
                  <a:srgbClr val="000000"/>
                </a:solidFill>
                <a:effectLst/>
              </a:rPr>
              <a:t>consideradas</a:t>
            </a:r>
            <a:r>
              <a:rPr lang="en-US" sz="2300" b="0" i="0" dirty="0">
                <a:solidFill>
                  <a:srgbClr val="000000"/>
                </a:solidFill>
                <a:effectLst/>
              </a:rPr>
              <a:t> </a:t>
            </a:r>
            <a:r>
              <a:rPr lang="en-US" sz="2300" b="0" i="0" dirty="0" err="1">
                <a:solidFill>
                  <a:srgbClr val="000000"/>
                </a:solidFill>
                <a:effectLst/>
              </a:rPr>
              <a:t>eletrónicas</a:t>
            </a:r>
            <a:r>
              <a:rPr lang="en-US" sz="2300" b="0" i="0" dirty="0">
                <a:solidFill>
                  <a:srgbClr val="000000"/>
                </a:solidFill>
                <a:effectLst/>
              </a:rPr>
              <a:t> devido aos componentes necessários? Se </a:t>
            </a:r>
            <a:r>
              <a:rPr lang="en-US" sz="2300" b="0" i="0" dirty="0" err="1">
                <a:solidFill>
                  <a:srgbClr val="000000"/>
                </a:solidFill>
                <a:effectLst/>
              </a:rPr>
              <a:t>assim</a:t>
            </a:r>
            <a:r>
              <a:rPr lang="en-US" sz="2300" b="0" i="0" dirty="0">
                <a:solidFill>
                  <a:srgbClr val="000000"/>
                </a:solidFill>
                <a:effectLst/>
              </a:rPr>
              <a:t> for, </a:t>
            </a:r>
            <a:r>
              <a:rPr lang="en-US" sz="2300" b="0" i="0" dirty="0" err="1">
                <a:solidFill>
                  <a:srgbClr val="000000"/>
                </a:solidFill>
                <a:effectLst/>
              </a:rPr>
              <a:t>deitá</a:t>
            </a:r>
            <a:r>
              <a:rPr lang="en-US" sz="2300" b="0" i="0" dirty="0">
                <a:solidFill>
                  <a:srgbClr val="000000"/>
                </a:solidFill>
                <a:effectLst/>
              </a:rPr>
              <a:t>-las fora como parte do lixo doméstico pode não funcionar.</a:t>
            </a:r>
          </a:p>
          <a:p>
            <a:pPr algn="just" rtl="0">
              <a:lnSpc>
                <a:spcPct val="90000"/>
              </a:lnSpc>
            </a:pPr>
            <a:r>
              <a:rPr lang="en-US" sz="2300" b="0" i="0" dirty="0" err="1">
                <a:solidFill>
                  <a:srgbClr val="000000"/>
                </a:solidFill>
                <a:effectLst/>
              </a:rPr>
              <a:t>Será</a:t>
            </a:r>
            <a:r>
              <a:rPr lang="en-US" sz="2300" b="0" i="0" dirty="0">
                <a:solidFill>
                  <a:srgbClr val="000000"/>
                </a:solidFill>
                <a:effectLst/>
              </a:rPr>
              <a:t> </a:t>
            </a:r>
            <a:r>
              <a:rPr lang="en-US" sz="2300" b="0" i="0" dirty="0" err="1">
                <a:solidFill>
                  <a:srgbClr val="000000"/>
                </a:solidFill>
                <a:effectLst/>
              </a:rPr>
              <a:t>necessário</a:t>
            </a:r>
            <a:r>
              <a:rPr lang="en-US" sz="2300" b="0" i="0" dirty="0">
                <a:solidFill>
                  <a:srgbClr val="000000"/>
                </a:solidFill>
                <a:effectLst/>
              </a:rPr>
              <a:t> ser </a:t>
            </a:r>
            <a:r>
              <a:rPr lang="en-US" sz="2300" b="0" i="0" dirty="0" err="1">
                <a:solidFill>
                  <a:srgbClr val="000000"/>
                </a:solidFill>
                <a:effectLst/>
              </a:rPr>
              <a:t>mais</a:t>
            </a:r>
            <a:r>
              <a:rPr lang="en-US" sz="2300" b="0" i="0" dirty="0">
                <a:solidFill>
                  <a:srgbClr val="000000"/>
                </a:solidFill>
                <a:effectLst/>
              </a:rPr>
              <a:t> explícito na própria embalagem para garantir que </a:t>
            </a:r>
            <a:r>
              <a:rPr lang="en-US" sz="2300" b="0" i="0" dirty="0" err="1">
                <a:solidFill>
                  <a:srgbClr val="000000"/>
                </a:solidFill>
                <a:effectLst/>
              </a:rPr>
              <a:t>esta</a:t>
            </a:r>
            <a:r>
              <a:rPr lang="en-US" sz="2300" b="0" i="0" dirty="0">
                <a:solidFill>
                  <a:srgbClr val="000000"/>
                </a:solidFill>
                <a:effectLst/>
              </a:rPr>
              <a:t> é </a:t>
            </a:r>
            <a:r>
              <a:rPr lang="en-US" sz="2300" b="0" i="0" dirty="0" err="1">
                <a:solidFill>
                  <a:srgbClr val="000000"/>
                </a:solidFill>
                <a:effectLst/>
              </a:rPr>
              <a:t>eliminada</a:t>
            </a:r>
            <a:r>
              <a:rPr lang="en-US" sz="2300" b="0" i="0" dirty="0">
                <a:solidFill>
                  <a:srgbClr val="000000"/>
                </a:solidFill>
                <a:effectLst/>
              </a:rPr>
              <a:t> em segurança, o que </a:t>
            </a:r>
            <a:r>
              <a:rPr lang="en-US" sz="2300" b="0" i="0" dirty="0" err="1">
                <a:solidFill>
                  <a:srgbClr val="000000"/>
                </a:solidFill>
                <a:effectLst/>
              </a:rPr>
              <a:t>pode</a:t>
            </a:r>
            <a:r>
              <a:rPr lang="en-US" sz="2300" b="0" i="0" dirty="0">
                <a:solidFill>
                  <a:srgbClr val="000000"/>
                </a:solidFill>
                <a:effectLst/>
              </a:rPr>
              <a:t> </a:t>
            </a:r>
            <a:r>
              <a:rPr lang="en-US" sz="2300" b="0" i="0" dirty="0" err="1">
                <a:solidFill>
                  <a:srgbClr val="000000"/>
                </a:solidFill>
                <a:effectLst/>
              </a:rPr>
              <a:t>revelar</a:t>
            </a:r>
            <a:r>
              <a:rPr lang="en-US" sz="2300" b="0" i="0" dirty="0">
                <a:solidFill>
                  <a:srgbClr val="000000"/>
                </a:solidFill>
                <a:effectLst/>
              </a:rPr>
              <a:t>-se </a:t>
            </a:r>
            <a:r>
              <a:rPr lang="en-US" sz="2300" b="0" i="0" dirty="0" err="1">
                <a:solidFill>
                  <a:srgbClr val="000000"/>
                </a:solidFill>
                <a:effectLst/>
              </a:rPr>
              <a:t>desafiador</a:t>
            </a:r>
            <a:r>
              <a:rPr lang="en-US" sz="2300" b="0" i="0" dirty="0">
                <a:solidFill>
                  <a:srgbClr val="000000"/>
                </a:solidFill>
                <a:effectLst/>
              </a:rPr>
              <a:t> e caro.</a:t>
            </a:r>
          </a:p>
        </p:txBody>
      </p:sp>
      <p:sp>
        <p:nvSpPr>
          <p:cNvPr id="7" name="TextBox 6">
            <a:extLst>
              <a:ext uri="{FF2B5EF4-FFF2-40B4-BE49-F238E27FC236}">
                <a16:creationId xmlns:a16="http://schemas.microsoft.com/office/drawing/2014/main" id="{45476EEF-6BE9-E134-8CB2-14FAD64A291C}"/>
              </a:ext>
            </a:extLst>
          </p:cNvPr>
          <p:cNvSpPr txBox="1"/>
          <p:nvPr/>
        </p:nvSpPr>
        <p:spPr>
          <a:xfrm>
            <a:off x="2789929" y="1257277"/>
            <a:ext cx="1381539" cy="584775"/>
          </a:xfrm>
          <a:prstGeom prst="rect">
            <a:avLst/>
          </a:prstGeom>
          <a:noFill/>
        </p:spPr>
        <p:txBody>
          <a:bodyPr wrap="square" rtlCol="0">
            <a:spAutoFit/>
          </a:bodyPr>
          <a:lstStyle/>
          <a:p>
            <a:pPr algn="l" rtl="0"/>
            <a:r>
              <a:rPr lang="en-IE" sz="3200" b="1" dirty="0">
                <a:solidFill>
                  <a:srgbClr val="000000"/>
                </a:solidFill>
                <a:highlight>
                  <a:srgbClr val="F79037"/>
                </a:highlight>
              </a:rPr>
              <a:t>PRÓs</a:t>
            </a:r>
          </a:p>
        </p:txBody>
      </p:sp>
      <p:sp>
        <p:nvSpPr>
          <p:cNvPr id="8" name="TextBox 7">
            <a:extLst>
              <a:ext uri="{FF2B5EF4-FFF2-40B4-BE49-F238E27FC236}">
                <a16:creationId xmlns:a16="http://schemas.microsoft.com/office/drawing/2014/main" id="{9A1D2982-B5F6-C20D-A909-8B93DD2E6711}"/>
              </a:ext>
            </a:extLst>
          </p:cNvPr>
          <p:cNvSpPr txBox="1"/>
          <p:nvPr/>
        </p:nvSpPr>
        <p:spPr>
          <a:xfrm>
            <a:off x="8711302" y="1257277"/>
            <a:ext cx="1381539" cy="584775"/>
          </a:xfrm>
          <a:prstGeom prst="rect">
            <a:avLst/>
          </a:prstGeom>
          <a:noFill/>
        </p:spPr>
        <p:txBody>
          <a:bodyPr wrap="square" rtlCol="0">
            <a:spAutoFit/>
          </a:bodyPr>
          <a:lstStyle/>
          <a:p>
            <a:pPr algn="l" rtl="0"/>
            <a:r>
              <a:rPr lang="en-IE" sz="3200" b="1" dirty="0">
                <a:solidFill>
                  <a:srgbClr val="000000"/>
                </a:solidFill>
                <a:highlight>
                  <a:srgbClr val="F79037"/>
                </a:highlight>
              </a:rPr>
              <a:t>CONs</a:t>
            </a:r>
          </a:p>
        </p:txBody>
      </p:sp>
      <p:pic>
        <p:nvPicPr>
          <p:cNvPr id="11" name="Graphic 10" descr="Thumbs up sign outline">
            <a:extLst>
              <a:ext uri="{FF2B5EF4-FFF2-40B4-BE49-F238E27FC236}">
                <a16:creationId xmlns:a16="http://schemas.microsoft.com/office/drawing/2014/main" id="{D3D047F1-F650-ADA5-3F2A-C72BA8E274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627" y="1036912"/>
            <a:ext cx="914400" cy="914400"/>
          </a:xfrm>
          <a:prstGeom prst="rect">
            <a:avLst/>
          </a:prstGeom>
        </p:spPr>
      </p:pic>
      <p:pic>
        <p:nvPicPr>
          <p:cNvPr id="13" name="Graphic 12" descr="Thumbs Down outline">
            <a:extLst>
              <a:ext uri="{FF2B5EF4-FFF2-40B4-BE49-F238E27FC236}">
                <a16:creationId xmlns:a16="http://schemas.microsoft.com/office/drawing/2014/main" id="{750ABDBF-1302-A03D-8F86-0B689DFC6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704" y="1092464"/>
            <a:ext cx="914400" cy="914400"/>
          </a:xfrm>
          <a:prstGeom prst="rect">
            <a:avLst/>
          </a:prstGeom>
        </p:spPr>
      </p:pic>
    </p:spTree>
    <p:extLst>
      <p:ext uri="{BB962C8B-B14F-4D97-AF65-F5344CB8AC3E}">
        <p14:creationId xmlns:p14="http://schemas.microsoft.com/office/powerpoint/2010/main" val="20573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E51C4A-186B-47F2-7E3B-E067786E0D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20680" y="1495493"/>
            <a:ext cx="7826930" cy="3291086"/>
          </a:xfrm>
        </p:spPr>
        <p:txBody>
          <a:bodyPr/>
          <a:lstStyle/>
          <a:p>
            <a:pPr marL="0" indent="0" algn="just"/>
            <a:r>
              <a:rPr lang="en-US" sz="2300" dirty="0"/>
              <a:t>A </a:t>
            </a:r>
            <a:r>
              <a:rPr lang="en-US" sz="2300" dirty="0" err="1"/>
              <a:t>alteração</a:t>
            </a:r>
            <a:r>
              <a:rPr lang="en-US" sz="2300" dirty="0"/>
              <a:t> dos </a:t>
            </a:r>
            <a:r>
              <a:rPr lang="en-US" sz="2300" b="0" i="0" dirty="0" err="1">
                <a:effectLst/>
              </a:rPr>
              <a:t>estilos</a:t>
            </a:r>
            <a:r>
              <a:rPr lang="en-US" sz="2300" b="0" i="0" dirty="0">
                <a:effectLst/>
              </a:rPr>
              <a:t> de </a:t>
            </a:r>
            <a:r>
              <a:rPr lang="en-US" sz="2300" b="0" i="0" dirty="0" err="1">
                <a:effectLst/>
              </a:rPr>
              <a:t>vida</a:t>
            </a:r>
            <a:r>
              <a:rPr lang="en-US" sz="2300" b="0" i="0" dirty="0">
                <a:effectLst/>
              </a:rPr>
              <a:t> e dos </a:t>
            </a:r>
            <a:r>
              <a:rPr lang="en-US" sz="2300" b="0" i="0" dirty="0" err="1">
                <a:effectLst/>
              </a:rPr>
              <a:t>padrões</a:t>
            </a:r>
            <a:r>
              <a:rPr lang="en-US" sz="2300" b="0" i="0" dirty="0">
                <a:effectLst/>
              </a:rPr>
              <a:t> de </a:t>
            </a:r>
            <a:r>
              <a:rPr lang="en-US" sz="2300" b="0" i="0" dirty="0" err="1">
                <a:effectLst/>
              </a:rPr>
              <a:t>compra</a:t>
            </a:r>
            <a:r>
              <a:rPr lang="en-US" sz="2300" b="0" i="0" dirty="0">
                <a:effectLst/>
              </a:rPr>
              <a:t> dos </a:t>
            </a:r>
            <a:r>
              <a:rPr lang="en-US" sz="2300" b="0" i="0" dirty="0" err="1">
                <a:effectLst/>
              </a:rPr>
              <a:t>consumidores</a:t>
            </a:r>
            <a:r>
              <a:rPr lang="en-US" sz="2300" b="0" i="0" dirty="0">
                <a:effectLst/>
              </a:rPr>
              <a:t> </a:t>
            </a:r>
            <a:r>
              <a:rPr lang="en-US" sz="2300" dirty="0" err="1"/>
              <a:t>teve</a:t>
            </a:r>
            <a:r>
              <a:rPr lang="en-US" sz="2300" dirty="0"/>
              <a:t> </a:t>
            </a:r>
            <a:r>
              <a:rPr lang="en-US" sz="2300" b="0" i="0" dirty="0">
                <a:effectLst/>
              </a:rPr>
              <a:t>um impacto significativo no mercado das embalagens. O </a:t>
            </a:r>
            <a:r>
              <a:rPr lang="en-US" sz="2300" b="0" i="0" dirty="0" err="1">
                <a:effectLst/>
              </a:rPr>
              <a:t>desejo</a:t>
            </a:r>
            <a:r>
              <a:rPr lang="en-US" sz="2300" b="0" i="0" dirty="0">
                <a:effectLst/>
              </a:rPr>
              <a:t> de </a:t>
            </a:r>
            <a:r>
              <a:rPr lang="en-US" sz="2300" b="0" i="0" dirty="0" err="1">
                <a:effectLst/>
              </a:rPr>
              <a:t>conforto</a:t>
            </a:r>
            <a:r>
              <a:rPr lang="en-US" sz="2300" b="0" i="0" dirty="0">
                <a:effectLst/>
              </a:rPr>
              <a:t> dos </a:t>
            </a:r>
            <a:r>
              <a:rPr lang="en-US" sz="2300" b="0" i="0" dirty="0" err="1">
                <a:effectLst/>
              </a:rPr>
              <a:t>consumidores</a:t>
            </a:r>
            <a:r>
              <a:rPr lang="en-US" sz="2300" b="0" i="0" dirty="0">
                <a:effectLst/>
              </a:rPr>
              <a:t> </a:t>
            </a:r>
            <a:r>
              <a:rPr lang="en-US" sz="2300" b="0" i="0" dirty="0" err="1">
                <a:effectLst/>
              </a:rPr>
              <a:t>alimentou</a:t>
            </a:r>
            <a:r>
              <a:rPr lang="en-US" sz="2300" b="0" i="0" dirty="0">
                <a:effectLst/>
              </a:rPr>
              <a:t> a </a:t>
            </a:r>
            <a:r>
              <a:rPr lang="en-US" sz="2300" b="0" i="0" dirty="0" err="1">
                <a:effectLst/>
              </a:rPr>
              <a:t>procura</a:t>
            </a:r>
            <a:r>
              <a:rPr lang="en-US" sz="2300" b="0" i="0" dirty="0">
                <a:effectLst/>
              </a:rPr>
              <a:t> de embalagens leves, </a:t>
            </a:r>
            <a:r>
              <a:rPr lang="en-US" sz="2300" b="0" i="0" dirty="0" err="1">
                <a:effectLst/>
              </a:rPr>
              <a:t>prontas</a:t>
            </a:r>
            <a:r>
              <a:rPr lang="en-US" sz="2300" b="0" i="0" dirty="0">
                <a:effectLst/>
              </a:rPr>
              <a:t> </a:t>
            </a:r>
            <a:r>
              <a:rPr lang="en-US" sz="2300" dirty="0"/>
              <a:t>a </a:t>
            </a:r>
            <a:r>
              <a:rPr lang="en-US" sz="2300" dirty="0" err="1"/>
              <a:t>consumir</a:t>
            </a:r>
            <a:r>
              <a:rPr lang="en-US" sz="2300" dirty="0"/>
              <a:t> e </a:t>
            </a:r>
            <a:r>
              <a:rPr lang="en-US" sz="2300" dirty="0" err="1"/>
              <a:t>portáteis</a:t>
            </a:r>
            <a:r>
              <a:rPr lang="en-US" sz="2300" dirty="0"/>
              <a:t>. A</a:t>
            </a:r>
            <a:r>
              <a:rPr lang="en-US" sz="2300" b="0" i="0" dirty="0">
                <a:effectLst/>
              </a:rPr>
              <a:t> mudança para as vendas online, que </a:t>
            </a:r>
            <a:r>
              <a:rPr lang="en-US" sz="2300" b="0" i="0" dirty="0" err="1">
                <a:effectLst/>
              </a:rPr>
              <a:t>registou</a:t>
            </a:r>
            <a:r>
              <a:rPr lang="en-US" sz="2300" b="0" i="0" dirty="0">
                <a:effectLst/>
              </a:rPr>
              <a:t> um aumento significativo durante a pandemia, </a:t>
            </a:r>
            <a:r>
              <a:rPr lang="en-US" sz="2300" b="0" i="0" dirty="0" err="1">
                <a:effectLst/>
              </a:rPr>
              <a:t>deverá</a:t>
            </a:r>
            <a:r>
              <a:rPr lang="en-US" sz="2300" b="0" i="0" dirty="0">
                <a:effectLst/>
              </a:rPr>
              <a:t> </a:t>
            </a:r>
            <a:r>
              <a:rPr lang="en-US" sz="2300" b="0" i="0" dirty="0" err="1">
                <a:effectLst/>
              </a:rPr>
              <a:t>persistir</a:t>
            </a:r>
            <a:r>
              <a:rPr lang="en-US" sz="2300" b="0" i="0" dirty="0">
                <a:effectLst/>
              </a:rPr>
              <a:t>. No entanto, o </a:t>
            </a:r>
            <a:r>
              <a:rPr lang="en-US" sz="2300" b="0" i="0" dirty="0" err="1">
                <a:effectLst/>
              </a:rPr>
              <a:t>contacto</a:t>
            </a:r>
            <a:r>
              <a:rPr lang="en-US" sz="2300" b="0" i="0" dirty="0">
                <a:effectLst/>
              </a:rPr>
              <a:t> com os clientes </a:t>
            </a:r>
            <a:r>
              <a:rPr lang="en-US" sz="2300" b="0" i="0" dirty="0" err="1">
                <a:effectLst/>
              </a:rPr>
              <a:t>apenas</a:t>
            </a:r>
            <a:r>
              <a:rPr lang="en-US" sz="2300" b="0" i="0" dirty="0">
                <a:effectLst/>
              </a:rPr>
              <a:t> </a:t>
            </a:r>
            <a:r>
              <a:rPr lang="en-US" sz="2300" b="0" i="0" dirty="0" err="1">
                <a:effectLst/>
              </a:rPr>
              <a:t>através</a:t>
            </a:r>
            <a:r>
              <a:rPr lang="en-US" sz="2300" b="0" i="0" dirty="0">
                <a:effectLst/>
              </a:rPr>
              <a:t> de </a:t>
            </a:r>
            <a:r>
              <a:rPr lang="en-US" sz="2300" b="0" i="0" dirty="0" err="1">
                <a:effectLst/>
              </a:rPr>
              <a:t>plataformas</a:t>
            </a:r>
            <a:r>
              <a:rPr lang="en-US" sz="2300" b="0" i="0" dirty="0">
                <a:effectLst/>
              </a:rPr>
              <a:t> </a:t>
            </a:r>
            <a:r>
              <a:rPr lang="en-US" sz="2300" b="0" i="0" dirty="0" err="1">
                <a:effectLst/>
              </a:rPr>
              <a:t>digitais</a:t>
            </a:r>
            <a:r>
              <a:rPr lang="en-US" sz="2300" b="0" i="0" dirty="0">
                <a:effectLst/>
              </a:rPr>
              <a:t>, apresenta desafios na criação de uma experiência memorável. Portanto, </a:t>
            </a:r>
            <a:r>
              <a:rPr lang="en-US" sz="2300" dirty="0" err="1"/>
              <a:t>focar</a:t>
            </a:r>
            <a:r>
              <a:rPr lang="en-US" sz="2300" dirty="0"/>
              <a:t> </a:t>
            </a:r>
            <a:r>
              <a:rPr lang="en-US" sz="2300" b="0" i="0" dirty="0" err="1">
                <a:effectLst/>
              </a:rPr>
              <a:t>na</a:t>
            </a:r>
            <a:r>
              <a:rPr lang="en-US" sz="2300" b="0" i="0" dirty="0">
                <a:effectLst/>
              </a:rPr>
              <a:t> experiência de </a:t>
            </a:r>
            <a:r>
              <a:rPr lang="en-US" sz="2300" b="0" i="0" dirty="0" err="1">
                <a:effectLst/>
              </a:rPr>
              <a:t>desembalar</a:t>
            </a:r>
            <a:r>
              <a:rPr lang="en-US" sz="2300" b="0" i="0" dirty="0">
                <a:effectLst/>
              </a:rPr>
              <a:t> e na diferenciação da marca tornou-se crucial para manter </a:t>
            </a:r>
            <a:r>
              <a:rPr lang="en-US" sz="2300" b="0" i="0" dirty="0" err="1">
                <a:effectLst/>
              </a:rPr>
              <a:t>uma</a:t>
            </a:r>
            <a:r>
              <a:rPr lang="en-US" sz="2300" b="0" i="0" dirty="0">
                <a:effectLst/>
              </a:rPr>
              <a:t> </a:t>
            </a:r>
            <a:r>
              <a:rPr lang="en-US" sz="2300" b="0" i="0" dirty="0" err="1">
                <a:effectLst/>
              </a:rPr>
              <a:t>narrativa</a:t>
            </a:r>
            <a:r>
              <a:rPr lang="en-US" sz="2300" b="0" i="0" dirty="0">
                <a:effectLst/>
              </a:rPr>
              <a:t> de </a:t>
            </a:r>
            <a:r>
              <a:rPr lang="en-US" sz="2300" b="0" i="0" dirty="0" err="1">
                <a:effectLst/>
              </a:rPr>
              <a:t>marca</a:t>
            </a:r>
            <a:r>
              <a:rPr lang="en-US" sz="2300" b="0" i="0" dirty="0">
                <a:effectLst/>
              </a:rPr>
              <a:t> forte que </a:t>
            </a:r>
            <a:r>
              <a:rPr lang="en-US" sz="2300" b="0" i="0" dirty="0" err="1">
                <a:effectLst/>
              </a:rPr>
              <a:t>ressoe</a:t>
            </a:r>
            <a:r>
              <a:rPr lang="en-US" sz="2300" b="0" i="0" dirty="0">
                <a:effectLst/>
              </a:rPr>
              <a:t> </a:t>
            </a:r>
            <a:r>
              <a:rPr lang="en-US" sz="2300" dirty="0"/>
              <a:t>junto do</a:t>
            </a:r>
            <a:r>
              <a:rPr lang="en-US" sz="2300" b="0" i="0" dirty="0">
                <a:effectLst/>
              </a:rPr>
              <a:t>s clientes e impulsione as vendas, em especial no domínio das </a:t>
            </a:r>
            <a:r>
              <a:rPr lang="en-US" sz="2300" b="0" i="0" dirty="0" err="1">
                <a:effectLst/>
              </a:rPr>
              <a:t>embalagens</a:t>
            </a:r>
            <a:r>
              <a:rPr lang="en-US" sz="2300" b="0" i="0" dirty="0">
                <a:effectLst/>
              </a:rPr>
              <a:t> de </a:t>
            </a:r>
            <a:r>
              <a:rPr lang="en-US" sz="2300" b="0" i="0" dirty="0" err="1">
                <a:effectLst/>
              </a:rPr>
              <a:t>marca</a:t>
            </a:r>
            <a:r>
              <a:rPr lang="en-US" sz="2300" b="0" i="0" dirty="0">
                <a:effectLst/>
              </a:rPr>
              <a:t> para </a:t>
            </a:r>
            <a:r>
              <a:rPr lang="en-US" sz="2300" b="0" i="0" dirty="0" err="1">
                <a:effectLst/>
              </a:rPr>
              <a:t>comércio</a:t>
            </a:r>
            <a:r>
              <a:rPr lang="en-US" sz="2300" b="0" i="0" dirty="0">
                <a:effectLst/>
              </a:rPr>
              <a:t> </a:t>
            </a:r>
            <a:r>
              <a:rPr lang="en-US" sz="2300" b="0" i="0" dirty="0" err="1">
                <a:effectLst/>
              </a:rPr>
              <a:t>eletrónico</a:t>
            </a:r>
            <a:r>
              <a:rPr lang="en-US" sz="2300" b="0" i="0" dirty="0">
                <a:effectLst/>
              </a:rPr>
              <a:t>. </a:t>
            </a:r>
            <a:r>
              <a:rPr lang="pt-PT" sz="2300" dirty="0"/>
              <a:t>Prevê-se que esta tendência se mantenha</a:t>
            </a:r>
            <a:r>
              <a:rPr lang="en-US" sz="2300" b="0" i="0" dirty="0">
                <a:effectLst/>
              </a:rPr>
              <a:t>.</a:t>
            </a:r>
            <a:endParaRPr lang="en-US" sz="23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00158" y="393113"/>
            <a:ext cx="8082860" cy="992652"/>
          </a:xfrm>
        </p:spPr>
        <p:txBody>
          <a:bodyPr/>
          <a:lstStyle/>
          <a:p>
            <a:pPr algn="l" rtl="0"/>
            <a:r>
              <a:rPr lang="en-US" b="1" i="0" dirty="0">
                <a:effectLst/>
              </a:rPr>
              <a:t>Mudanças no estilo de </a:t>
            </a:r>
            <a:r>
              <a:rPr lang="en-US" b="1" i="0" dirty="0" err="1">
                <a:effectLst/>
              </a:rPr>
              <a:t>vida</a:t>
            </a:r>
            <a:r>
              <a:rPr lang="en-US" b="1" i="0" dirty="0">
                <a:effectLst/>
              </a:rPr>
              <a:t> e </a:t>
            </a:r>
            <a:r>
              <a:rPr lang="en-US" b="1" i="0" dirty="0" err="1">
                <a:effectLst/>
              </a:rPr>
              <a:t>nos</a:t>
            </a:r>
            <a:r>
              <a:rPr lang="en-US" b="1" i="0" dirty="0">
                <a:effectLst/>
              </a:rPr>
              <a:t> padrões de </a:t>
            </a:r>
            <a:r>
              <a:rPr lang="en-US" b="1" i="0" dirty="0" err="1">
                <a:effectLst/>
              </a:rPr>
              <a:t>compra</a:t>
            </a:r>
            <a:endParaRPr lang="en-US" dirty="0"/>
          </a:p>
        </p:txBody>
      </p:sp>
    </p:spTree>
    <p:extLst>
      <p:ext uri="{BB962C8B-B14F-4D97-AF65-F5344CB8AC3E}">
        <p14:creationId xmlns:p14="http://schemas.microsoft.com/office/powerpoint/2010/main" val="264076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260B7-F290-A364-6A65-46481BC15362}"/>
              </a:ext>
            </a:extLst>
          </p:cNvPr>
          <p:cNvSpPr>
            <a:spLocks noGrp="1"/>
          </p:cNvSpPr>
          <p:nvPr>
            <p:ph type="body" sz="quarter" idx="16"/>
          </p:nvPr>
        </p:nvSpPr>
        <p:spPr/>
        <p:txBody>
          <a:bodyPr/>
          <a:lstStyle/>
          <a:p>
            <a:pPr algn="l" rtl="0"/>
            <a:r>
              <a:rPr lang="en-IE" dirty="0" err="1"/>
              <a:t>Modelos</a:t>
            </a:r>
            <a:r>
              <a:rPr lang="en-IE" dirty="0"/>
              <a:t> de </a:t>
            </a:r>
            <a:r>
              <a:rPr lang="en-IE" dirty="0" err="1"/>
              <a:t>Distribuição</a:t>
            </a:r>
            <a:r>
              <a:rPr lang="en-IE" dirty="0"/>
              <a:t> </a:t>
            </a:r>
            <a:r>
              <a:rPr lang="en-IE" dirty="0" err="1"/>
              <a:t>Éticos</a:t>
            </a:r>
            <a:endParaRPr lang="en-IE" dirty="0"/>
          </a:p>
          <a:p>
            <a:pPr algn="l" rtl="0"/>
            <a:endParaRPr lang="en-IE" dirty="0"/>
          </a:p>
        </p:txBody>
      </p:sp>
      <p:sp>
        <p:nvSpPr>
          <p:cNvPr id="3" name="Text Placeholder 2">
            <a:extLst>
              <a:ext uri="{FF2B5EF4-FFF2-40B4-BE49-F238E27FC236}">
                <a16:creationId xmlns:a16="http://schemas.microsoft.com/office/drawing/2014/main" id="{AA19FFD0-EB0F-5806-9470-7950DB88B452}"/>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1029278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F336-5C48-C5A5-8AD3-3479633224C0}"/>
              </a:ext>
            </a:extLst>
          </p:cNvPr>
          <p:cNvSpPr>
            <a:spLocks noGrp="1"/>
          </p:cNvSpPr>
          <p:nvPr>
            <p:ph type="body" sz="quarter" idx="18"/>
          </p:nvPr>
        </p:nvSpPr>
        <p:spPr>
          <a:xfrm>
            <a:off x="898357" y="1354284"/>
            <a:ext cx="6379521" cy="4461150"/>
          </a:xfrm>
        </p:spPr>
        <p:txBody>
          <a:bodyPr/>
          <a:lstStyle/>
          <a:p>
            <a:pPr algn="just" rtl="0"/>
            <a:r>
              <a:rPr lang="pt-PT" dirty="0"/>
              <a:t>De acordo com o dicionário de Cambridge, milhas alimentares (</a:t>
            </a:r>
            <a:r>
              <a:rPr lang="pt-PT" i="1" dirty="0"/>
              <a:t>food </a:t>
            </a:r>
            <a:r>
              <a:rPr lang="pt-PT" i="1" dirty="0" err="1"/>
              <a:t>miles</a:t>
            </a:r>
            <a:r>
              <a:rPr lang="pt-PT" dirty="0"/>
              <a:t>) corresponde ‘’à distância entre o local onde o alimento é cultivado ou produzido e o local onde é consumido‘’.</a:t>
            </a:r>
          </a:p>
          <a:p>
            <a:pPr algn="just" rtl="0"/>
            <a:r>
              <a:rPr lang="pt-PT" dirty="0"/>
              <a:t>Os alimentos que comemos podem ter percorrido centenas de quilómetros até chegar ao nosso prato</a:t>
            </a:r>
            <a:r>
              <a:rPr lang="en-US" dirty="0"/>
              <a:t>. </a:t>
            </a:r>
            <a:r>
              <a:rPr lang="pt-PT" dirty="0"/>
              <a:t>Por exemplo, um prato de cordeiro da Nova Zelândia com feijão queniano e cenouras sul-africanas percorreu um total de 27 700 km!</a:t>
            </a:r>
          </a:p>
          <a:p>
            <a:pPr algn="just"/>
            <a:r>
              <a:rPr lang="pt-PT" dirty="0"/>
              <a:t>Isto indica que é preciso considerar as milhas alimentares quando distribuímos alimentos de maneira ética enquanto empreendedor ético.</a:t>
            </a:r>
            <a:endParaRPr lang="en-IE" dirty="0"/>
          </a:p>
        </p:txBody>
      </p:sp>
      <p:sp>
        <p:nvSpPr>
          <p:cNvPr id="3" name="Text Placeholder 2">
            <a:extLst>
              <a:ext uri="{FF2B5EF4-FFF2-40B4-BE49-F238E27FC236}">
                <a16:creationId xmlns:a16="http://schemas.microsoft.com/office/drawing/2014/main" id="{13DD6FC8-65AF-4487-76B5-27184BA44AB9}"/>
              </a:ext>
            </a:extLst>
          </p:cNvPr>
          <p:cNvSpPr>
            <a:spLocks noGrp="1"/>
          </p:cNvSpPr>
          <p:nvPr>
            <p:ph type="body" sz="quarter" idx="16"/>
          </p:nvPr>
        </p:nvSpPr>
        <p:spPr>
          <a:xfrm>
            <a:off x="898358" y="711566"/>
            <a:ext cx="4990998" cy="992652"/>
          </a:xfrm>
        </p:spPr>
        <p:txBody>
          <a:bodyPr/>
          <a:lstStyle/>
          <a:p>
            <a:pPr algn="l" rtl="0"/>
            <a:r>
              <a:rPr lang="pt-PT" b="1" dirty="0"/>
              <a:t>Milhas</a:t>
            </a:r>
            <a:r>
              <a:rPr lang="en-IE" b="1" dirty="0"/>
              <a:t> </a:t>
            </a:r>
            <a:r>
              <a:rPr lang="pt-PT" b="1" dirty="0"/>
              <a:t>alimentares</a:t>
            </a:r>
          </a:p>
        </p:txBody>
      </p:sp>
      <p:pic>
        <p:nvPicPr>
          <p:cNvPr id="2050" name="Picture 2" descr="food miles feature">
            <a:extLst>
              <a:ext uri="{FF2B5EF4-FFF2-40B4-BE49-F238E27FC236}">
                <a16:creationId xmlns:a16="http://schemas.microsoft.com/office/drawing/2014/main" id="{0FABF5A5-1A9E-26B0-C6AD-0A212606C306}"/>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l="12211" t="8616" r="122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7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711745" y="1763486"/>
            <a:ext cx="6426173" cy="3859547"/>
          </a:xfrm>
        </p:spPr>
        <p:txBody>
          <a:bodyPr/>
          <a:lstStyle/>
          <a:p>
            <a:pPr algn="just"/>
            <a:r>
              <a:rPr lang="pt-PT" dirty="0"/>
              <a:t>O comércio de alimentos é fundamental para alcançar a segurança alimentar global, uma vez que os alimentos comercializados internacionalmente representam 19% das calorias consumidas em todo o mundo. </a:t>
            </a:r>
            <a:r>
              <a:rPr lang="en-US" dirty="0"/>
              <a:t>Mas qual é o </a:t>
            </a:r>
            <a:r>
              <a:rPr lang="pt-PT" dirty="0"/>
              <a:t>impacto ambiental deste comércio</a:t>
            </a:r>
            <a:r>
              <a:rPr lang="en-US" dirty="0"/>
              <a:t>?</a:t>
            </a:r>
          </a:p>
          <a:p>
            <a:pPr algn="just"/>
            <a:r>
              <a:rPr lang="pt-PT" dirty="0"/>
              <a:t>É preocupante</a:t>
            </a:r>
            <a:r>
              <a:rPr lang="en-IE" dirty="0"/>
              <a:t> que um </a:t>
            </a:r>
            <a:r>
              <a:rPr lang="pt-PT" b="1" dirty="0">
                <a:hlinkClick r:id="rId2"/>
              </a:rPr>
              <a:t>estudo recente</a:t>
            </a:r>
            <a:r>
              <a:rPr lang="pt-PT" b="1" dirty="0"/>
              <a:t> </a:t>
            </a:r>
            <a:r>
              <a:rPr lang="en-IE" b="0" i="0" dirty="0">
                <a:solidFill>
                  <a:srgbClr val="404040"/>
                </a:solidFill>
                <a:effectLst/>
                <a:latin typeface="arial" panose="020B0604020202020204" pitchFamily="34" charset="0"/>
              </a:rPr>
              <a:t>“</a:t>
            </a:r>
            <a:r>
              <a:rPr lang="en-IE" b="1" u="sng" dirty="0">
                <a:solidFill>
                  <a:srgbClr val="004494"/>
                </a:solidFill>
                <a:hlinkClick r:id="rId3"/>
              </a:rPr>
              <a:t>Science for Environment Policy</a:t>
            </a:r>
            <a:r>
              <a:rPr lang="en-IE" dirty="0">
                <a:solidFill>
                  <a:srgbClr val="404040"/>
                </a:solidFill>
                <a:latin typeface="arial" panose="020B0604020202020204" pitchFamily="34" charset="0"/>
              </a:rPr>
              <a:t>” </a:t>
            </a:r>
            <a:r>
              <a:rPr lang="pt-PT" dirty="0"/>
              <a:t>estime</a:t>
            </a:r>
            <a:r>
              <a:rPr lang="en-IE" dirty="0"/>
              <a:t> que </a:t>
            </a:r>
            <a:r>
              <a:rPr lang="en-US" b="1" dirty="0"/>
              <a:t>as </a:t>
            </a:r>
            <a:r>
              <a:rPr lang="pt-PT" b="1" dirty="0"/>
              <a:t>milhas alimentares globais</a:t>
            </a:r>
            <a:r>
              <a:rPr lang="en-US" b="1" dirty="0"/>
              <a:t> </a:t>
            </a:r>
            <a:r>
              <a:rPr lang="pt-PT" b="1" dirty="0"/>
              <a:t>geram quase </a:t>
            </a:r>
            <a:r>
              <a:rPr lang="en-US" b="1" dirty="0"/>
              <a:t>20% </a:t>
            </a:r>
            <a:r>
              <a:rPr lang="pt-PT" b="1" dirty="0"/>
              <a:t>de todas as emissões </a:t>
            </a:r>
            <a:r>
              <a:rPr lang="en-US" b="1" dirty="0"/>
              <a:t>de CO</a:t>
            </a:r>
            <a:r>
              <a:rPr lang="en-US" b="1" baseline="-25000" dirty="0"/>
              <a:t>2</a:t>
            </a:r>
            <a:r>
              <a:rPr lang="en-US" b="1" dirty="0"/>
              <a:t> </a:t>
            </a:r>
            <a:r>
              <a:rPr lang="pt-PT" b="1" dirty="0"/>
              <a:t>provenientes dos alimentos</a:t>
            </a:r>
            <a:r>
              <a:rPr lang="en-US" b="1" dirty="0"/>
              <a:t>.</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711745" y="770835"/>
            <a:ext cx="5735708" cy="992652"/>
          </a:xfrm>
        </p:spPr>
        <p:txBody>
          <a:bodyPr/>
          <a:lstStyle/>
          <a:p>
            <a:pPr algn="l" rtl="0"/>
            <a:r>
              <a:rPr lang="en-IE" b="1" dirty="0"/>
              <a:t>Do Prado ao Prato - </a:t>
            </a:r>
            <a:r>
              <a:rPr lang="pt-PT" dirty="0"/>
              <a:t>Distribuição alimentar</a:t>
            </a:r>
            <a:endParaRPr lang="pt-PT" b="1" dirty="0"/>
          </a:p>
        </p:txBody>
      </p:sp>
      <p:pic>
        <p:nvPicPr>
          <p:cNvPr id="1026" name="Picture 2" descr="Field to fork: global food miles generate nearly 20% of all CO2 emissions from food">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24786" y="1452563"/>
            <a:ext cx="6453092" cy="5419047"/>
          </a:xfrm>
        </p:spPr>
        <p:txBody>
          <a:bodyPr/>
          <a:lstStyle/>
          <a:p>
            <a:pPr algn="just"/>
            <a:r>
              <a:rPr lang="pt-PT" dirty="0"/>
              <a:t>Os</a:t>
            </a:r>
            <a:r>
              <a:rPr lang="en-US" dirty="0"/>
              <a:t> </a:t>
            </a:r>
            <a:r>
              <a:rPr lang="pt-PT" dirty="0"/>
              <a:t>investigadores</a:t>
            </a:r>
            <a:r>
              <a:rPr lang="en-US" dirty="0"/>
              <a:t> também estimaram que as emissões globais do </a:t>
            </a:r>
            <a:r>
              <a:rPr lang="pt-PT" dirty="0"/>
              <a:t>sistema</a:t>
            </a:r>
            <a:r>
              <a:rPr lang="en-US" dirty="0"/>
              <a:t> </a:t>
            </a:r>
            <a:r>
              <a:rPr lang="pt-PT" dirty="0"/>
              <a:t>alimentar</a:t>
            </a:r>
            <a:r>
              <a:rPr lang="en-US" dirty="0"/>
              <a:t> </a:t>
            </a:r>
            <a:r>
              <a:rPr lang="pt-PT" dirty="0"/>
              <a:t>equivalem a 30% das emissões mundiais de gases de efeito estufa. Com a despesa alimentar mundial a rondar os 4,85 </a:t>
            </a:r>
            <a:r>
              <a:rPr lang="pt-PT" dirty="0" err="1"/>
              <a:t>trilhões</a:t>
            </a:r>
            <a:r>
              <a:rPr lang="pt-PT" dirty="0"/>
              <a:t> de euros em 2017 </a:t>
            </a:r>
            <a:r>
              <a:rPr lang="en-US" dirty="0"/>
              <a:t>e a população global a </a:t>
            </a:r>
            <a:r>
              <a:rPr lang="pt-PT" dirty="0"/>
              <a:t>aumentar</a:t>
            </a:r>
            <a:r>
              <a:rPr lang="en-US" dirty="0"/>
              <a:t> anualmente, </a:t>
            </a:r>
            <a:r>
              <a:rPr lang="pt-PT" dirty="0"/>
              <a:t>é útil </a:t>
            </a:r>
            <a:r>
              <a:rPr lang="pt-PT" b="1" dirty="0"/>
              <a:t>considerar os impactos das milhas alimentares</a:t>
            </a:r>
            <a:r>
              <a:rPr lang="pt-PT" dirty="0"/>
              <a:t> nas alterações climáticas. Os investigadores afirmam</a:t>
            </a:r>
            <a:r>
              <a:rPr lang="en-US" dirty="0"/>
              <a:t> que </a:t>
            </a:r>
            <a:r>
              <a:rPr lang="pt-PT" dirty="0"/>
              <a:t>esta medida</a:t>
            </a:r>
            <a:r>
              <a:rPr lang="en-US" dirty="0"/>
              <a:t> deve ser </a:t>
            </a:r>
            <a:r>
              <a:rPr lang="pt-PT" dirty="0"/>
              <a:t>associada a </a:t>
            </a:r>
            <a:r>
              <a:rPr lang="pt-PT" b="1" dirty="0"/>
              <a:t>mais</a:t>
            </a:r>
            <a:r>
              <a:rPr lang="pt-PT" dirty="0"/>
              <a:t> </a:t>
            </a:r>
            <a:r>
              <a:rPr lang="pt-PT" b="1" dirty="0"/>
              <a:t>produtos alimentares  produzidos localmente </a:t>
            </a:r>
            <a:r>
              <a:rPr lang="en-US" dirty="0"/>
              <a:t>(que </a:t>
            </a:r>
            <a:r>
              <a:rPr lang="pt-PT" dirty="0"/>
              <a:t>promovem  a segurança alimentar</a:t>
            </a:r>
            <a:r>
              <a:rPr lang="en-US" dirty="0"/>
              <a:t>) e a </a:t>
            </a:r>
            <a:r>
              <a:rPr lang="pt-PT" dirty="0"/>
              <a:t>uma</a:t>
            </a:r>
            <a:r>
              <a:rPr lang="en-US" dirty="0"/>
              <a:t> </a:t>
            </a:r>
            <a:r>
              <a:rPr lang="pt-PT" dirty="0"/>
              <a:t>melhor</a:t>
            </a:r>
            <a:r>
              <a:rPr lang="en-US" dirty="0"/>
              <a:t> gestão do sistema alimentar que </a:t>
            </a:r>
            <a:r>
              <a:rPr lang="pt-PT" dirty="0"/>
              <a:t>exige</a:t>
            </a:r>
            <a:r>
              <a:rPr lang="en-US" dirty="0"/>
              <a:t> a integração de metas de proteção ambiental.</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824786" y="459911"/>
            <a:ext cx="4990998" cy="992652"/>
          </a:xfrm>
        </p:spPr>
        <p:txBody>
          <a:bodyPr/>
          <a:lstStyle/>
          <a:p>
            <a:r>
              <a:rPr lang="en-IE" b="1" dirty="0"/>
              <a:t>Do Prado ao Prato - </a:t>
            </a:r>
            <a:r>
              <a:rPr lang="pt-PT" dirty="0"/>
              <a:t>Distribuição alimentar</a:t>
            </a:r>
            <a:endParaRPr lang="pt-PT" b="1" dirty="0"/>
          </a:p>
        </p:txBody>
      </p:sp>
      <p:pic>
        <p:nvPicPr>
          <p:cNvPr id="1026" name="Picture 2">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7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3FC5E-320F-1BFF-D69F-95DD3C9166DB}"/>
              </a:ext>
            </a:extLst>
          </p:cNvPr>
          <p:cNvSpPr>
            <a:spLocks noGrp="1"/>
          </p:cNvSpPr>
          <p:nvPr>
            <p:ph type="body" sz="quarter" idx="15"/>
          </p:nvPr>
        </p:nvSpPr>
        <p:spPr/>
        <p:txBody>
          <a:bodyPr/>
          <a:lstStyle/>
          <a:p>
            <a:pPr algn="l" rtl="0"/>
            <a:r>
              <a:rPr lang="en-IE" b="1">
                <a:solidFill>
                  <a:srgbClr val="F79037"/>
                </a:solidFill>
                <a:effectLst>
                  <a:outerShdw blurRad="38100" dist="38100" dir="2700000" algn="tl">
                    <a:srgbClr val="000000">
                      <a:alpha val="43137"/>
                    </a:srgbClr>
                  </a:outerShdw>
                </a:effectLst>
              </a:rPr>
              <a:t>1</a:t>
            </a:r>
          </a:p>
        </p:txBody>
      </p:sp>
      <p:sp>
        <p:nvSpPr>
          <p:cNvPr id="3" name="Text Placeholder 2">
            <a:extLst>
              <a:ext uri="{FF2B5EF4-FFF2-40B4-BE49-F238E27FC236}">
                <a16:creationId xmlns:a16="http://schemas.microsoft.com/office/drawing/2014/main" id="{238E13FF-E59C-7FB4-D8CB-4B86FF1FB03B}"/>
              </a:ext>
            </a:extLst>
          </p:cNvPr>
          <p:cNvSpPr>
            <a:spLocks noGrp="1"/>
          </p:cNvSpPr>
          <p:nvPr>
            <p:ph type="body" sz="quarter" idx="14"/>
          </p:nvPr>
        </p:nvSpPr>
        <p:spPr>
          <a:xfrm>
            <a:off x="6697824" y="996848"/>
            <a:ext cx="5010700" cy="689519"/>
          </a:xfrm>
        </p:spPr>
        <p:txBody>
          <a:bodyPr/>
          <a:lstStyle/>
          <a:p>
            <a:pPr algn="l" rtl="0"/>
            <a:r>
              <a:rPr lang="pt-PT" b="1" dirty="0"/>
              <a:t>Distribuição</a:t>
            </a:r>
            <a:r>
              <a:rPr lang="en-IE" b="1" dirty="0"/>
              <a:t> local e de base </a:t>
            </a:r>
            <a:r>
              <a:rPr lang="pt-PT" b="1" dirty="0"/>
              <a:t>comunitária</a:t>
            </a:r>
          </a:p>
        </p:txBody>
      </p:sp>
      <p:sp>
        <p:nvSpPr>
          <p:cNvPr id="4" name="Text Placeholder 3">
            <a:extLst>
              <a:ext uri="{FF2B5EF4-FFF2-40B4-BE49-F238E27FC236}">
                <a16:creationId xmlns:a16="http://schemas.microsoft.com/office/drawing/2014/main" id="{F7BF4661-88DF-DE39-4660-3E18065F2AD2}"/>
              </a:ext>
            </a:extLst>
          </p:cNvPr>
          <p:cNvSpPr>
            <a:spLocks noGrp="1"/>
          </p:cNvSpPr>
          <p:nvPr>
            <p:ph type="body" sz="quarter" idx="28"/>
          </p:nvPr>
        </p:nvSpPr>
        <p:spPr>
          <a:xfrm>
            <a:off x="606491" y="1519186"/>
            <a:ext cx="5107264" cy="4671588"/>
          </a:xfrm>
        </p:spPr>
        <p:txBody>
          <a:bodyPr lIns="91440" tIns="45720" rIns="91440" bIns="45720" anchor="t"/>
          <a:lstStyle/>
          <a:p>
            <a:pPr algn="just" rtl="0"/>
            <a:r>
              <a:rPr lang="en-IE" dirty="0"/>
              <a:t>Tal </a:t>
            </a:r>
            <a:r>
              <a:rPr lang="pt-PT" dirty="0"/>
              <a:t>como na escolha de fornecedores, quando se trata da distribuição dos produtos alimentares, é necessário decidir </a:t>
            </a:r>
            <a:r>
              <a:rPr lang="en-IE" dirty="0"/>
              <a:t>qual é o </a:t>
            </a:r>
            <a:r>
              <a:rPr lang="pt-PT" dirty="0"/>
              <a:t>melhor</a:t>
            </a:r>
            <a:r>
              <a:rPr lang="en-IE" dirty="0"/>
              <a:t> </a:t>
            </a:r>
            <a:r>
              <a:rPr lang="pt-PT" dirty="0"/>
              <a:t>modelo</a:t>
            </a:r>
            <a:r>
              <a:rPr lang="en-IE" dirty="0"/>
              <a:t>, e se é </a:t>
            </a:r>
            <a:r>
              <a:rPr lang="pt-PT" dirty="0"/>
              <a:t>possível</a:t>
            </a:r>
            <a:r>
              <a:rPr lang="en-IE" dirty="0"/>
              <a:t> </a:t>
            </a:r>
            <a:r>
              <a:rPr lang="pt-PT" dirty="0"/>
              <a:t>seguir</a:t>
            </a:r>
            <a:r>
              <a:rPr lang="en-IE" dirty="0"/>
              <a:t> o </a:t>
            </a:r>
            <a:r>
              <a:rPr lang="pt-PT" dirty="0"/>
              <a:t>exemplo</a:t>
            </a:r>
            <a:r>
              <a:rPr lang="en-IE" dirty="0"/>
              <a:t> dos </a:t>
            </a:r>
            <a:r>
              <a:rPr lang="en-IE" dirty="0" err="1"/>
              <a:t>fornecedores</a:t>
            </a:r>
            <a:r>
              <a:rPr lang="en-IE" dirty="0"/>
              <a:t>, </a:t>
            </a:r>
            <a:r>
              <a:rPr lang="pt-PT" dirty="0"/>
              <a:t>usando</a:t>
            </a:r>
            <a:r>
              <a:rPr lang="en-IE" dirty="0"/>
              <a:t> </a:t>
            </a:r>
            <a:r>
              <a:rPr lang="pt-PT" dirty="0" err="1"/>
              <a:t>model</a:t>
            </a:r>
            <a:r>
              <a:rPr lang="en-US" dirty="0" err="1"/>
              <a:t>os</a:t>
            </a:r>
            <a:r>
              <a:rPr lang="en-US" dirty="0"/>
              <a:t> que </a:t>
            </a:r>
            <a:r>
              <a:rPr lang="pt-PT" dirty="0"/>
              <a:t>dão</a:t>
            </a:r>
            <a:r>
              <a:rPr lang="en-US" dirty="0"/>
              <a:t> </a:t>
            </a:r>
            <a:r>
              <a:rPr lang="pt-PT" b="1" dirty="0"/>
              <a:t>prioridade</a:t>
            </a:r>
            <a:r>
              <a:rPr lang="en-US" b="1" dirty="0"/>
              <a:t> à sustentabilidade, à justiça e à responsabilidade social</a:t>
            </a:r>
            <a:r>
              <a:rPr lang="en-US" dirty="0"/>
              <a:t>.</a:t>
            </a:r>
          </a:p>
          <a:p>
            <a:pPr algn="just" rtl="0"/>
            <a:r>
              <a:rPr lang="pt-PT" dirty="0"/>
              <a:t>Eis alguns exemplos</a:t>
            </a:r>
            <a:r>
              <a:rPr lang="en-US" dirty="0"/>
              <a:t>, que </a:t>
            </a:r>
            <a:r>
              <a:rPr lang="pt-PT" dirty="0"/>
              <a:t>lhe parecerão familiares, pois alguns foram discutidos, anteriormente na Secção 3</a:t>
            </a:r>
            <a:r>
              <a:rPr lang="en-US" dirty="0"/>
              <a:t>.</a:t>
            </a:r>
            <a:endParaRPr lang="en-IE" dirty="0"/>
          </a:p>
        </p:txBody>
      </p:sp>
      <p:sp>
        <p:nvSpPr>
          <p:cNvPr id="5" name="Text Placeholder 4">
            <a:extLst>
              <a:ext uri="{FF2B5EF4-FFF2-40B4-BE49-F238E27FC236}">
                <a16:creationId xmlns:a16="http://schemas.microsoft.com/office/drawing/2014/main" id="{E05709A2-8954-45CE-82BD-4366F3827642}"/>
              </a:ext>
            </a:extLst>
          </p:cNvPr>
          <p:cNvSpPr>
            <a:spLocks noGrp="1"/>
          </p:cNvSpPr>
          <p:nvPr>
            <p:ph type="body" sz="quarter" idx="29"/>
          </p:nvPr>
        </p:nvSpPr>
        <p:spPr/>
        <p:txBody>
          <a:bodyPr/>
          <a:lstStyle/>
          <a:p>
            <a:pPr algn="l" rtl="0"/>
            <a:r>
              <a:rPr lang="en-IE" b="1">
                <a:solidFill>
                  <a:srgbClr val="F79037"/>
                </a:solidFill>
                <a:effectLst>
                  <a:outerShdw blurRad="38100" dist="38100" dir="2700000" algn="tl">
                    <a:srgbClr val="000000">
                      <a:alpha val="43137"/>
                    </a:srgbClr>
                  </a:outerShdw>
                </a:effectLst>
              </a:rPr>
              <a:t>2</a:t>
            </a:r>
          </a:p>
        </p:txBody>
      </p:sp>
      <p:sp>
        <p:nvSpPr>
          <p:cNvPr id="6" name="Text Placeholder 5">
            <a:extLst>
              <a:ext uri="{FF2B5EF4-FFF2-40B4-BE49-F238E27FC236}">
                <a16:creationId xmlns:a16="http://schemas.microsoft.com/office/drawing/2014/main" id="{9E291D91-3FEC-9D84-705E-5896C53AF0D8}"/>
              </a:ext>
            </a:extLst>
          </p:cNvPr>
          <p:cNvSpPr>
            <a:spLocks noGrp="1"/>
          </p:cNvSpPr>
          <p:nvPr>
            <p:ph type="body" sz="quarter" idx="30"/>
          </p:nvPr>
        </p:nvSpPr>
        <p:spPr>
          <a:xfrm>
            <a:off x="6719527" y="1911836"/>
            <a:ext cx="4465067" cy="689519"/>
          </a:xfrm>
        </p:spPr>
        <p:txBody>
          <a:bodyPr/>
          <a:lstStyle/>
          <a:p>
            <a:pPr algn="l" rtl="0"/>
            <a:r>
              <a:rPr lang="pt-PT" b="1" dirty="0"/>
              <a:t>Vendas diretas &amp; Distribuição</a:t>
            </a:r>
          </a:p>
        </p:txBody>
      </p:sp>
      <p:sp>
        <p:nvSpPr>
          <p:cNvPr id="7" name="Text Placeholder 6">
            <a:extLst>
              <a:ext uri="{FF2B5EF4-FFF2-40B4-BE49-F238E27FC236}">
                <a16:creationId xmlns:a16="http://schemas.microsoft.com/office/drawing/2014/main" id="{456CEBAC-C7CB-F7C2-0E86-575FF5211BCD}"/>
              </a:ext>
            </a:extLst>
          </p:cNvPr>
          <p:cNvSpPr>
            <a:spLocks noGrp="1"/>
          </p:cNvSpPr>
          <p:nvPr>
            <p:ph type="body" sz="quarter" idx="31"/>
          </p:nvPr>
        </p:nvSpPr>
        <p:spPr/>
        <p:txBody>
          <a:bodyPr/>
          <a:lstStyle/>
          <a:p>
            <a:pPr algn="l" rtl="0"/>
            <a:r>
              <a:rPr lang="en-IE" b="1">
                <a:solidFill>
                  <a:srgbClr val="F79037"/>
                </a:solidFill>
                <a:effectLst>
                  <a:outerShdw blurRad="38100" dist="38100" dir="2700000" algn="tl">
                    <a:srgbClr val="000000">
                      <a:alpha val="43137"/>
                    </a:srgbClr>
                  </a:outerShdw>
                </a:effectLst>
              </a:rPr>
              <a:t>3</a:t>
            </a:r>
          </a:p>
        </p:txBody>
      </p:sp>
      <p:sp>
        <p:nvSpPr>
          <p:cNvPr id="8" name="Text Placeholder 7">
            <a:extLst>
              <a:ext uri="{FF2B5EF4-FFF2-40B4-BE49-F238E27FC236}">
                <a16:creationId xmlns:a16="http://schemas.microsoft.com/office/drawing/2014/main" id="{81686237-AC27-DD8C-5D55-783AEB4CC736}"/>
              </a:ext>
            </a:extLst>
          </p:cNvPr>
          <p:cNvSpPr>
            <a:spLocks noGrp="1"/>
          </p:cNvSpPr>
          <p:nvPr>
            <p:ph type="body" sz="quarter" idx="32"/>
          </p:nvPr>
        </p:nvSpPr>
        <p:spPr/>
        <p:txBody>
          <a:bodyPr/>
          <a:lstStyle/>
          <a:p>
            <a:pPr algn="l" rtl="0"/>
            <a:r>
              <a:rPr lang="pt-PT" b="1" dirty="0"/>
              <a:t>Distribuição</a:t>
            </a:r>
            <a:r>
              <a:rPr lang="en-IE" b="1" dirty="0"/>
              <a:t> por </a:t>
            </a:r>
            <a:r>
              <a:rPr lang="pt-PT" b="1" dirty="0"/>
              <a:t>grosso</a:t>
            </a:r>
          </a:p>
        </p:txBody>
      </p:sp>
      <p:sp>
        <p:nvSpPr>
          <p:cNvPr id="9" name="Text Placeholder 8">
            <a:extLst>
              <a:ext uri="{FF2B5EF4-FFF2-40B4-BE49-F238E27FC236}">
                <a16:creationId xmlns:a16="http://schemas.microsoft.com/office/drawing/2014/main" id="{B9287E47-CA07-0618-DB82-C6D036E1480A}"/>
              </a:ext>
            </a:extLst>
          </p:cNvPr>
          <p:cNvSpPr>
            <a:spLocks noGrp="1"/>
          </p:cNvSpPr>
          <p:nvPr>
            <p:ph type="body" sz="quarter" idx="33"/>
          </p:nvPr>
        </p:nvSpPr>
        <p:spPr/>
        <p:txBody>
          <a:bodyPr/>
          <a:lstStyle/>
          <a:p>
            <a:pPr algn="l" rtl="0"/>
            <a:r>
              <a:rPr lang="en-IE" b="1">
                <a:solidFill>
                  <a:srgbClr val="F79037"/>
                </a:solidFill>
                <a:effectLst>
                  <a:outerShdw blurRad="38100" dist="38100" dir="2700000" algn="tl">
                    <a:srgbClr val="000000">
                      <a:alpha val="43137"/>
                    </a:srgbClr>
                  </a:outerShdw>
                </a:effectLst>
              </a:rPr>
              <a:t>4</a:t>
            </a:r>
          </a:p>
        </p:txBody>
      </p:sp>
      <p:sp>
        <p:nvSpPr>
          <p:cNvPr id="10" name="Text Placeholder 9">
            <a:extLst>
              <a:ext uri="{FF2B5EF4-FFF2-40B4-BE49-F238E27FC236}">
                <a16:creationId xmlns:a16="http://schemas.microsoft.com/office/drawing/2014/main" id="{FE9C4603-F787-C3C8-2006-98FE536B3D28}"/>
              </a:ext>
            </a:extLst>
          </p:cNvPr>
          <p:cNvSpPr>
            <a:spLocks noGrp="1"/>
          </p:cNvSpPr>
          <p:nvPr>
            <p:ph type="body" sz="quarter" idx="34"/>
          </p:nvPr>
        </p:nvSpPr>
        <p:spPr/>
        <p:txBody>
          <a:bodyPr/>
          <a:lstStyle/>
          <a:p>
            <a:pPr algn="l" rtl="0"/>
            <a:r>
              <a:rPr lang="pt-PT" b="1" dirty="0"/>
              <a:t>Plataformas</a:t>
            </a:r>
            <a:r>
              <a:rPr lang="en-IE" b="1" dirty="0"/>
              <a:t> e </a:t>
            </a:r>
            <a:r>
              <a:rPr lang="pt-PT" b="1" dirty="0"/>
              <a:t>mercados</a:t>
            </a:r>
            <a:r>
              <a:rPr lang="en-IE" b="1" dirty="0"/>
              <a:t> online</a:t>
            </a:r>
          </a:p>
        </p:txBody>
      </p:sp>
      <p:sp>
        <p:nvSpPr>
          <p:cNvPr id="11" name="Text Placeholder 10">
            <a:extLst>
              <a:ext uri="{FF2B5EF4-FFF2-40B4-BE49-F238E27FC236}">
                <a16:creationId xmlns:a16="http://schemas.microsoft.com/office/drawing/2014/main" id="{7FC132D0-FCC2-279F-6A40-7245035B840E}"/>
              </a:ext>
            </a:extLst>
          </p:cNvPr>
          <p:cNvSpPr>
            <a:spLocks noGrp="1"/>
          </p:cNvSpPr>
          <p:nvPr>
            <p:ph type="body" sz="quarter" idx="35"/>
          </p:nvPr>
        </p:nvSpPr>
        <p:spPr/>
        <p:txBody>
          <a:bodyPr/>
          <a:lstStyle/>
          <a:p>
            <a:pPr algn="l" rtl="0"/>
            <a:r>
              <a:rPr lang="en-IE" b="1">
                <a:solidFill>
                  <a:srgbClr val="F79037"/>
                </a:solidFill>
                <a:effectLst>
                  <a:outerShdw blurRad="38100" dist="38100" dir="2700000" algn="tl">
                    <a:srgbClr val="000000">
                      <a:alpha val="43137"/>
                    </a:srgbClr>
                  </a:outerShdw>
                </a:effectLst>
              </a:rPr>
              <a:t>5</a:t>
            </a:r>
          </a:p>
        </p:txBody>
      </p:sp>
      <p:sp>
        <p:nvSpPr>
          <p:cNvPr id="12" name="Text Placeholder 11">
            <a:extLst>
              <a:ext uri="{FF2B5EF4-FFF2-40B4-BE49-F238E27FC236}">
                <a16:creationId xmlns:a16="http://schemas.microsoft.com/office/drawing/2014/main" id="{C3ED51F6-A659-093F-1A96-F8F0F4391C9D}"/>
              </a:ext>
            </a:extLst>
          </p:cNvPr>
          <p:cNvSpPr>
            <a:spLocks noGrp="1"/>
          </p:cNvSpPr>
          <p:nvPr>
            <p:ph type="body" sz="quarter" idx="36"/>
          </p:nvPr>
        </p:nvSpPr>
        <p:spPr/>
        <p:txBody>
          <a:bodyPr/>
          <a:lstStyle/>
          <a:p>
            <a:pPr algn="l" rtl="0"/>
            <a:r>
              <a:rPr lang="pt-PT" b="1" dirty="0"/>
              <a:t>Distribuição</a:t>
            </a:r>
            <a:r>
              <a:rPr lang="en-IE" b="1" dirty="0"/>
              <a:t> </a:t>
            </a:r>
            <a:r>
              <a:rPr lang="pt-PT" b="1" dirty="0"/>
              <a:t>sem</a:t>
            </a:r>
            <a:r>
              <a:rPr lang="en-IE" b="1" dirty="0"/>
              <a:t> </a:t>
            </a:r>
            <a:r>
              <a:rPr lang="pt-PT" b="1" dirty="0"/>
              <a:t>desperdício</a:t>
            </a:r>
          </a:p>
        </p:txBody>
      </p:sp>
      <p:sp>
        <p:nvSpPr>
          <p:cNvPr id="13" name="Text Placeholder 12">
            <a:extLst>
              <a:ext uri="{FF2B5EF4-FFF2-40B4-BE49-F238E27FC236}">
                <a16:creationId xmlns:a16="http://schemas.microsoft.com/office/drawing/2014/main" id="{93045833-8249-B112-2509-11C74C11B4F5}"/>
              </a:ext>
            </a:extLst>
          </p:cNvPr>
          <p:cNvSpPr>
            <a:spLocks noGrp="1"/>
          </p:cNvSpPr>
          <p:nvPr>
            <p:ph type="body" sz="quarter" idx="27"/>
          </p:nvPr>
        </p:nvSpPr>
        <p:spPr>
          <a:xfrm>
            <a:off x="328569" y="411578"/>
            <a:ext cx="5041923" cy="720752"/>
          </a:xfrm>
        </p:spPr>
        <p:txBody>
          <a:bodyPr/>
          <a:lstStyle/>
          <a:p>
            <a:pPr algn="l" rtl="0"/>
            <a:r>
              <a:rPr lang="pt-PT" b="1" dirty="0"/>
              <a:t>Distribuição Alimentar</a:t>
            </a:r>
          </a:p>
        </p:txBody>
      </p:sp>
      <p:grpSp>
        <p:nvGrpSpPr>
          <p:cNvPr id="16" name="Group 15">
            <a:extLst>
              <a:ext uri="{FF2B5EF4-FFF2-40B4-BE49-F238E27FC236}">
                <a16:creationId xmlns:a16="http://schemas.microsoft.com/office/drawing/2014/main" id="{DB309E70-F307-2880-9F8E-28C16AC622AA}"/>
              </a:ext>
            </a:extLst>
          </p:cNvPr>
          <p:cNvGrpSpPr/>
          <p:nvPr/>
        </p:nvGrpSpPr>
        <p:grpSpPr>
          <a:xfrm>
            <a:off x="8664618" y="5642261"/>
            <a:ext cx="1287319" cy="825417"/>
            <a:chOff x="2708465" y="2516110"/>
            <a:chExt cx="1287319" cy="825417"/>
          </a:xfrm>
        </p:grpSpPr>
        <p:grpSp>
          <p:nvGrpSpPr>
            <p:cNvPr id="17" name="Group 16">
              <a:extLst>
                <a:ext uri="{FF2B5EF4-FFF2-40B4-BE49-F238E27FC236}">
                  <a16:creationId xmlns:a16="http://schemas.microsoft.com/office/drawing/2014/main" id="{4DF9564E-4504-9194-59E3-19D71593D164}"/>
                </a:ext>
              </a:extLst>
            </p:cNvPr>
            <p:cNvGrpSpPr/>
            <p:nvPr/>
          </p:nvGrpSpPr>
          <p:grpSpPr>
            <a:xfrm>
              <a:off x="2853306" y="2645797"/>
              <a:ext cx="395598" cy="175397"/>
              <a:chOff x="2388581" y="2630405"/>
              <a:chExt cx="395598" cy="175397"/>
            </a:xfrm>
          </p:grpSpPr>
          <p:sp>
            <p:nvSpPr>
              <p:cNvPr id="25" name="Freeform 287">
                <a:extLst>
                  <a:ext uri="{FF2B5EF4-FFF2-40B4-BE49-F238E27FC236}">
                    <a16:creationId xmlns:a16="http://schemas.microsoft.com/office/drawing/2014/main" id="{549CA3AB-865D-EC45-153A-E784446E0D8F}"/>
                  </a:ext>
                </a:extLst>
              </p:cNvPr>
              <p:cNvSpPr/>
              <p:nvPr/>
            </p:nvSpPr>
            <p:spPr>
              <a:xfrm rot="2700000">
                <a:off x="2369403" y="2649583"/>
                <a:ext cx="147619" cy="109263"/>
              </a:xfrm>
              <a:custGeom>
                <a:avLst/>
                <a:gdLst>
                  <a:gd name="connsiteX0" fmla="*/ 0 w 147619"/>
                  <a:gd name="connsiteY0" fmla="*/ 0 h 109263"/>
                  <a:gd name="connsiteX1" fmla="*/ 147620 w 147619"/>
                  <a:gd name="connsiteY1" fmla="*/ 0 h 109263"/>
                  <a:gd name="connsiteX2" fmla="*/ 147620 w 147619"/>
                  <a:gd name="connsiteY2" fmla="*/ 109264 h 109263"/>
                  <a:gd name="connsiteX3" fmla="*/ 0 w 147619"/>
                  <a:gd name="connsiteY3" fmla="*/ 109264 h 109263"/>
                </a:gdLst>
                <a:ahLst/>
                <a:cxnLst>
                  <a:cxn ang="0">
                    <a:pos x="connsiteX0" y="connsiteY0"/>
                  </a:cxn>
                  <a:cxn ang="0">
                    <a:pos x="connsiteX1" y="connsiteY1"/>
                  </a:cxn>
                  <a:cxn ang="0">
                    <a:pos x="connsiteX2" y="connsiteY2"/>
                  </a:cxn>
                  <a:cxn ang="0">
                    <a:pos x="connsiteX3" y="connsiteY3"/>
                  </a:cxn>
                </a:cxnLst>
                <a:rect l="l" t="t" r="r" b="b"/>
                <a:pathLst>
                  <a:path w="147619" h="109263">
                    <a:moveTo>
                      <a:pt x="0" y="0"/>
                    </a:moveTo>
                    <a:lnTo>
                      <a:pt x="147620" y="0"/>
                    </a:lnTo>
                    <a:lnTo>
                      <a:pt x="147620" y="109264"/>
                    </a:lnTo>
                    <a:lnTo>
                      <a:pt x="0" y="109264"/>
                    </a:lnTo>
                    <a:close/>
                  </a:path>
                </a:pathLst>
              </a:custGeom>
              <a:solidFill>
                <a:srgbClr val="00BADE"/>
              </a:solidFill>
              <a:ln w="2523" cap="flat">
                <a:noFill/>
                <a:prstDash val="solid"/>
                <a:miter/>
              </a:ln>
            </p:spPr>
            <p:txBody>
              <a:bodyPr rtlCol="0" anchor="ctr"/>
              <a:lstStyle/>
              <a:p>
                <a:pPr algn="l" rtl="0"/>
                <a:endParaRPr lang="en-US"/>
              </a:p>
            </p:txBody>
          </p:sp>
          <p:sp>
            <p:nvSpPr>
              <p:cNvPr id="26" name="Freeform 288">
                <a:extLst>
                  <a:ext uri="{FF2B5EF4-FFF2-40B4-BE49-F238E27FC236}">
                    <a16:creationId xmlns:a16="http://schemas.microsoft.com/office/drawing/2014/main" id="{BCDB8AE6-B78F-D352-AB9E-3BBEFD45AE5B}"/>
                  </a:ext>
                </a:extLst>
              </p:cNvPr>
              <p:cNvSpPr/>
              <p:nvPr/>
            </p:nvSpPr>
            <p:spPr>
              <a:xfrm>
                <a:off x="2653547" y="2659695"/>
                <a:ext cx="130632" cy="146107"/>
              </a:xfrm>
              <a:custGeom>
                <a:avLst/>
                <a:gdLst>
                  <a:gd name="connsiteX0" fmla="*/ 20945 w 130632"/>
                  <a:gd name="connsiteY0" fmla="*/ 146107 h 146107"/>
                  <a:gd name="connsiteX1" fmla="*/ 15646 w 130632"/>
                  <a:gd name="connsiteY1" fmla="*/ 141313 h 146107"/>
                  <a:gd name="connsiteX2" fmla="*/ 0 w 130632"/>
                  <a:gd name="connsiteY2" fmla="*/ 127181 h 146107"/>
                  <a:gd name="connsiteX3" fmla="*/ 126929 w 130632"/>
                  <a:gd name="connsiteY3" fmla="*/ 0 h 146107"/>
                  <a:gd name="connsiteX4" fmla="*/ 118854 w 130632"/>
                  <a:gd name="connsiteY4" fmla="*/ 50216 h 146107"/>
                  <a:gd name="connsiteX5" fmla="*/ 20945 w 130632"/>
                  <a:gd name="connsiteY5" fmla="*/ 146107 h 1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 h="146107">
                    <a:moveTo>
                      <a:pt x="20945" y="146107"/>
                    </a:moveTo>
                    <a:cubicBezTo>
                      <a:pt x="19935" y="145098"/>
                      <a:pt x="17664" y="143079"/>
                      <a:pt x="15646" y="141313"/>
                    </a:cubicBezTo>
                    <a:cubicBezTo>
                      <a:pt x="10094" y="136266"/>
                      <a:pt x="4542" y="131219"/>
                      <a:pt x="0" y="127181"/>
                    </a:cubicBezTo>
                    <a:cubicBezTo>
                      <a:pt x="42899" y="84030"/>
                      <a:pt x="84788" y="42394"/>
                      <a:pt x="126929" y="0"/>
                    </a:cubicBezTo>
                    <a:cubicBezTo>
                      <a:pt x="132986" y="17411"/>
                      <a:pt x="132481" y="36085"/>
                      <a:pt x="118854" y="50216"/>
                    </a:cubicBezTo>
                    <a:cubicBezTo>
                      <a:pt x="87311" y="83021"/>
                      <a:pt x="54002" y="114059"/>
                      <a:pt x="20945" y="146107"/>
                    </a:cubicBezTo>
                    <a:close/>
                  </a:path>
                </a:pathLst>
              </a:custGeom>
              <a:solidFill>
                <a:srgbClr val="00BADE"/>
              </a:solidFill>
              <a:ln w="2523" cap="flat">
                <a:noFill/>
                <a:prstDash val="solid"/>
                <a:miter/>
              </a:ln>
            </p:spPr>
            <p:txBody>
              <a:bodyPr rtlCol="0" anchor="ctr"/>
              <a:lstStyle/>
              <a:p>
                <a:pPr algn="l" rtl="0"/>
                <a:endParaRPr lang="en-US"/>
              </a:p>
            </p:txBody>
          </p:sp>
        </p:grpSp>
        <p:grpSp>
          <p:nvGrpSpPr>
            <p:cNvPr id="18" name="Group 17">
              <a:extLst>
                <a:ext uri="{FF2B5EF4-FFF2-40B4-BE49-F238E27FC236}">
                  <a16:creationId xmlns:a16="http://schemas.microsoft.com/office/drawing/2014/main" id="{19FE8F99-2363-DFE2-06FB-005DFD53BE8D}"/>
                </a:ext>
              </a:extLst>
            </p:cNvPr>
            <p:cNvGrpSpPr/>
            <p:nvPr/>
          </p:nvGrpSpPr>
          <p:grpSpPr>
            <a:xfrm>
              <a:off x="2708465" y="2516110"/>
              <a:ext cx="1287319" cy="825417"/>
              <a:chOff x="2243740" y="2500718"/>
              <a:chExt cx="1287319" cy="825417"/>
            </a:xfrm>
          </p:grpSpPr>
          <p:sp>
            <p:nvSpPr>
              <p:cNvPr id="19" name="Freeform 269">
                <a:extLst>
                  <a:ext uri="{FF2B5EF4-FFF2-40B4-BE49-F238E27FC236}">
                    <a16:creationId xmlns:a16="http://schemas.microsoft.com/office/drawing/2014/main" id="{47B17DD4-C4B3-63D6-5224-05F3DF35C3F4}"/>
                  </a:ext>
                </a:extLst>
              </p:cNvPr>
              <p:cNvSpPr/>
              <p:nvPr/>
            </p:nvSpPr>
            <p:spPr>
              <a:xfrm>
                <a:off x="3251096" y="3127034"/>
                <a:ext cx="118353" cy="118353"/>
              </a:xfrm>
              <a:custGeom>
                <a:avLst/>
                <a:gdLst>
                  <a:gd name="connsiteX0" fmla="*/ 2 w 118353"/>
                  <a:gd name="connsiteY0" fmla="*/ 59555 h 118353"/>
                  <a:gd name="connsiteX1" fmla="*/ 58546 w 118353"/>
                  <a:gd name="connsiteY1" fmla="*/ 2 h 118353"/>
                  <a:gd name="connsiteX2" fmla="*/ 118351 w 118353"/>
                  <a:gd name="connsiteY2" fmla="*/ 58546 h 118353"/>
                  <a:gd name="connsiteX3" fmla="*/ 59555 w 118353"/>
                  <a:gd name="connsiteY3" fmla="*/ 118351 h 118353"/>
                  <a:gd name="connsiteX4" fmla="*/ 2 w 118353"/>
                  <a:gd name="connsiteY4" fmla="*/ 59555 h 118353"/>
                  <a:gd name="connsiteX5" fmla="*/ 58798 w 118353"/>
                  <a:gd name="connsiteY5" fmla="*/ 80247 h 118353"/>
                  <a:gd name="connsiteX6" fmla="*/ 80500 w 118353"/>
                  <a:gd name="connsiteY6" fmla="*/ 59050 h 118353"/>
                  <a:gd name="connsiteX7" fmla="*/ 58798 w 118353"/>
                  <a:gd name="connsiteY7" fmla="*/ 37853 h 118353"/>
                  <a:gd name="connsiteX8" fmla="*/ 37853 w 118353"/>
                  <a:gd name="connsiteY8" fmla="*/ 58293 h 118353"/>
                  <a:gd name="connsiteX9" fmla="*/ 58798 w 118353"/>
                  <a:gd name="connsiteY9" fmla="*/ 8024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3" h="118353">
                    <a:moveTo>
                      <a:pt x="2" y="59555"/>
                    </a:moveTo>
                    <a:cubicBezTo>
                      <a:pt x="-250" y="26498"/>
                      <a:pt x="25489" y="254"/>
                      <a:pt x="58546" y="2"/>
                    </a:cubicBezTo>
                    <a:cubicBezTo>
                      <a:pt x="91350" y="-250"/>
                      <a:pt x="118099" y="25993"/>
                      <a:pt x="118351" y="58546"/>
                    </a:cubicBezTo>
                    <a:cubicBezTo>
                      <a:pt x="118604" y="90846"/>
                      <a:pt x="92107" y="117846"/>
                      <a:pt x="59555" y="118351"/>
                    </a:cubicBezTo>
                    <a:cubicBezTo>
                      <a:pt x="27003" y="118604"/>
                      <a:pt x="254" y="92107"/>
                      <a:pt x="2" y="59555"/>
                    </a:cubicBezTo>
                    <a:close/>
                    <a:moveTo>
                      <a:pt x="58798" y="80247"/>
                    </a:moveTo>
                    <a:cubicBezTo>
                      <a:pt x="70658" y="80500"/>
                      <a:pt x="80500" y="70658"/>
                      <a:pt x="80500" y="59050"/>
                    </a:cubicBezTo>
                    <a:cubicBezTo>
                      <a:pt x="80500" y="47190"/>
                      <a:pt x="70658" y="37853"/>
                      <a:pt x="58798" y="37853"/>
                    </a:cubicBezTo>
                    <a:cubicBezTo>
                      <a:pt x="47190" y="38106"/>
                      <a:pt x="38106" y="46938"/>
                      <a:pt x="37853" y="58293"/>
                    </a:cubicBezTo>
                    <a:cubicBezTo>
                      <a:pt x="37601" y="70406"/>
                      <a:pt x="46938" y="80247"/>
                      <a:pt x="58798" y="80247"/>
                    </a:cubicBezTo>
                    <a:close/>
                  </a:path>
                </a:pathLst>
              </a:custGeom>
              <a:solidFill>
                <a:srgbClr val="000000"/>
              </a:solidFill>
              <a:ln w="2523" cap="flat">
                <a:noFill/>
                <a:prstDash val="solid"/>
                <a:miter/>
              </a:ln>
            </p:spPr>
            <p:txBody>
              <a:bodyPr rtlCol="0" anchor="ctr"/>
              <a:lstStyle/>
              <a:p>
                <a:pPr algn="l" rtl="0"/>
                <a:endParaRPr lang="en-US"/>
              </a:p>
            </p:txBody>
          </p:sp>
          <p:sp>
            <p:nvSpPr>
              <p:cNvPr id="20" name="Freeform 270">
                <a:extLst>
                  <a:ext uri="{FF2B5EF4-FFF2-40B4-BE49-F238E27FC236}">
                    <a16:creationId xmlns:a16="http://schemas.microsoft.com/office/drawing/2014/main" id="{0275AE10-DAC1-CE1F-B2BF-EC4E692E55F6}"/>
                  </a:ext>
                </a:extLst>
              </p:cNvPr>
              <p:cNvSpPr/>
              <p:nvPr/>
            </p:nvSpPr>
            <p:spPr>
              <a:xfrm>
                <a:off x="2243740" y="2500718"/>
                <a:ext cx="1287319" cy="825417"/>
              </a:xfrm>
              <a:custGeom>
                <a:avLst/>
                <a:gdLst>
                  <a:gd name="connsiteX0" fmla="*/ 0 w 1287319"/>
                  <a:gd name="connsiteY0" fmla="*/ 37852 h 825417"/>
                  <a:gd name="connsiteX1" fmla="*/ 42646 w 1287319"/>
                  <a:gd name="connsiteY1" fmla="*/ 2019 h 825417"/>
                  <a:gd name="connsiteX2" fmla="*/ 61320 w 1287319"/>
                  <a:gd name="connsiteY2" fmla="*/ 0 h 825417"/>
                  <a:gd name="connsiteX3" fmla="*/ 617991 w 1287319"/>
                  <a:gd name="connsiteY3" fmla="*/ 0 h 825417"/>
                  <a:gd name="connsiteX4" fmla="*/ 681329 w 1287319"/>
                  <a:gd name="connsiteY4" fmla="*/ 62833 h 825417"/>
                  <a:gd name="connsiteX5" fmla="*/ 681329 w 1287319"/>
                  <a:gd name="connsiteY5" fmla="*/ 141313 h 825417"/>
                  <a:gd name="connsiteX6" fmla="*/ 695713 w 1287319"/>
                  <a:gd name="connsiteY6" fmla="*/ 141313 h 825417"/>
                  <a:gd name="connsiteX7" fmla="*/ 835512 w 1287319"/>
                  <a:gd name="connsiteY7" fmla="*/ 141313 h 825417"/>
                  <a:gd name="connsiteX8" fmla="*/ 917018 w 1287319"/>
                  <a:gd name="connsiteY8" fmla="*/ 201370 h 825417"/>
                  <a:gd name="connsiteX9" fmla="*/ 976572 w 1287319"/>
                  <a:gd name="connsiteY9" fmla="*/ 394919 h 825417"/>
                  <a:gd name="connsiteX10" fmla="*/ 990703 w 1287319"/>
                  <a:gd name="connsiteY10" fmla="*/ 407536 h 825417"/>
                  <a:gd name="connsiteX11" fmla="*/ 1206457 w 1287319"/>
                  <a:gd name="connsiteY11" fmla="*/ 435798 h 825417"/>
                  <a:gd name="connsiteX12" fmla="*/ 1287208 w 1287319"/>
                  <a:gd name="connsiteY12" fmla="*/ 526138 h 825417"/>
                  <a:gd name="connsiteX13" fmla="*/ 1287208 w 1287319"/>
                  <a:gd name="connsiteY13" fmla="*/ 621776 h 825417"/>
                  <a:gd name="connsiteX14" fmla="*/ 1214532 w 1287319"/>
                  <a:gd name="connsiteY14" fmla="*/ 703283 h 825417"/>
                  <a:gd name="connsiteX15" fmla="*/ 1203177 w 1287319"/>
                  <a:gd name="connsiteY15" fmla="*/ 714891 h 825417"/>
                  <a:gd name="connsiteX16" fmla="*/ 1066406 w 1287319"/>
                  <a:gd name="connsiteY16" fmla="*/ 825418 h 825417"/>
                  <a:gd name="connsiteX17" fmla="*/ 929888 w 1287319"/>
                  <a:gd name="connsiteY17" fmla="*/ 713377 h 825417"/>
                  <a:gd name="connsiteX18" fmla="*/ 914243 w 1287319"/>
                  <a:gd name="connsiteY18" fmla="*/ 704292 h 825417"/>
                  <a:gd name="connsiteX19" fmla="*/ 468351 w 1287319"/>
                  <a:gd name="connsiteY19" fmla="*/ 704292 h 825417"/>
                  <a:gd name="connsiteX20" fmla="*/ 407788 w 1287319"/>
                  <a:gd name="connsiteY20" fmla="*/ 704040 h 825417"/>
                  <a:gd name="connsiteX21" fmla="*/ 395423 w 1287319"/>
                  <a:gd name="connsiteY21" fmla="*/ 714134 h 825417"/>
                  <a:gd name="connsiteX22" fmla="*/ 259410 w 1287319"/>
                  <a:gd name="connsiteY22" fmla="*/ 825165 h 825417"/>
                  <a:gd name="connsiteX23" fmla="*/ 123144 w 1287319"/>
                  <a:gd name="connsiteY23" fmla="*/ 717414 h 825417"/>
                  <a:gd name="connsiteX24" fmla="*/ 105985 w 1287319"/>
                  <a:gd name="connsiteY24" fmla="*/ 703788 h 825417"/>
                  <a:gd name="connsiteX25" fmla="*/ 69395 w 1287319"/>
                  <a:gd name="connsiteY25" fmla="*/ 704040 h 825417"/>
                  <a:gd name="connsiteX26" fmla="*/ 0 w 1287319"/>
                  <a:gd name="connsiteY26" fmla="*/ 664674 h 825417"/>
                  <a:gd name="connsiteX27" fmla="*/ 0 w 1287319"/>
                  <a:gd name="connsiteY27" fmla="*/ 37852 h 825417"/>
                  <a:gd name="connsiteX28" fmla="*/ 119611 w 1287319"/>
                  <a:gd name="connsiteY28" fmla="*/ 665936 h 825417"/>
                  <a:gd name="connsiteX29" fmla="*/ 123901 w 1287319"/>
                  <a:gd name="connsiteY29" fmla="*/ 648272 h 825417"/>
                  <a:gd name="connsiteX30" fmla="*/ 318711 w 1287319"/>
                  <a:gd name="connsiteY30" fmla="*/ 558690 h 825417"/>
                  <a:gd name="connsiteX31" fmla="*/ 336627 w 1287319"/>
                  <a:gd name="connsiteY31" fmla="*/ 587962 h 825417"/>
                  <a:gd name="connsiteX32" fmla="*/ 303318 w 1287319"/>
                  <a:gd name="connsiteY32" fmla="*/ 593009 h 825417"/>
                  <a:gd name="connsiteX33" fmla="*/ 302308 w 1287319"/>
                  <a:gd name="connsiteY33" fmla="*/ 592504 h 825417"/>
                  <a:gd name="connsiteX34" fmla="*/ 178660 w 1287319"/>
                  <a:gd name="connsiteY34" fmla="*/ 622281 h 825417"/>
                  <a:gd name="connsiteX35" fmla="*/ 179417 w 1287319"/>
                  <a:gd name="connsiteY35" fmla="*/ 749209 h 825417"/>
                  <a:gd name="connsiteX36" fmla="*/ 304579 w 1287319"/>
                  <a:gd name="connsiteY36" fmla="*/ 776715 h 825417"/>
                  <a:gd name="connsiteX37" fmla="*/ 358581 w 1287319"/>
                  <a:gd name="connsiteY37" fmla="*/ 661646 h 825417"/>
                  <a:gd name="connsiteX38" fmla="*/ 355301 w 1287319"/>
                  <a:gd name="connsiteY38" fmla="*/ 647010 h 825417"/>
                  <a:gd name="connsiteX39" fmla="*/ 368675 w 1287319"/>
                  <a:gd name="connsiteY39" fmla="*/ 627075 h 825417"/>
                  <a:gd name="connsiteX40" fmla="*/ 390629 w 1287319"/>
                  <a:gd name="connsiteY40" fmla="*/ 637421 h 825417"/>
                  <a:gd name="connsiteX41" fmla="*/ 395676 w 1287319"/>
                  <a:gd name="connsiteY41" fmla="*/ 654328 h 825417"/>
                  <a:gd name="connsiteX42" fmla="*/ 411069 w 1287319"/>
                  <a:gd name="connsiteY42" fmla="*/ 666693 h 825417"/>
                  <a:gd name="connsiteX43" fmla="*/ 630103 w 1287319"/>
                  <a:gd name="connsiteY43" fmla="*/ 666441 h 825417"/>
                  <a:gd name="connsiteX44" fmla="*/ 644235 w 1287319"/>
                  <a:gd name="connsiteY44" fmla="*/ 665684 h 825417"/>
                  <a:gd name="connsiteX45" fmla="*/ 644235 w 1287319"/>
                  <a:gd name="connsiteY45" fmla="*/ 649281 h 825417"/>
                  <a:gd name="connsiteX46" fmla="*/ 644235 w 1287319"/>
                  <a:gd name="connsiteY46" fmla="*/ 291457 h 825417"/>
                  <a:gd name="connsiteX47" fmla="*/ 662656 w 1287319"/>
                  <a:gd name="connsiteY47" fmla="*/ 262438 h 825417"/>
                  <a:gd name="connsiteX48" fmla="*/ 682086 w 1287319"/>
                  <a:gd name="connsiteY48" fmla="*/ 291710 h 825417"/>
                  <a:gd name="connsiteX49" fmla="*/ 682086 w 1287319"/>
                  <a:gd name="connsiteY49" fmla="*/ 568783 h 825417"/>
                  <a:gd name="connsiteX50" fmla="*/ 682086 w 1287319"/>
                  <a:gd name="connsiteY50" fmla="*/ 585438 h 825417"/>
                  <a:gd name="connsiteX51" fmla="*/ 699246 w 1287319"/>
                  <a:gd name="connsiteY51" fmla="*/ 585438 h 825417"/>
                  <a:gd name="connsiteX52" fmla="*/ 869326 w 1287319"/>
                  <a:gd name="connsiteY52" fmla="*/ 585438 h 825417"/>
                  <a:gd name="connsiteX53" fmla="*/ 884214 w 1287319"/>
                  <a:gd name="connsiteY53" fmla="*/ 586700 h 825417"/>
                  <a:gd name="connsiteX54" fmla="*/ 897588 w 1287319"/>
                  <a:gd name="connsiteY54" fmla="*/ 605373 h 825417"/>
                  <a:gd name="connsiteX55" fmla="*/ 883457 w 1287319"/>
                  <a:gd name="connsiteY55" fmla="*/ 622281 h 825417"/>
                  <a:gd name="connsiteX56" fmla="*/ 869578 w 1287319"/>
                  <a:gd name="connsiteY56" fmla="*/ 623037 h 825417"/>
                  <a:gd name="connsiteX57" fmla="*/ 698236 w 1287319"/>
                  <a:gd name="connsiteY57" fmla="*/ 623037 h 825417"/>
                  <a:gd name="connsiteX58" fmla="*/ 682843 w 1287319"/>
                  <a:gd name="connsiteY58" fmla="*/ 623037 h 825417"/>
                  <a:gd name="connsiteX59" fmla="*/ 682843 w 1287319"/>
                  <a:gd name="connsiteY59" fmla="*/ 664927 h 825417"/>
                  <a:gd name="connsiteX60" fmla="*/ 691928 w 1287319"/>
                  <a:gd name="connsiteY60" fmla="*/ 665936 h 825417"/>
                  <a:gd name="connsiteX61" fmla="*/ 918533 w 1287319"/>
                  <a:gd name="connsiteY61" fmla="*/ 666189 h 825417"/>
                  <a:gd name="connsiteX62" fmla="*/ 930393 w 1287319"/>
                  <a:gd name="connsiteY62" fmla="*/ 655338 h 825417"/>
                  <a:gd name="connsiteX63" fmla="*/ 1157250 w 1287319"/>
                  <a:gd name="connsiteY63" fmla="*/ 577868 h 825417"/>
                  <a:gd name="connsiteX64" fmla="*/ 1168606 w 1287319"/>
                  <a:gd name="connsiteY64" fmla="*/ 584681 h 825417"/>
                  <a:gd name="connsiteX65" fmla="*/ 1249104 w 1287319"/>
                  <a:gd name="connsiteY65" fmla="*/ 584934 h 825417"/>
                  <a:gd name="connsiteX66" fmla="*/ 1249104 w 1287319"/>
                  <a:gd name="connsiteY66" fmla="*/ 542792 h 825417"/>
                  <a:gd name="connsiteX67" fmla="*/ 1210495 w 1287319"/>
                  <a:gd name="connsiteY67" fmla="*/ 523361 h 825417"/>
                  <a:gd name="connsiteX68" fmla="*/ 1246580 w 1287319"/>
                  <a:gd name="connsiteY68" fmla="*/ 503427 h 825417"/>
                  <a:gd name="connsiteX69" fmla="*/ 1206457 w 1287319"/>
                  <a:gd name="connsiteY69" fmla="*/ 473145 h 825417"/>
                  <a:gd name="connsiteX70" fmla="*/ 1059341 w 1287319"/>
                  <a:gd name="connsiteY70" fmla="*/ 453462 h 825417"/>
                  <a:gd name="connsiteX71" fmla="*/ 885223 w 1287319"/>
                  <a:gd name="connsiteY71" fmla="*/ 440593 h 825417"/>
                  <a:gd name="connsiteX72" fmla="*/ 765612 w 1287319"/>
                  <a:gd name="connsiteY72" fmla="*/ 440845 h 825417"/>
                  <a:gd name="connsiteX73" fmla="*/ 725490 w 1287319"/>
                  <a:gd name="connsiteY73" fmla="*/ 401732 h 825417"/>
                  <a:gd name="connsiteX74" fmla="*/ 725490 w 1287319"/>
                  <a:gd name="connsiteY74" fmla="*/ 260671 h 825417"/>
                  <a:gd name="connsiteX75" fmla="*/ 766117 w 1287319"/>
                  <a:gd name="connsiteY75" fmla="*/ 221558 h 825417"/>
                  <a:gd name="connsiteX76" fmla="*/ 835259 w 1287319"/>
                  <a:gd name="connsiteY76" fmla="*/ 221558 h 825417"/>
                  <a:gd name="connsiteX77" fmla="*/ 882952 w 1287319"/>
                  <a:gd name="connsiteY77" fmla="*/ 221558 h 825417"/>
                  <a:gd name="connsiteX78" fmla="*/ 835764 w 1287319"/>
                  <a:gd name="connsiteY78" fmla="*/ 178659 h 825417"/>
                  <a:gd name="connsiteX79" fmla="*/ 708582 w 1287319"/>
                  <a:gd name="connsiteY79" fmla="*/ 178659 h 825417"/>
                  <a:gd name="connsiteX80" fmla="*/ 682843 w 1287319"/>
                  <a:gd name="connsiteY80" fmla="*/ 178659 h 825417"/>
                  <a:gd name="connsiteX81" fmla="*/ 681329 w 1287319"/>
                  <a:gd name="connsiteY81" fmla="*/ 203389 h 825417"/>
                  <a:gd name="connsiteX82" fmla="*/ 662908 w 1287319"/>
                  <a:gd name="connsiteY82" fmla="*/ 218782 h 825417"/>
                  <a:gd name="connsiteX83" fmla="*/ 644992 w 1287319"/>
                  <a:gd name="connsiteY83" fmla="*/ 202884 h 825417"/>
                  <a:gd name="connsiteX84" fmla="*/ 644487 w 1287319"/>
                  <a:gd name="connsiteY84" fmla="*/ 190267 h 825417"/>
                  <a:gd name="connsiteX85" fmla="*/ 644487 w 1287319"/>
                  <a:gd name="connsiteY85" fmla="*/ 68133 h 825417"/>
                  <a:gd name="connsiteX86" fmla="*/ 614206 w 1287319"/>
                  <a:gd name="connsiteY86" fmla="*/ 37347 h 825417"/>
                  <a:gd name="connsiteX87" fmla="*/ 66366 w 1287319"/>
                  <a:gd name="connsiteY87" fmla="*/ 37347 h 825417"/>
                  <a:gd name="connsiteX88" fmla="*/ 36085 w 1287319"/>
                  <a:gd name="connsiteY88" fmla="*/ 68133 h 825417"/>
                  <a:gd name="connsiteX89" fmla="*/ 36085 w 1287319"/>
                  <a:gd name="connsiteY89" fmla="*/ 634898 h 825417"/>
                  <a:gd name="connsiteX90" fmla="*/ 36085 w 1287319"/>
                  <a:gd name="connsiteY90" fmla="*/ 644992 h 825417"/>
                  <a:gd name="connsiteX91" fmla="*/ 54759 w 1287319"/>
                  <a:gd name="connsiteY91" fmla="*/ 665179 h 825417"/>
                  <a:gd name="connsiteX92" fmla="*/ 119611 w 1287319"/>
                  <a:gd name="connsiteY92" fmla="*/ 665936 h 825417"/>
                  <a:gd name="connsiteX93" fmla="*/ 763341 w 1287319"/>
                  <a:gd name="connsiteY93" fmla="*/ 259662 h 825417"/>
                  <a:gd name="connsiteX94" fmla="*/ 763341 w 1287319"/>
                  <a:gd name="connsiteY94" fmla="*/ 402993 h 825417"/>
                  <a:gd name="connsiteX95" fmla="*/ 939729 w 1287319"/>
                  <a:gd name="connsiteY95" fmla="*/ 402993 h 825417"/>
                  <a:gd name="connsiteX96" fmla="*/ 897084 w 1287319"/>
                  <a:gd name="connsiteY96" fmla="*/ 265718 h 825417"/>
                  <a:gd name="connsiteX97" fmla="*/ 886990 w 1287319"/>
                  <a:gd name="connsiteY97" fmla="*/ 259914 h 825417"/>
                  <a:gd name="connsiteX98" fmla="*/ 812801 w 1287319"/>
                  <a:gd name="connsiteY98" fmla="*/ 259662 h 825417"/>
                  <a:gd name="connsiteX99" fmla="*/ 763341 w 1287319"/>
                  <a:gd name="connsiteY99" fmla="*/ 259662 h 825417"/>
                  <a:gd name="connsiteX100" fmla="*/ 964459 w 1287319"/>
                  <a:gd name="connsiteY100" fmla="*/ 685367 h 825417"/>
                  <a:gd name="connsiteX101" fmla="*/ 1066659 w 1287319"/>
                  <a:gd name="connsiteY101" fmla="*/ 787818 h 825417"/>
                  <a:gd name="connsiteX102" fmla="*/ 1168606 w 1287319"/>
                  <a:gd name="connsiteY102" fmla="*/ 684862 h 825417"/>
                  <a:gd name="connsiteX103" fmla="*/ 1066659 w 1287319"/>
                  <a:gd name="connsiteY103" fmla="*/ 583167 h 825417"/>
                  <a:gd name="connsiteX104" fmla="*/ 964459 w 1287319"/>
                  <a:gd name="connsiteY104" fmla="*/ 685367 h 825417"/>
                  <a:gd name="connsiteX105" fmla="*/ 1206205 w 1287319"/>
                  <a:gd name="connsiteY105" fmla="*/ 665684 h 825417"/>
                  <a:gd name="connsiteX106" fmla="*/ 1248599 w 1287319"/>
                  <a:gd name="connsiteY106" fmla="*/ 624552 h 825417"/>
                  <a:gd name="connsiteX107" fmla="*/ 1194093 w 1287319"/>
                  <a:gd name="connsiteY107" fmla="*/ 624552 h 825417"/>
                  <a:gd name="connsiteX108" fmla="*/ 1206205 w 1287319"/>
                  <a:gd name="connsiteY108" fmla="*/ 665684 h 8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7319" h="825417">
                    <a:moveTo>
                      <a:pt x="0" y="37852"/>
                    </a:moveTo>
                    <a:cubicBezTo>
                      <a:pt x="10094" y="21197"/>
                      <a:pt x="22206" y="6309"/>
                      <a:pt x="42646" y="2019"/>
                    </a:cubicBezTo>
                    <a:cubicBezTo>
                      <a:pt x="48702" y="757"/>
                      <a:pt x="55011" y="0"/>
                      <a:pt x="61320" y="0"/>
                    </a:cubicBezTo>
                    <a:cubicBezTo>
                      <a:pt x="246793" y="0"/>
                      <a:pt x="432518" y="0"/>
                      <a:pt x="617991" y="0"/>
                    </a:cubicBezTo>
                    <a:cubicBezTo>
                      <a:pt x="656347" y="0"/>
                      <a:pt x="680824" y="24225"/>
                      <a:pt x="681329" y="62833"/>
                    </a:cubicBezTo>
                    <a:cubicBezTo>
                      <a:pt x="681582" y="88320"/>
                      <a:pt x="681329" y="114059"/>
                      <a:pt x="681329" y="141313"/>
                    </a:cubicBezTo>
                    <a:cubicBezTo>
                      <a:pt x="686628" y="141313"/>
                      <a:pt x="691171" y="141313"/>
                      <a:pt x="695713" y="141313"/>
                    </a:cubicBezTo>
                    <a:cubicBezTo>
                      <a:pt x="742396" y="141313"/>
                      <a:pt x="788828" y="141313"/>
                      <a:pt x="835512" y="141313"/>
                    </a:cubicBezTo>
                    <a:cubicBezTo>
                      <a:pt x="876643" y="141313"/>
                      <a:pt x="904654" y="162005"/>
                      <a:pt x="917018" y="201370"/>
                    </a:cubicBezTo>
                    <a:cubicBezTo>
                      <a:pt x="936954" y="265718"/>
                      <a:pt x="956889" y="330318"/>
                      <a:pt x="976572" y="394919"/>
                    </a:cubicBezTo>
                    <a:cubicBezTo>
                      <a:pt x="979095" y="402993"/>
                      <a:pt x="982628" y="406526"/>
                      <a:pt x="990703" y="407536"/>
                    </a:cubicBezTo>
                    <a:cubicBezTo>
                      <a:pt x="1062621" y="416872"/>
                      <a:pt x="1134539" y="426966"/>
                      <a:pt x="1206457" y="435798"/>
                    </a:cubicBezTo>
                    <a:cubicBezTo>
                      <a:pt x="1259954" y="442359"/>
                      <a:pt x="1287208" y="472136"/>
                      <a:pt x="1287208" y="526138"/>
                    </a:cubicBezTo>
                    <a:cubicBezTo>
                      <a:pt x="1287208" y="557933"/>
                      <a:pt x="1287460" y="589980"/>
                      <a:pt x="1287208" y="621776"/>
                    </a:cubicBezTo>
                    <a:cubicBezTo>
                      <a:pt x="1286955" y="666441"/>
                      <a:pt x="1258945" y="698236"/>
                      <a:pt x="1214532" y="703283"/>
                    </a:cubicBezTo>
                    <a:cubicBezTo>
                      <a:pt x="1206457" y="704292"/>
                      <a:pt x="1204691" y="707825"/>
                      <a:pt x="1203177" y="714891"/>
                    </a:cubicBezTo>
                    <a:cubicBezTo>
                      <a:pt x="1188036" y="780500"/>
                      <a:pt x="1131764" y="825418"/>
                      <a:pt x="1066406" y="825418"/>
                    </a:cubicBezTo>
                    <a:cubicBezTo>
                      <a:pt x="1000292" y="825418"/>
                      <a:pt x="944272" y="779743"/>
                      <a:pt x="929888" y="713377"/>
                    </a:cubicBezTo>
                    <a:cubicBezTo>
                      <a:pt x="927617" y="702526"/>
                      <a:pt x="921056" y="704292"/>
                      <a:pt x="914243" y="704292"/>
                    </a:cubicBezTo>
                    <a:cubicBezTo>
                      <a:pt x="765612" y="704292"/>
                      <a:pt x="616982" y="704292"/>
                      <a:pt x="468351" y="704292"/>
                    </a:cubicBezTo>
                    <a:cubicBezTo>
                      <a:pt x="448163" y="704292"/>
                      <a:pt x="427976" y="704545"/>
                      <a:pt x="407788" y="704040"/>
                    </a:cubicBezTo>
                    <a:cubicBezTo>
                      <a:pt x="399966" y="703788"/>
                      <a:pt x="396937" y="706311"/>
                      <a:pt x="395423" y="714134"/>
                    </a:cubicBezTo>
                    <a:cubicBezTo>
                      <a:pt x="381292" y="779239"/>
                      <a:pt x="325524" y="824660"/>
                      <a:pt x="259410" y="825165"/>
                    </a:cubicBezTo>
                    <a:cubicBezTo>
                      <a:pt x="195314" y="825670"/>
                      <a:pt x="138537" y="781257"/>
                      <a:pt x="123144" y="717414"/>
                    </a:cubicBezTo>
                    <a:cubicBezTo>
                      <a:pt x="120620" y="706564"/>
                      <a:pt x="116835" y="703031"/>
                      <a:pt x="105985" y="703788"/>
                    </a:cubicBezTo>
                    <a:cubicBezTo>
                      <a:pt x="93872" y="704797"/>
                      <a:pt x="81507" y="703283"/>
                      <a:pt x="69395" y="704040"/>
                    </a:cubicBezTo>
                    <a:cubicBezTo>
                      <a:pt x="37599" y="706059"/>
                      <a:pt x="14131" y="693946"/>
                      <a:pt x="0" y="664674"/>
                    </a:cubicBezTo>
                    <a:cubicBezTo>
                      <a:pt x="0" y="455986"/>
                      <a:pt x="0" y="246792"/>
                      <a:pt x="0" y="37852"/>
                    </a:cubicBezTo>
                    <a:close/>
                    <a:moveTo>
                      <a:pt x="119611" y="665936"/>
                    </a:moveTo>
                    <a:cubicBezTo>
                      <a:pt x="121125" y="659627"/>
                      <a:pt x="122387" y="653824"/>
                      <a:pt x="123901" y="648272"/>
                    </a:cubicBezTo>
                    <a:cubicBezTo>
                      <a:pt x="146612" y="564746"/>
                      <a:pt x="240736" y="521595"/>
                      <a:pt x="318711" y="558690"/>
                    </a:cubicBezTo>
                    <a:cubicBezTo>
                      <a:pt x="336375" y="567017"/>
                      <a:pt x="341926" y="576354"/>
                      <a:pt x="336627" y="587962"/>
                    </a:cubicBezTo>
                    <a:cubicBezTo>
                      <a:pt x="331328" y="599570"/>
                      <a:pt x="320477" y="601336"/>
                      <a:pt x="303318" y="593009"/>
                    </a:cubicBezTo>
                    <a:cubicBezTo>
                      <a:pt x="303065" y="592756"/>
                      <a:pt x="302561" y="592504"/>
                      <a:pt x="302308" y="592504"/>
                    </a:cubicBezTo>
                    <a:cubicBezTo>
                      <a:pt x="259157" y="572569"/>
                      <a:pt x="207932" y="584934"/>
                      <a:pt x="178660" y="622281"/>
                    </a:cubicBezTo>
                    <a:cubicBezTo>
                      <a:pt x="149388" y="659880"/>
                      <a:pt x="149640" y="712115"/>
                      <a:pt x="179417" y="749209"/>
                    </a:cubicBezTo>
                    <a:cubicBezTo>
                      <a:pt x="209446" y="786557"/>
                      <a:pt x="261933" y="797912"/>
                      <a:pt x="304579" y="776715"/>
                    </a:cubicBezTo>
                    <a:cubicBezTo>
                      <a:pt x="347226" y="755518"/>
                      <a:pt x="369432" y="708078"/>
                      <a:pt x="358581" y="661646"/>
                    </a:cubicBezTo>
                    <a:cubicBezTo>
                      <a:pt x="357319" y="656852"/>
                      <a:pt x="355805" y="651805"/>
                      <a:pt x="355301" y="647010"/>
                    </a:cubicBezTo>
                    <a:cubicBezTo>
                      <a:pt x="354291" y="636916"/>
                      <a:pt x="358581" y="629599"/>
                      <a:pt x="368675" y="627075"/>
                    </a:cubicBezTo>
                    <a:cubicBezTo>
                      <a:pt x="378516" y="624552"/>
                      <a:pt x="386339" y="628084"/>
                      <a:pt x="390629" y="637421"/>
                    </a:cubicBezTo>
                    <a:cubicBezTo>
                      <a:pt x="393152" y="642720"/>
                      <a:pt x="395423" y="648524"/>
                      <a:pt x="395676" y="654328"/>
                    </a:cubicBezTo>
                    <a:cubicBezTo>
                      <a:pt x="396180" y="665179"/>
                      <a:pt x="401732" y="666693"/>
                      <a:pt x="411069" y="666693"/>
                    </a:cubicBezTo>
                    <a:cubicBezTo>
                      <a:pt x="483996" y="666441"/>
                      <a:pt x="557176" y="666441"/>
                      <a:pt x="630103" y="666441"/>
                    </a:cubicBezTo>
                    <a:cubicBezTo>
                      <a:pt x="634646" y="666441"/>
                      <a:pt x="638935" y="665936"/>
                      <a:pt x="644235" y="665684"/>
                    </a:cubicBezTo>
                    <a:cubicBezTo>
                      <a:pt x="644235" y="659123"/>
                      <a:pt x="644235" y="654328"/>
                      <a:pt x="644235" y="649281"/>
                    </a:cubicBezTo>
                    <a:cubicBezTo>
                      <a:pt x="644235" y="529923"/>
                      <a:pt x="644235" y="410816"/>
                      <a:pt x="644235" y="291457"/>
                    </a:cubicBezTo>
                    <a:cubicBezTo>
                      <a:pt x="644235" y="272027"/>
                      <a:pt x="650039" y="262690"/>
                      <a:pt x="662656" y="262438"/>
                    </a:cubicBezTo>
                    <a:cubicBezTo>
                      <a:pt x="675525" y="261933"/>
                      <a:pt x="682086" y="271775"/>
                      <a:pt x="682086" y="291710"/>
                    </a:cubicBezTo>
                    <a:cubicBezTo>
                      <a:pt x="682086" y="384068"/>
                      <a:pt x="682086" y="476426"/>
                      <a:pt x="682086" y="568783"/>
                    </a:cubicBezTo>
                    <a:cubicBezTo>
                      <a:pt x="682086" y="574083"/>
                      <a:pt x="682086" y="579382"/>
                      <a:pt x="682086" y="585438"/>
                    </a:cubicBezTo>
                    <a:cubicBezTo>
                      <a:pt x="689152" y="585438"/>
                      <a:pt x="694199" y="585438"/>
                      <a:pt x="699246" y="585438"/>
                    </a:cubicBezTo>
                    <a:cubicBezTo>
                      <a:pt x="756023" y="585438"/>
                      <a:pt x="812548" y="585438"/>
                      <a:pt x="869326" y="585438"/>
                    </a:cubicBezTo>
                    <a:cubicBezTo>
                      <a:pt x="874373" y="585438"/>
                      <a:pt x="879419" y="585438"/>
                      <a:pt x="884214" y="586700"/>
                    </a:cubicBezTo>
                    <a:cubicBezTo>
                      <a:pt x="893551" y="589224"/>
                      <a:pt x="898093" y="596037"/>
                      <a:pt x="897588" y="605373"/>
                    </a:cubicBezTo>
                    <a:cubicBezTo>
                      <a:pt x="897084" y="614458"/>
                      <a:pt x="892289" y="620262"/>
                      <a:pt x="883457" y="622281"/>
                    </a:cubicBezTo>
                    <a:cubicBezTo>
                      <a:pt x="878915" y="623290"/>
                      <a:pt x="874373" y="623037"/>
                      <a:pt x="869578" y="623037"/>
                    </a:cubicBezTo>
                    <a:cubicBezTo>
                      <a:pt x="812548" y="623037"/>
                      <a:pt x="755518" y="623037"/>
                      <a:pt x="698236" y="623037"/>
                    </a:cubicBezTo>
                    <a:cubicBezTo>
                      <a:pt x="693442" y="623037"/>
                      <a:pt x="688395" y="623037"/>
                      <a:pt x="682843" y="623037"/>
                    </a:cubicBezTo>
                    <a:cubicBezTo>
                      <a:pt x="682843" y="637926"/>
                      <a:pt x="682843" y="651300"/>
                      <a:pt x="682843" y="664927"/>
                    </a:cubicBezTo>
                    <a:cubicBezTo>
                      <a:pt x="686376" y="665431"/>
                      <a:pt x="689152" y="665936"/>
                      <a:pt x="691928" y="665936"/>
                    </a:cubicBezTo>
                    <a:cubicBezTo>
                      <a:pt x="767379" y="665936"/>
                      <a:pt x="843082" y="665936"/>
                      <a:pt x="918533" y="666189"/>
                    </a:cubicBezTo>
                    <a:cubicBezTo>
                      <a:pt x="926860" y="666189"/>
                      <a:pt x="928627" y="662656"/>
                      <a:pt x="930393" y="655338"/>
                    </a:cubicBezTo>
                    <a:cubicBezTo>
                      <a:pt x="952347" y="552381"/>
                      <a:pt x="1077005" y="509987"/>
                      <a:pt x="1157250" y="577868"/>
                    </a:cubicBezTo>
                    <a:cubicBezTo>
                      <a:pt x="1160531" y="580644"/>
                      <a:pt x="1164821" y="584429"/>
                      <a:pt x="1168606" y="584681"/>
                    </a:cubicBezTo>
                    <a:cubicBezTo>
                      <a:pt x="1195354" y="585186"/>
                      <a:pt x="1222103" y="584934"/>
                      <a:pt x="1249104" y="584934"/>
                    </a:cubicBezTo>
                    <a:cubicBezTo>
                      <a:pt x="1249104" y="570045"/>
                      <a:pt x="1249104" y="556419"/>
                      <a:pt x="1249104" y="542792"/>
                    </a:cubicBezTo>
                    <a:cubicBezTo>
                      <a:pt x="1233710" y="539764"/>
                      <a:pt x="1210747" y="548596"/>
                      <a:pt x="1210495" y="523361"/>
                    </a:cubicBezTo>
                    <a:cubicBezTo>
                      <a:pt x="1210243" y="499389"/>
                      <a:pt x="1232196" y="505950"/>
                      <a:pt x="1246580" y="503427"/>
                    </a:cubicBezTo>
                    <a:cubicBezTo>
                      <a:pt x="1243552" y="484501"/>
                      <a:pt x="1224122" y="475416"/>
                      <a:pt x="1206457" y="473145"/>
                    </a:cubicBezTo>
                    <a:cubicBezTo>
                      <a:pt x="1157250" y="467089"/>
                      <a:pt x="1108295" y="460528"/>
                      <a:pt x="1059341" y="453462"/>
                    </a:cubicBezTo>
                    <a:cubicBezTo>
                      <a:pt x="1001554" y="445135"/>
                      <a:pt x="943767" y="438574"/>
                      <a:pt x="885223" y="440593"/>
                    </a:cubicBezTo>
                    <a:cubicBezTo>
                      <a:pt x="845353" y="441855"/>
                      <a:pt x="805483" y="441097"/>
                      <a:pt x="765612" y="440845"/>
                    </a:cubicBezTo>
                    <a:cubicBezTo>
                      <a:pt x="741639" y="440593"/>
                      <a:pt x="725742" y="425452"/>
                      <a:pt x="725490" y="401732"/>
                    </a:cubicBezTo>
                    <a:cubicBezTo>
                      <a:pt x="724985" y="354796"/>
                      <a:pt x="724985" y="307607"/>
                      <a:pt x="725490" y="260671"/>
                    </a:cubicBezTo>
                    <a:cubicBezTo>
                      <a:pt x="725742" y="237456"/>
                      <a:pt x="742396" y="221810"/>
                      <a:pt x="766117" y="221558"/>
                    </a:cubicBezTo>
                    <a:cubicBezTo>
                      <a:pt x="789080" y="221306"/>
                      <a:pt x="812296" y="221558"/>
                      <a:pt x="835259" y="221558"/>
                    </a:cubicBezTo>
                    <a:cubicBezTo>
                      <a:pt x="851157" y="221558"/>
                      <a:pt x="867055" y="221558"/>
                      <a:pt x="882952" y="221558"/>
                    </a:cubicBezTo>
                    <a:cubicBezTo>
                      <a:pt x="879167" y="192791"/>
                      <a:pt x="863522" y="178659"/>
                      <a:pt x="835764" y="178659"/>
                    </a:cubicBezTo>
                    <a:cubicBezTo>
                      <a:pt x="793370" y="178659"/>
                      <a:pt x="750976" y="178659"/>
                      <a:pt x="708582" y="178659"/>
                    </a:cubicBezTo>
                    <a:cubicBezTo>
                      <a:pt x="700255" y="178659"/>
                      <a:pt x="691928" y="178659"/>
                      <a:pt x="682843" y="178659"/>
                    </a:cubicBezTo>
                    <a:cubicBezTo>
                      <a:pt x="682338" y="187744"/>
                      <a:pt x="682591" y="195567"/>
                      <a:pt x="681329" y="203389"/>
                    </a:cubicBezTo>
                    <a:cubicBezTo>
                      <a:pt x="679815" y="213483"/>
                      <a:pt x="673002" y="218782"/>
                      <a:pt x="662908" y="218782"/>
                    </a:cubicBezTo>
                    <a:cubicBezTo>
                      <a:pt x="652814" y="218530"/>
                      <a:pt x="646506" y="212978"/>
                      <a:pt x="644992" y="202884"/>
                    </a:cubicBezTo>
                    <a:cubicBezTo>
                      <a:pt x="644235" y="198847"/>
                      <a:pt x="644487" y="194557"/>
                      <a:pt x="644487" y="190267"/>
                    </a:cubicBezTo>
                    <a:cubicBezTo>
                      <a:pt x="644487" y="149640"/>
                      <a:pt x="644487" y="108760"/>
                      <a:pt x="644487" y="68133"/>
                    </a:cubicBezTo>
                    <a:cubicBezTo>
                      <a:pt x="644487" y="43655"/>
                      <a:pt x="638178" y="37347"/>
                      <a:pt x="614206" y="37347"/>
                    </a:cubicBezTo>
                    <a:cubicBezTo>
                      <a:pt x="431509" y="37347"/>
                      <a:pt x="249064" y="37347"/>
                      <a:pt x="66366" y="37347"/>
                    </a:cubicBezTo>
                    <a:cubicBezTo>
                      <a:pt x="42394" y="37347"/>
                      <a:pt x="36085" y="43655"/>
                      <a:pt x="36085" y="68133"/>
                    </a:cubicBezTo>
                    <a:cubicBezTo>
                      <a:pt x="36085" y="257138"/>
                      <a:pt x="36085" y="445892"/>
                      <a:pt x="36085" y="634898"/>
                    </a:cubicBezTo>
                    <a:cubicBezTo>
                      <a:pt x="36085" y="638178"/>
                      <a:pt x="35833" y="641711"/>
                      <a:pt x="36085" y="644992"/>
                    </a:cubicBezTo>
                    <a:cubicBezTo>
                      <a:pt x="37095" y="656347"/>
                      <a:pt x="43151" y="664674"/>
                      <a:pt x="54759" y="665179"/>
                    </a:cubicBezTo>
                    <a:cubicBezTo>
                      <a:pt x="75703" y="666693"/>
                      <a:pt x="97657" y="665936"/>
                      <a:pt x="119611" y="665936"/>
                    </a:cubicBezTo>
                    <a:close/>
                    <a:moveTo>
                      <a:pt x="763341" y="259662"/>
                    </a:moveTo>
                    <a:cubicBezTo>
                      <a:pt x="763341" y="308112"/>
                      <a:pt x="763341" y="355300"/>
                      <a:pt x="763341" y="402993"/>
                    </a:cubicBezTo>
                    <a:cubicBezTo>
                      <a:pt x="822389" y="402993"/>
                      <a:pt x="880429" y="402993"/>
                      <a:pt x="939729" y="402993"/>
                    </a:cubicBezTo>
                    <a:cubicBezTo>
                      <a:pt x="925346" y="356562"/>
                      <a:pt x="911467" y="311140"/>
                      <a:pt x="897084" y="265718"/>
                    </a:cubicBezTo>
                    <a:cubicBezTo>
                      <a:pt x="896074" y="262942"/>
                      <a:pt x="890522" y="259914"/>
                      <a:pt x="886990" y="259914"/>
                    </a:cubicBezTo>
                    <a:cubicBezTo>
                      <a:pt x="862260" y="259410"/>
                      <a:pt x="837530" y="259662"/>
                      <a:pt x="812801" y="259662"/>
                    </a:cubicBezTo>
                    <a:cubicBezTo>
                      <a:pt x="796398" y="259662"/>
                      <a:pt x="780248" y="259662"/>
                      <a:pt x="763341" y="259662"/>
                    </a:cubicBezTo>
                    <a:close/>
                    <a:moveTo>
                      <a:pt x="964459" y="685367"/>
                    </a:moveTo>
                    <a:cubicBezTo>
                      <a:pt x="964459" y="741892"/>
                      <a:pt x="1010386" y="788071"/>
                      <a:pt x="1066659" y="787818"/>
                    </a:cubicBezTo>
                    <a:cubicBezTo>
                      <a:pt x="1122932" y="787566"/>
                      <a:pt x="1168858" y="741135"/>
                      <a:pt x="1168606" y="684862"/>
                    </a:cubicBezTo>
                    <a:cubicBezTo>
                      <a:pt x="1168354" y="629094"/>
                      <a:pt x="1122679" y="583420"/>
                      <a:pt x="1066659" y="583167"/>
                    </a:cubicBezTo>
                    <a:cubicBezTo>
                      <a:pt x="1010386" y="582915"/>
                      <a:pt x="964459" y="628589"/>
                      <a:pt x="964459" y="685367"/>
                    </a:cubicBezTo>
                    <a:close/>
                    <a:moveTo>
                      <a:pt x="1206205" y="665684"/>
                    </a:moveTo>
                    <a:cubicBezTo>
                      <a:pt x="1231944" y="665684"/>
                      <a:pt x="1249356" y="648777"/>
                      <a:pt x="1248599" y="624552"/>
                    </a:cubicBezTo>
                    <a:cubicBezTo>
                      <a:pt x="1230430" y="624552"/>
                      <a:pt x="1212514" y="624552"/>
                      <a:pt x="1194093" y="624552"/>
                    </a:cubicBezTo>
                    <a:cubicBezTo>
                      <a:pt x="1198130" y="638683"/>
                      <a:pt x="1201915" y="651552"/>
                      <a:pt x="1206205" y="665684"/>
                    </a:cubicBezTo>
                    <a:close/>
                  </a:path>
                </a:pathLst>
              </a:custGeom>
              <a:solidFill>
                <a:srgbClr val="000000"/>
              </a:solidFill>
              <a:ln w="2523" cap="flat">
                <a:noFill/>
                <a:prstDash val="solid"/>
                <a:miter/>
              </a:ln>
            </p:spPr>
            <p:txBody>
              <a:bodyPr rtlCol="0" anchor="ctr"/>
              <a:lstStyle/>
              <a:p>
                <a:pPr algn="l" rtl="0"/>
                <a:endParaRPr lang="en-US"/>
              </a:p>
            </p:txBody>
          </p:sp>
          <p:sp>
            <p:nvSpPr>
              <p:cNvPr id="21" name="Freeform 271">
                <a:extLst>
                  <a:ext uri="{FF2B5EF4-FFF2-40B4-BE49-F238E27FC236}">
                    <a16:creationId xmlns:a16="http://schemas.microsoft.com/office/drawing/2014/main" id="{DF3B6AF9-B383-6830-E80E-DC8CB8AB05C7}"/>
                  </a:ext>
                </a:extLst>
              </p:cNvPr>
              <p:cNvSpPr/>
              <p:nvPr/>
            </p:nvSpPr>
            <p:spPr>
              <a:xfrm>
                <a:off x="2342358" y="2601538"/>
                <a:ext cx="479661" cy="420739"/>
              </a:xfrm>
              <a:custGeom>
                <a:avLst/>
                <a:gdLst>
                  <a:gd name="connsiteX0" fmla="*/ 232710 w 479661"/>
                  <a:gd name="connsiteY0" fmla="*/ 206536 h 420739"/>
                  <a:gd name="connsiteX1" fmla="*/ 323806 w 479661"/>
                  <a:gd name="connsiteY1" fmla="*/ 115187 h 420739"/>
                  <a:gd name="connsiteX2" fmla="*/ 423482 w 479661"/>
                  <a:gd name="connsiteY2" fmla="*/ 15511 h 420739"/>
                  <a:gd name="connsiteX3" fmla="*/ 456792 w 479661"/>
                  <a:gd name="connsiteY3" fmla="*/ 16521 h 420739"/>
                  <a:gd name="connsiteX4" fmla="*/ 455782 w 479661"/>
                  <a:gd name="connsiteY4" fmla="*/ 136889 h 420739"/>
                  <a:gd name="connsiteX5" fmla="*/ 348284 w 479661"/>
                  <a:gd name="connsiteY5" fmla="*/ 244892 h 420739"/>
                  <a:gd name="connsiteX6" fmla="*/ 318759 w 479661"/>
                  <a:gd name="connsiteY6" fmla="*/ 244135 h 420739"/>
                  <a:gd name="connsiteX7" fmla="*/ 284441 w 479661"/>
                  <a:gd name="connsiteY7" fmla="*/ 208050 h 420739"/>
                  <a:gd name="connsiteX8" fmla="*/ 260720 w 479661"/>
                  <a:gd name="connsiteY8" fmla="*/ 233032 h 420739"/>
                  <a:gd name="connsiteX9" fmla="*/ 269300 w 479661"/>
                  <a:gd name="connsiteY9" fmla="*/ 242369 h 420739"/>
                  <a:gd name="connsiteX10" fmla="*/ 411622 w 479661"/>
                  <a:gd name="connsiteY10" fmla="*/ 384943 h 420739"/>
                  <a:gd name="connsiteX11" fmla="*/ 420706 w 479661"/>
                  <a:gd name="connsiteY11" fmla="*/ 395289 h 420739"/>
                  <a:gd name="connsiteX12" fmla="*/ 416921 w 479661"/>
                  <a:gd name="connsiteY12" fmla="*/ 417748 h 420739"/>
                  <a:gd name="connsiteX13" fmla="*/ 395220 w 479661"/>
                  <a:gd name="connsiteY13" fmla="*/ 420271 h 420739"/>
                  <a:gd name="connsiteX14" fmla="*/ 384874 w 479661"/>
                  <a:gd name="connsiteY14" fmla="*/ 411439 h 420739"/>
                  <a:gd name="connsiteX15" fmla="*/ 168615 w 479661"/>
                  <a:gd name="connsiteY15" fmla="*/ 194928 h 420739"/>
                  <a:gd name="connsiteX16" fmla="*/ 150446 w 479661"/>
                  <a:gd name="connsiteY16" fmla="*/ 191395 h 420739"/>
                  <a:gd name="connsiteX17" fmla="*/ 65154 w 479661"/>
                  <a:gd name="connsiteY17" fmla="*/ 177011 h 420739"/>
                  <a:gd name="connsiteX18" fmla="*/ 7115 w 479661"/>
                  <a:gd name="connsiteY18" fmla="*/ 119225 h 420739"/>
                  <a:gd name="connsiteX19" fmla="*/ 5600 w 479661"/>
                  <a:gd name="connsiteY19" fmla="*/ 91467 h 420739"/>
                  <a:gd name="connsiteX20" fmla="*/ 33358 w 479661"/>
                  <a:gd name="connsiteY20" fmla="*/ 92728 h 420739"/>
                  <a:gd name="connsiteX21" fmla="*/ 80547 w 479661"/>
                  <a:gd name="connsiteY21" fmla="*/ 139917 h 420739"/>
                  <a:gd name="connsiteX22" fmla="*/ 148427 w 479661"/>
                  <a:gd name="connsiteY22" fmla="*/ 148244 h 420739"/>
                  <a:gd name="connsiteX23" fmla="*/ 139091 w 479661"/>
                  <a:gd name="connsiteY23" fmla="*/ 80364 h 420739"/>
                  <a:gd name="connsiteX24" fmla="*/ 94678 w 479661"/>
                  <a:gd name="connsiteY24" fmla="*/ 35699 h 420739"/>
                  <a:gd name="connsiteX25" fmla="*/ 90893 w 479661"/>
                  <a:gd name="connsiteY25" fmla="*/ 5922 h 420739"/>
                  <a:gd name="connsiteX26" fmla="*/ 121426 w 479661"/>
                  <a:gd name="connsiteY26" fmla="*/ 9203 h 420739"/>
                  <a:gd name="connsiteX27" fmla="*/ 173914 w 479661"/>
                  <a:gd name="connsiteY27" fmla="*/ 61690 h 420739"/>
                  <a:gd name="connsiteX28" fmla="*/ 191073 w 479661"/>
                  <a:gd name="connsiteY28" fmla="*/ 152282 h 420739"/>
                  <a:gd name="connsiteX29" fmla="*/ 192083 w 479661"/>
                  <a:gd name="connsiteY29" fmla="*/ 164899 h 420739"/>
                  <a:gd name="connsiteX30" fmla="*/ 232710 w 479661"/>
                  <a:gd name="connsiteY30" fmla="*/ 206536 h 420739"/>
                  <a:gd name="connsiteX31" fmla="*/ 332134 w 479661"/>
                  <a:gd name="connsiteY31" fmla="*/ 204264 h 420739"/>
                  <a:gd name="connsiteX32" fmla="*/ 430043 w 479661"/>
                  <a:gd name="connsiteY32" fmla="*/ 108374 h 420739"/>
                  <a:gd name="connsiteX33" fmla="*/ 438118 w 479661"/>
                  <a:gd name="connsiteY33" fmla="*/ 58157 h 420739"/>
                  <a:gd name="connsiteX34" fmla="*/ 311189 w 479661"/>
                  <a:gd name="connsiteY34" fmla="*/ 185339 h 420739"/>
                  <a:gd name="connsiteX35" fmla="*/ 326835 w 479661"/>
                  <a:gd name="connsiteY35" fmla="*/ 199470 h 420739"/>
                  <a:gd name="connsiteX36" fmla="*/ 332134 w 479661"/>
                  <a:gd name="connsiteY36" fmla="*/ 204264 h 4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661" h="420739">
                    <a:moveTo>
                      <a:pt x="232710" y="206536"/>
                    </a:moveTo>
                    <a:cubicBezTo>
                      <a:pt x="264001" y="175245"/>
                      <a:pt x="293778" y="145216"/>
                      <a:pt x="323806" y="115187"/>
                    </a:cubicBezTo>
                    <a:cubicBezTo>
                      <a:pt x="357116" y="81878"/>
                      <a:pt x="390173" y="48568"/>
                      <a:pt x="423482" y="15511"/>
                    </a:cubicBezTo>
                    <a:cubicBezTo>
                      <a:pt x="435595" y="3399"/>
                      <a:pt x="445184" y="3903"/>
                      <a:pt x="456792" y="16521"/>
                    </a:cubicBezTo>
                    <a:cubicBezTo>
                      <a:pt x="487325" y="49830"/>
                      <a:pt x="487578" y="103579"/>
                      <a:pt x="455782" y="136889"/>
                    </a:cubicBezTo>
                    <a:cubicBezTo>
                      <a:pt x="420706" y="173731"/>
                      <a:pt x="384369" y="209059"/>
                      <a:pt x="348284" y="244892"/>
                    </a:cubicBezTo>
                    <a:cubicBezTo>
                      <a:pt x="338190" y="254733"/>
                      <a:pt x="328853" y="254481"/>
                      <a:pt x="318759" y="244135"/>
                    </a:cubicBezTo>
                    <a:cubicBezTo>
                      <a:pt x="307152" y="232527"/>
                      <a:pt x="296301" y="220415"/>
                      <a:pt x="284441" y="208050"/>
                    </a:cubicBezTo>
                    <a:cubicBezTo>
                      <a:pt x="275861" y="217134"/>
                      <a:pt x="268543" y="224705"/>
                      <a:pt x="260720" y="233032"/>
                    </a:cubicBezTo>
                    <a:cubicBezTo>
                      <a:pt x="263496" y="236060"/>
                      <a:pt x="266272" y="239340"/>
                      <a:pt x="269300" y="242369"/>
                    </a:cubicBezTo>
                    <a:cubicBezTo>
                      <a:pt x="316741" y="289809"/>
                      <a:pt x="364181" y="337250"/>
                      <a:pt x="411622" y="384943"/>
                    </a:cubicBezTo>
                    <a:cubicBezTo>
                      <a:pt x="414903" y="388223"/>
                      <a:pt x="418435" y="391504"/>
                      <a:pt x="420706" y="395289"/>
                    </a:cubicBezTo>
                    <a:cubicBezTo>
                      <a:pt x="425501" y="403616"/>
                      <a:pt x="424997" y="412953"/>
                      <a:pt x="416921" y="417748"/>
                    </a:cubicBezTo>
                    <a:cubicBezTo>
                      <a:pt x="411118" y="421280"/>
                      <a:pt x="402286" y="421028"/>
                      <a:pt x="395220" y="420271"/>
                    </a:cubicBezTo>
                    <a:cubicBezTo>
                      <a:pt x="391435" y="419766"/>
                      <a:pt x="388154" y="414720"/>
                      <a:pt x="384874" y="411439"/>
                    </a:cubicBezTo>
                    <a:cubicBezTo>
                      <a:pt x="312703" y="339269"/>
                      <a:pt x="240533" y="267350"/>
                      <a:pt x="168615" y="194928"/>
                    </a:cubicBezTo>
                    <a:cubicBezTo>
                      <a:pt x="162811" y="189124"/>
                      <a:pt x="158521" y="187862"/>
                      <a:pt x="150446" y="191395"/>
                    </a:cubicBezTo>
                    <a:cubicBezTo>
                      <a:pt x="119408" y="204517"/>
                      <a:pt x="90136" y="199975"/>
                      <a:pt x="65154" y="177011"/>
                    </a:cubicBezTo>
                    <a:cubicBezTo>
                      <a:pt x="44966" y="158590"/>
                      <a:pt x="26293" y="138908"/>
                      <a:pt x="7115" y="119225"/>
                    </a:cubicBezTo>
                    <a:cubicBezTo>
                      <a:pt x="-1970" y="109888"/>
                      <a:pt x="-2222" y="99289"/>
                      <a:pt x="5600" y="91467"/>
                    </a:cubicBezTo>
                    <a:cubicBezTo>
                      <a:pt x="13423" y="83392"/>
                      <a:pt x="24274" y="83644"/>
                      <a:pt x="33358" y="92728"/>
                    </a:cubicBezTo>
                    <a:cubicBezTo>
                      <a:pt x="49256" y="108121"/>
                      <a:pt x="64901" y="124019"/>
                      <a:pt x="80547" y="139917"/>
                    </a:cubicBezTo>
                    <a:cubicBezTo>
                      <a:pt x="105276" y="164647"/>
                      <a:pt x="129249" y="167675"/>
                      <a:pt x="148427" y="148244"/>
                    </a:cubicBezTo>
                    <a:cubicBezTo>
                      <a:pt x="167353" y="129066"/>
                      <a:pt x="164325" y="105598"/>
                      <a:pt x="139091" y="80364"/>
                    </a:cubicBezTo>
                    <a:cubicBezTo>
                      <a:pt x="124202" y="65475"/>
                      <a:pt x="109314" y="50839"/>
                      <a:pt x="94678" y="35699"/>
                    </a:cubicBezTo>
                    <a:cubicBezTo>
                      <a:pt x="83827" y="24848"/>
                      <a:pt x="82818" y="14502"/>
                      <a:pt x="90893" y="5922"/>
                    </a:cubicBezTo>
                    <a:cubicBezTo>
                      <a:pt x="99472" y="-2910"/>
                      <a:pt x="110323" y="-1901"/>
                      <a:pt x="121426" y="9203"/>
                    </a:cubicBezTo>
                    <a:cubicBezTo>
                      <a:pt x="139091" y="26614"/>
                      <a:pt x="156502" y="44026"/>
                      <a:pt x="173914" y="61690"/>
                    </a:cubicBezTo>
                    <a:cubicBezTo>
                      <a:pt x="198896" y="87177"/>
                      <a:pt x="204448" y="119225"/>
                      <a:pt x="191073" y="152282"/>
                    </a:cubicBezTo>
                    <a:cubicBezTo>
                      <a:pt x="189559" y="155814"/>
                      <a:pt x="189812" y="162375"/>
                      <a:pt x="192083" y="164899"/>
                    </a:cubicBezTo>
                    <a:cubicBezTo>
                      <a:pt x="204952" y="179030"/>
                      <a:pt x="218327" y="192152"/>
                      <a:pt x="232710" y="206536"/>
                    </a:cubicBezTo>
                    <a:close/>
                    <a:moveTo>
                      <a:pt x="332134" y="204264"/>
                    </a:moveTo>
                    <a:cubicBezTo>
                      <a:pt x="364939" y="172217"/>
                      <a:pt x="398500" y="141178"/>
                      <a:pt x="430043" y="108374"/>
                    </a:cubicBezTo>
                    <a:cubicBezTo>
                      <a:pt x="443670" y="94242"/>
                      <a:pt x="444175" y="75569"/>
                      <a:pt x="438118" y="58157"/>
                    </a:cubicBezTo>
                    <a:cubicBezTo>
                      <a:pt x="395977" y="100299"/>
                      <a:pt x="354088" y="142188"/>
                      <a:pt x="311189" y="185339"/>
                    </a:cubicBezTo>
                    <a:cubicBezTo>
                      <a:pt x="315731" y="189376"/>
                      <a:pt x="321283" y="194423"/>
                      <a:pt x="326835" y="199470"/>
                    </a:cubicBezTo>
                    <a:cubicBezTo>
                      <a:pt x="329106" y="201489"/>
                      <a:pt x="331124" y="203255"/>
                      <a:pt x="332134" y="204264"/>
                    </a:cubicBezTo>
                    <a:close/>
                  </a:path>
                </a:pathLst>
              </a:custGeom>
              <a:solidFill>
                <a:srgbClr val="000000"/>
              </a:solidFill>
              <a:ln w="2523" cap="flat">
                <a:noFill/>
                <a:prstDash val="solid"/>
                <a:miter/>
              </a:ln>
            </p:spPr>
            <p:txBody>
              <a:bodyPr rtlCol="0" anchor="ctr"/>
              <a:lstStyle/>
              <a:p>
                <a:pPr algn="l" rtl="0"/>
                <a:endParaRPr lang="en-US"/>
              </a:p>
            </p:txBody>
          </p:sp>
          <p:sp>
            <p:nvSpPr>
              <p:cNvPr id="22" name="Freeform 272">
                <a:extLst>
                  <a:ext uri="{FF2B5EF4-FFF2-40B4-BE49-F238E27FC236}">
                    <a16:creationId xmlns:a16="http://schemas.microsoft.com/office/drawing/2014/main" id="{069C3EF3-B57E-127E-F55E-2EF1E78E9BC0}"/>
                  </a:ext>
                </a:extLst>
              </p:cNvPr>
              <p:cNvSpPr/>
              <p:nvPr/>
            </p:nvSpPr>
            <p:spPr>
              <a:xfrm>
                <a:off x="2443092" y="3127036"/>
                <a:ext cx="118349" cy="118349"/>
              </a:xfrm>
              <a:custGeom>
                <a:avLst/>
                <a:gdLst>
                  <a:gd name="connsiteX0" fmla="*/ 118349 w 118349"/>
                  <a:gd name="connsiteY0" fmla="*/ 59049 h 118349"/>
                  <a:gd name="connsiteX1" fmla="*/ 59301 w 118349"/>
                  <a:gd name="connsiteY1" fmla="*/ 118349 h 118349"/>
                  <a:gd name="connsiteX2" fmla="*/ 0 w 118349"/>
                  <a:gd name="connsiteY2" fmla="*/ 59049 h 118349"/>
                  <a:gd name="connsiteX3" fmla="*/ 59301 w 118349"/>
                  <a:gd name="connsiteY3" fmla="*/ 0 h 118349"/>
                  <a:gd name="connsiteX4" fmla="*/ 118349 w 118349"/>
                  <a:gd name="connsiteY4" fmla="*/ 59049 h 118349"/>
                  <a:gd name="connsiteX5" fmla="*/ 80498 w 118349"/>
                  <a:gd name="connsiteY5" fmla="*/ 59301 h 118349"/>
                  <a:gd name="connsiteX6" fmla="*/ 59301 w 118349"/>
                  <a:gd name="connsiteY6" fmla="*/ 37852 h 118349"/>
                  <a:gd name="connsiteX7" fmla="*/ 37852 w 118349"/>
                  <a:gd name="connsiteY7" fmla="*/ 59301 h 118349"/>
                  <a:gd name="connsiteX8" fmla="*/ 58544 w 118349"/>
                  <a:gd name="connsiteY8" fmla="*/ 80246 h 118349"/>
                  <a:gd name="connsiteX9" fmla="*/ 80498 w 118349"/>
                  <a:gd name="connsiteY9" fmla="*/ 59301 h 1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9" h="118349">
                    <a:moveTo>
                      <a:pt x="118349" y="59049"/>
                    </a:moveTo>
                    <a:cubicBezTo>
                      <a:pt x="118349" y="91853"/>
                      <a:pt x="91853" y="118349"/>
                      <a:pt x="59301" y="118349"/>
                    </a:cubicBezTo>
                    <a:cubicBezTo>
                      <a:pt x="26749" y="118349"/>
                      <a:pt x="0" y="91601"/>
                      <a:pt x="0" y="59049"/>
                    </a:cubicBezTo>
                    <a:cubicBezTo>
                      <a:pt x="0" y="26496"/>
                      <a:pt x="26749" y="0"/>
                      <a:pt x="59301" y="0"/>
                    </a:cubicBezTo>
                    <a:cubicBezTo>
                      <a:pt x="92358" y="0"/>
                      <a:pt x="118349" y="25992"/>
                      <a:pt x="118349" y="59049"/>
                    </a:cubicBezTo>
                    <a:close/>
                    <a:moveTo>
                      <a:pt x="80498" y="59301"/>
                    </a:moveTo>
                    <a:cubicBezTo>
                      <a:pt x="80750" y="47188"/>
                      <a:pt x="71413" y="37852"/>
                      <a:pt x="59301" y="37852"/>
                    </a:cubicBezTo>
                    <a:cubicBezTo>
                      <a:pt x="47441" y="37852"/>
                      <a:pt x="37599" y="47441"/>
                      <a:pt x="37852" y="59301"/>
                    </a:cubicBezTo>
                    <a:cubicBezTo>
                      <a:pt x="38104" y="70404"/>
                      <a:pt x="47441" y="79993"/>
                      <a:pt x="58544" y="80246"/>
                    </a:cubicBezTo>
                    <a:cubicBezTo>
                      <a:pt x="70656" y="80750"/>
                      <a:pt x="80498" y="71414"/>
                      <a:pt x="80498" y="59301"/>
                    </a:cubicBezTo>
                    <a:close/>
                  </a:path>
                </a:pathLst>
              </a:custGeom>
              <a:solidFill>
                <a:srgbClr val="000000"/>
              </a:solidFill>
              <a:ln w="2523" cap="flat">
                <a:noFill/>
                <a:prstDash val="solid"/>
                <a:miter/>
              </a:ln>
            </p:spPr>
            <p:txBody>
              <a:bodyPr rtlCol="0" anchor="ctr"/>
              <a:lstStyle/>
              <a:p>
                <a:pPr algn="l" rtl="0"/>
                <a:endParaRPr lang="en-US"/>
              </a:p>
            </p:txBody>
          </p:sp>
          <p:sp>
            <p:nvSpPr>
              <p:cNvPr id="23" name="Freeform 273">
                <a:extLst>
                  <a:ext uri="{FF2B5EF4-FFF2-40B4-BE49-F238E27FC236}">
                    <a16:creationId xmlns:a16="http://schemas.microsoft.com/office/drawing/2014/main" id="{AB00F288-D177-4EFA-AD96-FAB848821255}"/>
                  </a:ext>
                </a:extLst>
              </p:cNvPr>
              <p:cNvSpPr/>
              <p:nvPr/>
            </p:nvSpPr>
            <p:spPr>
              <a:xfrm>
                <a:off x="2384715" y="2870197"/>
                <a:ext cx="157044" cy="154698"/>
              </a:xfrm>
              <a:custGeom>
                <a:avLst/>
                <a:gdLst>
                  <a:gd name="connsiteX0" fmla="*/ 157044 w 157044"/>
                  <a:gd name="connsiteY0" fmla="*/ 17617 h 154698"/>
                  <a:gd name="connsiteX1" fmla="*/ 146950 w 157044"/>
                  <a:gd name="connsiteY1" fmla="*/ 34020 h 154698"/>
                  <a:gd name="connsiteX2" fmla="*/ 34153 w 157044"/>
                  <a:gd name="connsiteY2" fmla="*/ 147070 h 154698"/>
                  <a:gd name="connsiteX3" fmla="*/ 5385 w 157044"/>
                  <a:gd name="connsiteY3" fmla="*/ 148836 h 154698"/>
                  <a:gd name="connsiteX4" fmla="*/ 7152 w 157044"/>
                  <a:gd name="connsiteY4" fmla="*/ 121078 h 154698"/>
                  <a:gd name="connsiteX5" fmla="*/ 120707 w 157044"/>
                  <a:gd name="connsiteY5" fmla="*/ 7271 h 154698"/>
                  <a:gd name="connsiteX6" fmla="*/ 143418 w 157044"/>
                  <a:gd name="connsiteY6" fmla="*/ 2224 h 154698"/>
                  <a:gd name="connsiteX7" fmla="*/ 157044 w 157044"/>
                  <a:gd name="connsiteY7" fmla="*/ 17617 h 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44" h="154698">
                    <a:moveTo>
                      <a:pt x="157044" y="17617"/>
                    </a:moveTo>
                    <a:cubicBezTo>
                      <a:pt x="153007" y="24431"/>
                      <a:pt x="150736" y="30234"/>
                      <a:pt x="146950" y="34020"/>
                    </a:cubicBezTo>
                    <a:cubicBezTo>
                      <a:pt x="109603" y="71871"/>
                      <a:pt x="72004" y="109471"/>
                      <a:pt x="34153" y="147070"/>
                    </a:cubicBezTo>
                    <a:cubicBezTo>
                      <a:pt x="24563" y="156659"/>
                      <a:pt x="13460" y="157164"/>
                      <a:pt x="5385" y="148836"/>
                    </a:cubicBezTo>
                    <a:cubicBezTo>
                      <a:pt x="-2185" y="141014"/>
                      <a:pt x="-1933" y="130163"/>
                      <a:pt x="7152" y="121078"/>
                    </a:cubicBezTo>
                    <a:cubicBezTo>
                      <a:pt x="45003" y="82974"/>
                      <a:pt x="82855" y="45123"/>
                      <a:pt x="120707" y="7271"/>
                    </a:cubicBezTo>
                    <a:cubicBezTo>
                      <a:pt x="127267" y="458"/>
                      <a:pt x="135342" y="-2318"/>
                      <a:pt x="143418" y="2224"/>
                    </a:cubicBezTo>
                    <a:cubicBezTo>
                      <a:pt x="148717" y="5253"/>
                      <a:pt x="152250" y="12066"/>
                      <a:pt x="157044" y="17617"/>
                    </a:cubicBezTo>
                    <a:close/>
                  </a:path>
                </a:pathLst>
              </a:custGeom>
              <a:solidFill>
                <a:srgbClr val="000000"/>
              </a:solidFill>
              <a:ln w="2523" cap="flat">
                <a:noFill/>
                <a:prstDash val="solid"/>
                <a:miter/>
              </a:ln>
            </p:spPr>
            <p:txBody>
              <a:bodyPr rtlCol="0" anchor="ctr"/>
              <a:lstStyle/>
              <a:p>
                <a:pPr algn="l" rtl="0"/>
                <a:endParaRPr lang="en-US"/>
              </a:p>
            </p:txBody>
          </p:sp>
          <p:sp>
            <p:nvSpPr>
              <p:cNvPr id="24" name="Freeform 274">
                <a:extLst>
                  <a:ext uri="{FF2B5EF4-FFF2-40B4-BE49-F238E27FC236}">
                    <a16:creationId xmlns:a16="http://schemas.microsoft.com/office/drawing/2014/main" id="{B4DC83A0-E1B3-5C2E-4DB6-4753D4A85156}"/>
                  </a:ext>
                </a:extLst>
              </p:cNvPr>
              <p:cNvSpPr/>
              <p:nvPr/>
            </p:nvSpPr>
            <p:spPr>
              <a:xfrm>
                <a:off x="2384843" y="2644077"/>
                <a:ext cx="96857" cy="93851"/>
              </a:xfrm>
              <a:custGeom>
                <a:avLst/>
                <a:gdLst>
                  <a:gd name="connsiteX0" fmla="*/ 96857 w 96857"/>
                  <a:gd name="connsiteY0" fmla="*/ 78704 h 93851"/>
                  <a:gd name="connsiteX1" fmla="*/ 84745 w 96857"/>
                  <a:gd name="connsiteY1" fmla="*/ 92583 h 93851"/>
                  <a:gd name="connsiteX2" fmla="*/ 65314 w 96857"/>
                  <a:gd name="connsiteY2" fmla="*/ 90817 h 93851"/>
                  <a:gd name="connsiteX3" fmla="*/ 4499 w 96857"/>
                  <a:gd name="connsiteY3" fmla="*/ 30506 h 93851"/>
                  <a:gd name="connsiteX4" fmla="*/ 6013 w 96857"/>
                  <a:gd name="connsiteY4" fmla="*/ 6534 h 93851"/>
                  <a:gd name="connsiteX5" fmla="*/ 30743 w 96857"/>
                  <a:gd name="connsiteY5" fmla="*/ 4767 h 93851"/>
                  <a:gd name="connsiteX6" fmla="*/ 91306 w 96857"/>
                  <a:gd name="connsiteY6" fmla="*/ 65330 h 93851"/>
                  <a:gd name="connsiteX7" fmla="*/ 96857 w 96857"/>
                  <a:gd name="connsiteY7" fmla="*/ 78704 h 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7" h="93851">
                    <a:moveTo>
                      <a:pt x="96857" y="78704"/>
                    </a:moveTo>
                    <a:cubicBezTo>
                      <a:pt x="93072" y="83246"/>
                      <a:pt x="89792" y="90564"/>
                      <a:pt x="84745" y="92583"/>
                    </a:cubicBezTo>
                    <a:cubicBezTo>
                      <a:pt x="79193" y="94602"/>
                      <a:pt x="69352" y="94349"/>
                      <a:pt x="65314" y="90817"/>
                    </a:cubicBezTo>
                    <a:cubicBezTo>
                      <a:pt x="44370" y="71638"/>
                      <a:pt x="24182" y="51199"/>
                      <a:pt x="4499" y="30506"/>
                    </a:cubicBezTo>
                    <a:cubicBezTo>
                      <a:pt x="-2314" y="23189"/>
                      <a:pt x="-1052" y="13852"/>
                      <a:pt x="6013" y="6534"/>
                    </a:cubicBezTo>
                    <a:cubicBezTo>
                      <a:pt x="13584" y="-1037"/>
                      <a:pt x="23173" y="-2551"/>
                      <a:pt x="30743" y="4767"/>
                    </a:cubicBezTo>
                    <a:cubicBezTo>
                      <a:pt x="51435" y="24450"/>
                      <a:pt x="71371" y="44890"/>
                      <a:pt x="91306" y="65330"/>
                    </a:cubicBezTo>
                    <a:cubicBezTo>
                      <a:pt x="93829" y="68106"/>
                      <a:pt x="94334" y="72900"/>
                      <a:pt x="96857" y="78704"/>
                    </a:cubicBezTo>
                    <a:close/>
                  </a:path>
                </a:pathLst>
              </a:custGeom>
              <a:solidFill>
                <a:srgbClr val="000000"/>
              </a:solidFill>
              <a:ln w="252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53152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63215-C768-E138-DA3C-95AC6AAA7CC9}"/>
              </a:ext>
            </a:extLst>
          </p:cNvPr>
          <p:cNvSpPr>
            <a:spLocks noGrp="1"/>
          </p:cNvSpPr>
          <p:nvPr>
            <p:ph type="body" sz="quarter" idx="18"/>
          </p:nvPr>
        </p:nvSpPr>
        <p:spPr>
          <a:xfrm>
            <a:off x="504901" y="1207846"/>
            <a:ext cx="6556802" cy="5205145"/>
          </a:xfrm>
          <a:solidFill>
            <a:srgbClr val="B3DDDC"/>
          </a:solidFill>
        </p:spPr>
        <p:txBody>
          <a:bodyPr/>
          <a:lstStyle/>
          <a:p>
            <a:pPr marL="180000" algn="just"/>
            <a:r>
              <a:rPr lang="en-IE" sz="2300" dirty="0"/>
              <a:t>Este </a:t>
            </a:r>
            <a:r>
              <a:rPr lang="pt-PT" sz="2300" dirty="0"/>
              <a:t>modelo centra-se na</a:t>
            </a:r>
            <a:r>
              <a:rPr lang="en-IE" sz="2300" dirty="0"/>
              <a:t> distribuição de </a:t>
            </a:r>
            <a:r>
              <a:rPr lang="pt-PT" sz="2300" dirty="0"/>
              <a:t>produtos</a:t>
            </a:r>
            <a:r>
              <a:rPr lang="en-IE" sz="2300" dirty="0"/>
              <a:t> </a:t>
            </a:r>
            <a:r>
              <a:rPr lang="pt-PT" sz="2300" dirty="0"/>
              <a:t>locais</a:t>
            </a:r>
            <a:r>
              <a:rPr lang="en-IE" sz="2300" dirty="0"/>
              <a:t>. O</a:t>
            </a:r>
            <a:r>
              <a:rPr lang="en-US" sz="2300" dirty="0"/>
              <a:t>s </a:t>
            </a:r>
            <a:r>
              <a:rPr lang="pt-PT" sz="2300" dirty="0"/>
              <a:t>produtores de alimentos vendem </a:t>
            </a:r>
            <a:r>
              <a:rPr lang="en-US" sz="2300" dirty="0"/>
              <a:t>com </a:t>
            </a:r>
            <a:r>
              <a:rPr lang="pt-PT" sz="2300" dirty="0"/>
              <a:t>frequência os seus produtos diretamente aos consumidores através</a:t>
            </a:r>
            <a:r>
              <a:rPr lang="en-US" sz="2300" dirty="0"/>
              <a:t> de </a:t>
            </a:r>
            <a:r>
              <a:rPr lang="pt-PT" sz="2300" dirty="0"/>
              <a:t>canais de distribuição como, </a:t>
            </a:r>
            <a:r>
              <a:rPr lang="pt-PT" sz="2300" b="1" dirty="0"/>
              <a:t>mercados de agricultores</a:t>
            </a:r>
            <a:r>
              <a:rPr lang="en-US" sz="2300" dirty="0"/>
              <a:t>, </a:t>
            </a:r>
            <a:r>
              <a:rPr lang="en-US" sz="2300" b="1" dirty="0"/>
              <a:t>stands </a:t>
            </a:r>
            <a:r>
              <a:rPr lang="pt-PT" sz="2300" b="1" dirty="0"/>
              <a:t>agrícolas</a:t>
            </a:r>
            <a:r>
              <a:rPr lang="en-US" sz="2300" b="1" dirty="0"/>
              <a:t> </a:t>
            </a:r>
            <a:r>
              <a:rPr lang="pt-PT" sz="2300" b="1" dirty="0"/>
              <a:t>ou</a:t>
            </a:r>
            <a:r>
              <a:rPr lang="en-US" sz="2300" b="1" dirty="0"/>
              <a:t> </a:t>
            </a:r>
            <a:r>
              <a:rPr lang="pt-PT" sz="2300" b="1" dirty="0"/>
              <a:t>distribuição</a:t>
            </a:r>
            <a:r>
              <a:rPr lang="en-US" sz="2300" b="1" dirty="0"/>
              <a:t> </a:t>
            </a:r>
            <a:r>
              <a:rPr lang="pt-PT" sz="2300" b="1" dirty="0"/>
              <a:t>cooperativa </a:t>
            </a:r>
            <a:r>
              <a:rPr lang="pt-PT" sz="2300" dirty="0"/>
              <a:t>(através da subscrição do consumidor). </a:t>
            </a:r>
            <a:r>
              <a:rPr lang="en-IE" sz="2300" dirty="0"/>
              <a:t>Este </a:t>
            </a:r>
            <a:r>
              <a:rPr lang="pt-PT" sz="2300" dirty="0"/>
              <a:t>modelo</a:t>
            </a:r>
            <a:r>
              <a:rPr lang="en-IE" sz="2300" dirty="0"/>
              <a:t> </a:t>
            </a:r>
            <a:r>
              <a:rPr lang="pt-PT" sz="2300" dirty="0"/>
              <a:t>reduz</a:t>
            </a:r>
            <a:r>
              <a:rPr lang="en-US" sz="2300" dirty="0"/>
              <a:t> as emissões de carbono associadas ao transporte de longa distância, promove o </a:t>
            </a:r>
            <a:r>
              <a:rPr lang="pt-PT" sz="2300" dirty="0"/>
              <a:t>desenvolvimento económico local, fomenta o sentido </a:t>
            </a:r>
            <a:r>
              <a:rPr lang="en-US" sz="2300" dirty="0"/>
              <a:t>de comunidade e promove a transparência e a </a:t>
            </a:r>
            <a:r>
              <a:rPr lang="pt-PT" sz="2300" dirty="0"/>
              <a:t>rastreabilidade, garantindo simultaneamente  </a:t>
            </a:r>
            <a:r>
              <a:rPr lang="en-US" sz="2300" dirty="0"/>
              <a:t>que os consumidores tenham acesso a alimentos frescos produzidos localmente. Este é um modelo que </a:t>
            </a:r>
            <a:r>
              <a:rPr lang="pt-PT" sz="2300" dirty="0"/>
              <a:t>pode</a:t>
            </a:r>
            <a:r>
              <a:rPr lang="en-US" sz="2300" dirty="0"/>
              <a:t> </a:t>
            </a:r>
            <a:r>
              <a:rPr lang="pt-PT" sz="2300" dirty="0"/>
              <a:t>usar um </a:t>
            </a:r>
            <a:r>
              <a:rPr lang="pt-PT" sz="2300" b="1" dirty="0"/>
              <a:t>serviço </a:t>
            </a:r>
            <a:r>
              <a:rPr lang="en-US" sz="2300" b="1" dirty="0"/>
              <a:t>de </a:t>
            </a:r>
            <a:r>
              <a:rPr lang="pt-PT" sz="2300" b="1" dirty="0"/>
              <a:t>entregas partilhado </a:t>
            </a:r>
            <a:r>
              <a:rPr lang="pt-PT" sz="2300" dirty="0"/>
              <a:t>para reduzir o uso de combustível</a:t>
            </a:r>
            <a:r>
              <a:rPr lang="en-US" sz="2300" dirty="0"/>
              <a:t>.</a:t>
            </a:r>
            <a:endParaRPr lang="en-IE" sz="2300" dirty="0"/>
          </a:p>
        </p:txBody>
      </p:sp>
      <p:sp>
        <p:nvSpPr>
          <p:cNvPr id="3" name="Text Placeholder 2">
            <a:extLst>
              <a:ext uri="{FF2B5EF4-FFF2-40B4-BE49-F238E27FC236}">
                <a16:creationId xmlns:a16="http://schemas.microsoft.com/office/drawing/2014/main" id="{C700D07B-BCE0-A3AD-45B8-548E111583F1}"/>
              </a:ext>
            </a:extLst>
          </p:cNvPr>
          <p:cNvSpPr>
            <a:spLocks noGrp="1"/>
          </p:cNvSpPr>
          <p:nvPr>
            <p:ph type="body" sz="quarter" idx="16"/>
          </p:nvPr>
        </p:nvSpPr>
        <p:spPr>
          <a:xfrm>
            <a:off x="504901" y="240036"/>
            <a:ext cx="8041940" cy="1018527"/>
          </a:xfrm>
        </p:spPr>
        <p:txBody>
          <a:bodyPr/>
          <a:lstStyle/>
          <a:p>
            <a:pPr marL="742950" indent="-742950" algn="l" rtl="0">
              <a:buFont typeface="+mj-lt"/>
              <a:buAutoNum type="arabicPeriod"/>
            </a:pPr>
            <a:r>
              <a:rPr lang="pt-PT" b="1" dirty="0"/>
              <a:t>Distribuição</a:t>
            </a:r>
            <a:r>
              <a:rPr lang="en-IE" b="1" dirty="0"/>
              <a:t> local e de base </a:t>
            </a:r>
            <a:r>
              <a:rPr lang="pt-PT" b="1" dirty="0"/>
              <a:t>comunitária</a:t>
            </a:r>
          </a:p>
        </p:txBody>
      </p:sp>
      <p:pic>
        <p:nvPicPr>
          <p:cNvPr id="6" name="Picture Placeholder 5" descr="Smiling woman wearing apron in shop">
            <a:extLst>
              <a:ext uri="{FF2B5EF4-FFF2-40B4-BE49-F238E27FC236}">
                <a16:creationId xmlns:a16="http://schemas.microsoft.com/office/drawing/2014/main" id="{808DC885-FAAC-D870-745F-B151C6DE8E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
        <p:nvSpPr>
          <p:cNvPr id="4" name="Speech Bubble: Rectangle with Corners Rounded 3">
            <a:extLst>
              <a:ext uri="{FF2B5EF4-FFF2-40B4-BE49-F238E27FC236}">
                <a16:creationId xmlns:a16="http://schemas.microsoft.com/office/drawing/2014/main" id="{B059292D-DE56-55A7-E56F-F1AF5145D3FE}"/>
              </a:ext>
            </a:extLst>
          </p:cNvPr>
          <p:cNvSpPr/>
          <p:nvPr/>
        </p:nvSpPr>
        <p:spPr>
          <a:xfrm>
            <a:off x="7244583" y="5028557"/>
            <a:ext cx="4947417" cy="1589407"/>
          </a:xfrm>
          <a:prstGeom prst="wedgeRoundRectCallout">
            <a:avLst>
              <a:gd name="adj1" fmla="val -53982"/>
              <a:gd name="adj2" fmla="val -2670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PT" sz="2000" dirty="0"/>
              <a:t>É aqui que fazer parte de uma rede alimentar pode ser benéfico... conhecer empresas alimentares semelhantes e </a:t>
            </a:r>
            <a:r>
              <a:rPr lang="pt-PT" sz="2000" b="1" dirty="0"/>
              <a:t>partilhar ou coordenar as suas entregas em conjunto</a:t>
            </a:r>
          </a:p>
        </p:txBody>
      </p:sp>
    </p:spTree>
    <p:extLst>
      <p:ext uri="{BB962C8B-B14F-4D97-AF65-F5344CB8AC3E}">
        <p14:creationId xmlns:p14="http://schemas.microsoft.com/office/powerpoint/2010/main" val="2744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92B46-A09C-664C-B268-4A60E2D7F0BD}"/>
              </a:ext>
            </a:extLst>
          </p:cNvPr>
          <p:cNvSpPr>
            <a:spLocks noGrp="1"/>
          </p:cNvSpPr>
          <p:nvPr>
            <p:ph type="body" sz="quarter" idx="18"/>
          </p:nvPr>
        </p:nvSpPr>
        <p:spPr>
          <a:xfrm>
            <a:off x="853439" y="1244084"/>
            <a:ext cx="6095529" cy="3750055"/>
          </a:xfrm>
        </p:spPr>
        <p:txBody>
          <a:bodyPr/>
          <a:lstStyle/>
          <a:p>
            <a:pPr marL="0" marR="0" lvl="0" indent="0" algn="just" defTabSz="914400" rtl="0" eaLnBrk="1" fontAlgn="auto" latinLnBrk="0" hangingPunct="1">
              <a:lnSpc>
                <a:spcPct val="90000"/>
              </a:lnSpc>
              <a:spcBef>
                <a:spcPct val="50000"/>
              </a:spcBef>
              <a:spcAft>
                <a:spcPts val="0"/>
              </a:spcAft>
              <a:buClrTx/>
              <a:buSzTx/>
              <a:buFont typeface="Arial"/>
              <a:buNone/>
              <a:tabLst/>
              <a:defRPr/>
            </a:pPr>
            <a:r>
              <a:rPr kumimoji="0" lang="en-IE" altLang="en-US" sz="2300" b="0" i="0" u="none" strike="noStrike" kern="1200" cap="none" spc="0" normalizeH="0" baseline="0" noProof="0" dirty="0">
                <a:ln>
                  <a:noFill/>
                </a:ln>
                <a:effectLst/>
                <a:uLnTx/>
                <a:uFillTx/>
                <a:latin typeface="Calibri" panose="020F0502020204030204"/>
              </a:rPr>
              <a:t>No </a:t>
            </a:r>
            <a:r>
              <a:rPr kumimoji="0" lang="en-IE" altLang="en-US" sz="2300" b="0" i="0" u="none" strike="noStrike" kern="1200" cap="none" spc="0" normalizeH="0" baseline="0" noProof="0" dirty="0" err="1">
                <a:ln>
                  <a:noFill/>
                </a:ln>
                <a:effectLst/>
                <a:uLnTx/>
                <a:uFillTx/>
                <a:latin typeface="Calibri" panose="020F0502020204030204"/>
              </a:rPr>
              <a:t>Reino</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Unido</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por</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exemplo</a:t>
            </a:r>
            <a:r>
              <a:rPr kumimoji="0" lang="en-IE" altLang="en-US" sz="2300" b="0" i="0" u="none" strike="noStrike" kern="1200" cap="none" spc="0" normalizeH="0" baseline="0" noProof="0" dirty="0">
                <a:ln>
                  <a:noFill/>
                </a:ln>
                <a:effectLst/>
                <a:uLnTx/>
                <a:uFillTx/>
                <a:latin typeface="Calibri" panose="020F0502020204030204"/>
              </a:rPr>
              <a:t>, o </a:t>
            </a:r>
            <a:r>
              <a:rPr kumimoji="0" lang="en-IE" altLang="en-US" sz="2300" b="0" i="0" u="none" strike="noStrike" kern="1200" cap="none" spc="0" normalizeH="0" baseline="0" noProof="0" dirty="0" err="1">
                <a:ln>
                  <a:noFill/>
                </a:ln>
                <a:effectLst/>
                <a:uLnTx/>
                <a:uFillTx/>
                <a:latin typeface="Calibri" panose="020F0502020204030204"/>
              </a:rPr>
              <a:t>governo</a:t>
            </a:r>
            <a:r>
              <a:rPr kumimoji="0" lang="en-IE" altLang="en-US" sz="2300" b="0" i="0" u="none" strike="noStrike" kern="1200" cap="none" spc="0" normalizeH="0" baseline="0" noProof="0" dirty="0">
                <a:ln>
                  <a:noFill/>
                </a:ln>
                <a:effectLst/>
                <a:uLnTx/>
                <a:uFillTx/>
                <a:latin typeface="Calibri" panose="020F0502020204030204"/>
              </a:rPr>
              <a:t> </a:t>
            </a:r>
            <a:r>
              <a:rPr lang="en-IE" altLang="en-US" sz="2300" dirty="0" err="1">
                <a:latin typeface="Calibri" panose="020F0502020204030204"/>
              </a:rPr>
              <a:t>estima</a:t>
            </a:r>
            <a:r>
              <a:rPr lang="en-IE" altLang="en-US" sz="2300" dirty="0">
                <a:latin typeface="Calibri" panose="020F0502020204030204"/>
              </a:rPr>
              <a:t> </a:t>
            </a:r>
            <a:r>
              <a:rPr lang="en-IE" altLang="en-US" sz="2300" dirty="0" err="1">
                <a:latin typeface="Calibri" panose="020F0502020204030204"/>
              </a:rPr>
              <a:t>os</a:t>
            </a:r>
            <a:r>
              <a:rPr lang="en-IE" altLang="en-US" sz="2300" dirty="0">
                <a:latin typeface="Calibri" panose="020F0502020204030204"/>
              </a:rPr>
              <a:t> </a:t>
            </a:r>
            <a:r>
              <a:rPr kumimoji="0" lang="en-IE" altLang="en-US" sz="2300" b="1" i="0" u="none" strike="noStrike" kern="1200" cap="none" spc="0" normalizeH="0" baseline="0" noProof="0" dirty="0" err="1">
                <a:ln>
                  <a:noFill/>
                </a:ln>
                <a:effectLst/>
                <a:uLnTx/>
                <a:uFillTx/>
                <a:latin typeface="Calibri" panose="020F0502020204030204"/>
              </a:rPr>
              <a:t>custos</a:t>
            </a:r>
            <a:r>
              <a:rPr kumimoji="0" lang="en-IE" altLang="en-US" sz="2300" b="1" i="0" u="none" strike="noStrike" kern="1200" cap="none" spc="0" normalizeH="0" baseline="0" noProof="0" dirty="0">
                <a:ln>
                  <a:noFill/>
                </a:ln>
                <a:effectLst/>
                <a:uLnTx/>
                <a:uFillTx/>
                <a:latin typeface="Calibri" panose="020F0502020204030204"/>
              </a:rPr>
              <a:t> </a:t>
            </a:r>
            <a:r>
              <a:rPr kumimoji="0" lang="en-IE" altLang="en-US" sz="2300" b="1" i="0" u="none" strike="noStrike" kern="1200" cap="none" spc="0" normalizeH="0" baseline="0" noProof="0" dirty="0" err="1">
                <a:ln>
                  <a:noFill/>
                </a:ln>
                <a:effectLst/>
                <a:uLnTx/>
                <a:uFillTx/>
                <a:latin typeface="Calibri" panose="020F0502020204030204"/>
              </a:rPr>
              <a:t>sociais</a:t>
            </a:r>
            <a:r>
              <a:rPr kumimoji="0" lang="en-IE" altLang="en-US" sz="2300" b="1" i="0" u="none" strike="noStrike" kern="1200" cap="none" spc="0" normalizeH="0" baseline="0" noProof="0" dirty="0">
                <a:ln>
                  <a:noFill/>
                </a:ln>
                <a:effectLst/>
                <a:uLnTx/>
                <a:uFillTx/>
                <a:latin typeface="Calibri" panose="020F0502020204030204"/>
              </a:rPr>
              <a:t> e </a:t>
            </a:r>
            <a:r>
              <a:rPr kumimoji="0" lang="en-IE" altLang="en-US" sz="2300" b="1" i="0" u="none" strike="noStrike" kern="1200" cap="none" spc="0" normalizeH="0" baseline="0" noProof="0" dirty="0" err="1">
                <a:ln>
                  <a:noFill/>
                </a:ln>
                <a:effectLst/>
                <a:uLnTx/>
                <a:uFillTx/>
                <a:latin typeface="Calibri" panose="020F0502020204030204"/>
              </a:rPr>
              <a:t>ambientais</a:t>
            </a:r>
            <a:r>
              <a:rPr kumimoji="0" lang="en-IE" altLang="en-US" sz="2300" b="1"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a:ln>
                  <a:noFill/>
                </a:ln>
                <a:effectLst/>
                <a:uLnTx/>
                <a:uFillTx/>
                <a:latin typeface="Calibri" panose="020F0502020204030204"/>
              </a:rPr>
              <a:t>do </a:t>
            </a:r>
            <a:r>
              <a:rPr kumimoji="0" lang="en-IE" altLang="en-US" sz="2300" b="0" i="0" u="none" strike="noStrike" kern="1200" cap="none" spc="0" normalizeH="0" baseline="0" noProof="0" dirty="0" err="1">
                <a:ln>
                  <a:noFill/>
                </a:ln>
                <a:effectLst/>
                <a:uLnTx/>
                <a:uFillTx/>
                <a:latin typeface="Calibri" panose="020F0502020204030204"/>
              </a:rPr>
              <a:t>transporte</a:t>
            </a:r>
            <a:r>
              <a:rPr kumimoji="0" lang="en-IE" altLang="en-US" sz="2300" b="0" i="0" u="none" strike="noStrike" kern="1200" cap="none" spc="0" normalizeH="0" baseline="0" noProof="0" dirty="0">
                <a:ln>
                  <a:noFill/>
                </a:ln>
                <a:effectLst/>
                <a:uLnTx/>
                <a:uFillTx/>
                <a:latin typeface="Calibri" panose="020F0502020204030204"/>
              </a:rPr>
              <a:t> de </a:t>
            </a:r>
            <a:r>
              <a:rPr kumimoji="0" lang="en-IE" altLang="en-US" sz="2300" b="0" i="0" u="none" strike="noStrike" kern="1200" cap="none" spc="0" normalizeH="0" baseline="0" noProof="0" dirty="0" err="1">
                <a:ln>
                  <a:noFill/>
                </a:ln>
                <a:effectLst/>
                <a:uLnTx/>
                <a:uFillTx/>
                <a:latin typeface="Calibri" panose="020F0502020204030204"/>
              </a:rPr>
              <a:t>alimentos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em</a:t>
            </a:r>
            <a:r>
              <a:rPr kumimoji="0" lang="en-IE" altLang="en-US" sz="2300" b="0" i="0" u="none" strike="noStrike" kern="1200" cap="none" spc="0" normalizeH="0" baseline="0" noProof="0" dirty="0">
                <a:ln>
                  <a:noFill/>
                </a:ln>
                <a:effectLst/>
                <a:uLnTx/>
                <a:uFillTx/>
                <a:latin typeface="Calibri" panose="020F0502020204030204"/>
              </a:rPr>
              <a:t> 9 </a:t>
            </a:r>
            <a:r>
              <a:rPr lang="en-IE" altLang="en-US" sz="2300" dirty="0">
                <a:latin typeface="Calibri" panose="020F0502020204030204"/>
              </a:rPr>
              <a:t>mil </a:t>
            </a:r>
            <a:r>
              <a:rPr lang="en-IE" altLang="en-US" sz="2300" dirty="0" err="1">
                <a:latin typeface="Calibri" panose="020F0502020204030204"/>
              </a:rPr>
              <a:t>milhões</a:t>
            </a:r>
            <a:r>
              <a:rPr lang="en-IE" altLang="en-US" sz="2300" dirty="0">
                <a:latin typeface="Calibri" panose="020F0502020204030204"/>
              </a:rPr>
              <a:t> de </a:t>
            </a:r>
            <a:r>
              <a:rPr lang="en-IE" altLang="en-US" sz="2300" dirty="0" err="1">
                <a:latin typeface="Calibri" panose="020F0502020204030204"/>
              </a:rPr>
              <a:t>libras</a:t>
            </a:r>
            <a:r>
              <a:rPr lang="en-IE" altLang="en-US" sz="2300" dirty="0">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por</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ano</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Os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alimentos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são</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responsáveis</a:t>
            </a:r>
            <a:r>
              <a:rPr kumimoji="0" lang="en-IE" altLang="en-US" sz="2300" b="0" i="0" u="none" strike="noStrike" kern="1200" cap="none" spc="0" normalizeH="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por</a:t>
            </a:r>
            <a:r>
              <a:rPr kumimoji="0" lang="en-IE" altLang="en-US" sz="2300" b="0" i="0" u="none" strike="noStrike" kern="1200" cap="none" spc="0" normalizeH="0" baseline="0" noProof="0" dirty="0">
                <a:ln>
                  <a:noFill/>
                </a:ln>
                <a:effectLst/>
                <a:uLnTx/>
                <a:uFillTx/>
                <a:latin typeface="Calibri" panose="020F0502020204030204"/>
              </a:rPr>
              <a:t> um quarto da </a:t>
            </a:r>
            <a:r>
              <a:rPr kumimoji="0" lang="en-IE" altLang="en-US" sz="2300" b="0" i="0" u="none" strike="noStrike" kern="1200" cap="none" spc="0" normalizeH="0" baseline="0" noProof="0" dirty="0" err="1">
                <a:ln>
                  <a:noFill/>
                </a:ln>
                <a:effectLst/>
                <a:uLnTx/>
                <a:uFillTx/>
                <a:latin typeface="Calibri" panose="020F0502020204030204"/>
              </a:rPr>
              <a:t>distância</a:t>
            </a:r>
            <a:r>
              <a:rPr kumimoji="0" lang="en-IE" altLang="en-US" sz="2300" b="0" i="0" u="none" strike="noStrike" kern="1200" cap="none" spc="0" normalizeH="0" baseline="0" noProof="0" dirty="0">
                <a:ln>
                  <a:noFill/>
                </a:ln>
                <a:effectLst/>
                <a:uLnTx/>
                <a:uFillTx/>
                <a:latin typeface="Calibri" panose="020F0502020204030204"/>
              </a:rPr>
              <a:t> que </a:t>
            </a:r>
            <a:r>
              <a:rPr kumimoji="0" lang="en-IE" altLang="en-US" sz="2300" b="0" i="0" u="none" strike="noStrike" kern="1200" cap="none" spc="0" normalizeH="0" baseline="0" noProof="0" dirty="0" err="1">
                <a:ln>
                  <a:noFill/>
                </a:ln>
                <a:effectLst/>
                <a:uLnTx/>
                <a:uFillTx/>
                <a:latin typeface="Calibri" panose="020F0502020204030204"/>
              </a:rPr>
              <a:t>os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camiões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percorrem</a:t>
            </a:r>
            <a:r>
              <a:rPr kumimoji="0" lang="en-IE" altLang="en-US" sz="2300" b="0" i="0" u="none" strike="noStrike" kern="1200" cap="none" spc="0" normalizeH="0" baseline="0" noProof="0" dirty="0">
                <a:ln>
                  <a:noFill/>
                </a:ln>
                <a:effectLst/>
                <a:uLnTx/>
                <a:uFillTx/>
                <a:latin typeface="Calibri" panose="020F0502020204030204"/>
              </a:rPr>
              <a:t> no </a:t>
            </a:r>
            <a:r>
              <a:rPr kumimoji="0" lang="en-IE" altLang="en-US" sz="2300" b="0" i="0" u="none" strike="noStrike" kern="1200" cap="none" spc="0" normalizeH="0" baseline="0" noProof="0" dirty="0" err="1">
                <a:ln>
                  <a:noFill/>
                </a:ln>
                <a:effectLst/>
                <a:uLnTx/>
                <a:uFillTx/>
                <a:latin typeface="Calibri" panose="020F0502020204030204"/>
              </a:rPr>
              <a:t>Reino</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Unido</a:t>
            </a:r>
            <a:r>
              <a:rPr kumimoji="0" lang="en-IE" altLang="en-US" sz="2300" b="0" i="0" u="none" strike="noStrike" kern="1200" cap="none" spc="0" normalizeH="0" baseline="0" noProof="0" dirty="0">
                <a:ln>
                  <a:noFill/>
                </a:ln>
                <a:effectLst/>
                <a:uLnTx/>
                <a:uFillTx/>
                <a:latin typeface="Calibri" panose="020F0502020204030204"/>
              </a:rPr>
              <a:t>, e </a:t>
            </a:r>
            <a:r>
              <a:rPr kumimoji="0" lang="en-IE" altLang="en-US" sz="2300" b="0" i="0" u="none" strike="noStrike" kern="1200" cap="none" spc="0" normalizeH="0" baseline="0" noProof="0" dirty="0" err="1">
                <a:ln>
                  <a:noFill/>
                </a:ln>
                <a:effectLst/>
                <a:uLnTx/>
                <a:uFillTx/>
                <a:latin typeface="Calibri" panose="020F0502020204030204"/>
              </a:rPr>
              <a:t>os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clientes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percorrem</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cerca</a:t>
            </a:r>
            <a:r>
              <a:rPr kumimoji="0" lang="en-IE" altLang="en-US" sz="2300" b="0" i="0" u="none" strike="noStrike" kern="1200" cap="none" spc="0" normalizeH="0" baseline="0" noProof="0" dirty="0">
                <a:ln>
                  <a:noFill/>
                </a:ln>
                <a:effectLst/>
                <a:uLnTx/>
                <a:uFillTx/>
                <a:latin typeface="Calibri" panose="020F0502020204030204"/>
              </a:rPr>
              <a:t> de 12 </a:t>
            </a:r>
            <a:r>
              <a:rPr lang="en-IE" altLang="en-US" sz="2300" dirty="0">
                <a:latin typeface="Calibri" panose="020F0502020204030204"/>
              </a:rPr>
              <a:t>mil </a:t>
            </a:r>
            <a:r>
              <a:rPr lang="en-IE" altLang="en-US" sz="2300" dirty="0" err="1">
                <a:latin typeface="Calibri" panose="020F0502020204030204"/>
              </a:rPr>
              <a:t>milhões</a:t>
            </a:r>
            <a:r>
              <a:rPr lang="en-IE" altLang="en-US" sz="2300" dirty="0">
                <a:latin typeface="Calibri" panose="020F0502020204030204"/>
              </a:rPr>
              <a:t> de </a:t>
            </a:r>
            <a:r>
              <a:rPr lang="en-IE" altLang="en-US" sz="2300" dirty="0" err="1">
                <a:latin typeface="Calibri" panose="020F0502020204030204"/>
              </a:rPr>
              <a:t>quilómetros</a:t>
            </a:r>
            <a:r>
              <a:rPr lang="en-IE" altLang="en-US" sz="2300" dirty="0">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por</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ano</a:t>
            </a:r>
            <a:r>
              <a:rPr kumimoji="0" lang="en-IE" altLang="en-US" sz="2300" b="0" i="0" u="none" strike="noStrike" kern="1200" cap="none" spc="0" normalizeH="0" baseline="0" noProof="0" dirty="0">
                <a:ln>
                  <a:noFill/>
                </a:ln>
                <a:effectLst/>
                <a:uLnTx/>
                <a:uFillTx/>
                <a:latin typeface="Calibri" panose="020F0502020204030204"/>
              </a:rPr>
              <a:t> para </a:t>
            </a:r>
            <a:r>
              <a:rPr kumimoji="0" lang="en-IE" altLang="en-US" sz="2300" b="0" i="0" u="none" strike="noStrike" kern="1200" cap="none" spc="0" normalizeH="0" baseline="0" noProof="0" dirty="0" err="1">
                <a:ln>
                  <a:noFill/>
                </a:ln>
                <a:effectLst/>
                <a:uLnTx/>
                <a:uFillTx/>
                <a:latin typeface="Calibri" panose="020F0502020204030204"/>
              </a:rPr>
              <a:t>os</a:t>
            </a:r>
            <a:r>
              <a:rPr kumimoji="0" lang="en-IE" altLang="en-US" sz="2300" b="0" i="0" u="none" strike="noStrike" kern="1200" cap="none" spc="0" normalizeH="0" baseline="0" noProof="0" dirty="0">
                <a:ln>
                  <a:noFill/>
                </a:ln>
                <a:effectLst/>
                <a:uLnTx/>
                <a:uFillTx/>
                <a:latin typeface="Calibri" panose="020F0502020204030204"/>
              </a:rPr>
              <a:t> </a:t>
            </a:r>
            <a:r>
              <a:rPr kumimoji="0" lang="en-IE" altLang="en-US" sz="2300" b="0" i="0" u="none" strike="noStrike" kern="1200" cap="none" spc="0" normalizeH="0" baseline="0" noProof="0" dirty="0" err="1">
                <a:ln>
                  <a:noFill/>
                </a:ln>
                <a:effectLst/>
                <a:uLnTx/>
                <a:uFillTx/>
                <a:latin typeface="Calibri" panose="020F0502020204030204"/>
              </a:rPr>
              <a:t>comprar</a:t>
            </a:r>
            <a:endParaRPr kumimoji="0" lang="en-IE" altLang="en-US" sz="2300" b="0" i="0" u="none" strike="noStrike" kern="1200" cap="none" spc="0" normalizeH="0" baseline="0" noProof="0" dirty="0">
              <a:ln>
                <a:noFill/>
              </a:ln>
              <a:effectLst/>
              <a:uLnTx/>
              <a:uFillTx/>
              <a:latin typeface="Calibri" panose="020F0502020204030204"/>
            </a:endParaRPr>
          </a:p>
          <a:p>
            <a:pPr marL="0" marR="0" lvl="0" indent="0" algn="just" defTabSz="914400" rtl="0" eaLnBrk="1" fontAlgn="auto" latinLnBrk="0" hangingPunct="1">
              <a:lnSpc>
                <a:spcPct val="90000"/>
              </a:lnSpc>
              <a:spcBef>
                <a:spcPct val="50000"/>
              </a:spcBef>
              <a:spcAft>
                <a:spcPts val="0"/>
              </a:spcAft>
              <a:buClrTx/>
              <a:buSzTx/>
              <a:buFont typeface="Arial"/>
              <a:buNone/>
              <a:tabLst/>
              <a:defRPr/>
            </a:pPr>
            <a:r>
              <a:rPr kumimoji="0" lang="en-GB" altLang="en-US" sz="2300" b="0" i="0" u="none" strike="noStrike" kern="1200" cap="none" spc="0" normalizeH="0" baseline="0" noProof="0" dirty="0" err="1">
                <a:ln>
                  <a:noFill/>
                </a:ln>
                <a:effectLst/>
                <a:uLnTx/>
                <a:uFillTx/>
                <a:latin typeface="Calibri" panose="020F0502020204030204"/>
              </a:rPr>
              <a:t>Assim</a:t>
            </a:r>
            <a:r>
              <a:rPr kumimoji="0" lang="en-GB" altLang="en-US" sz="2300" b="0" i="0" u="none" strike="noStrike" kern="1200" cap="none" spc="0" normalizeH="0" baseline="0" noProof="0" dirty="0">
                <a:ln>
                  <a:noFill/>
                </a:ln>
                <a:effectLst/>
                <a:uLnTx/>
                <a:uFillTx/>
                <a:latin typeface="Calibri" panose="020F0502020204030204"/>
              </a:rPr>
              <a:t>, a </a:t>
            </a:r>
            <a:r>
              <a:rPr kumimoji="0" lang="en-GB" altLang="en-US" sz="2300" b="0" i="0" u="none" strike="noStrike" kern="1200" cap="none" spc="0" normalizeH="0" baseline="0" noProof="0" dirty="0" err="1">
                <a:ln>
                  <a:noFill/>
                </a:ln>
                <a:effectLst/>
                <a:uLnTx/>
                <a:uFillTx/>
                <a:latin typeface="Calibri" panose="020F0502020204030204"/>
              </a:rPr>
              <a:t>compra</a:t>
            </a:r>
            <a:r>
              <a:rPr kumimoji="0" lang="en-GB" altLang="en-US" sz="2300" b="0" i="0" u="none" strike="noStrike" kern="1200" cap="none" spc="0" normalizeH="0" baseline="0" noProof="0" dirty="0">
                <a:ln>
                  <a:noFill/>
                </a:ln>
                <a:effectLst/>
                <a:uLnTx/>
                <a:uFillTx/>
                <a:latin typeface="Calibri" panose="020F0502020204030204"/>
              </a:rPr>
              <a:t> de </a:t>
            </a:r>
            <a:r>
              <a:rPr kumimoji="0" lang="en-GB" altLang="en-US" sz="2300" b="0" i="0" u="none" strike="noStrike" kern="1200" cap="none" spc="0" normalizeH="0" baseline="0" noProof="0" dirty="0" err="1">
                <a:ln>
                  <a:noFill/>
                </a:ln>
                <a:effectLst/>
                <a:uLnTx/>
                <a:uFillTx/>
                <a:latin typeface="Calibri" panose="020F0502020204030204"/>
              </a:rPr>
              <a:t>alimentos</a:t>
            </a:r>
            <a:r>
              <a:rPr kumimoji="0" lang="en-GB" altLang="en-US" sz="2300" b="0" i="0" u="none" strike="noStrike" kern="1200" cap="none" spc="0" normalizeH="0" baseline="0" noProof="0" dirty="0">
                <a:ln>
                  <a:noFill/>
                </a:ln>
                <a:effectLst/>
                <a:uLnTx/>
                <a:uFillTx/>
                <a:latin typeface="Calibri" panose="020F0502020204030204"/>
              </a:rPr>
              <a:t> </a:t>
            </a:r>
            <a:r>
              <a:rPr kumimoji="0" lang="en-GB" altLang="en-US" sz="2300" b="0" i="0" u="none" strike="noStrike" kern="1200" cap="none" spc="0" normalizeH="0" baseline="0" noProof="0" dirty="0" err="1">
                <a:ln>
                  <a:noFill/>
                </a:ln>
                <a:effectLst/>
                <a:uLnTx/>
                <a:uFillTx/>
                <a:latin typeface="Calibri" panose="020F0502020204030204"/>
              </a:rPr>
              <a:t>produzidos</a:t>
            </a:r>
            <a:r>
              <a:rPr kumimoji="0" lang="en-GB" altLang="en-US" sz="2300" b="0" i="0" u="none" strike="noStrike" kern="1200" cap="none" spc="0" normalizeH="0" baseline="0" noProof="0" dirty="0">
                <a:ln>
                  <a:noFill/>
                </a:ln>
                <a:effectLst/>
                <a:uLnTx/>
                <a:uFillTx/>
                <a:latin typeface="Calibri" panose="020F0502020204030204"/>
              </a:rPr>
              <a:t> </a:t>
            </a:r>
            <a:r>
              <a:rPr kumimoji="0" lang="en-GB" altLang="en-US" sz="2300" b="0" i="0" u="none" strike="noStrike" kern="1200" cap="none" spc="0" normalizeH="0" baseline="0" noProof="0" dirty="0" err="1">
                <a:ln>
                  <a:noFill/>
                </a:ln>
                <a:effectLst/>
                <a:uLnTx/>
                <a:uFillTx/>
                <a:latin typeface="Calibri" panose="020F0502020204030204"/>
              </a:rPr>
              <a:t>localmente</a:t>
            </a:r>
            <a:r>
              <a:rPr kumimoji="0" lang="en-GB" altLang="en-US" sz="2300" b="0" i="0" u="none" strike="noStrike" kern="1200" cap="none" spc="0" normalizeH="0" baseline="0" noProof="0" dirty="0">
                <a:ln>
                  <a:noFill/>
                </a:ln>
                <a:effectLst/>
                <a:uLnTx/>
                <a:uFillTx/>
                <a:latin typeface="Calibri" panose="020F0502020204030204"/>
              </a:rPr>
              <a:t> </a:t>
            </a:r>
            <a:r>
              <a:rPr kumimoji="0" lang="en-GB" altLang="en-US" sz="2300" b="0" i="0" u="none" strike="noStrike" kern="1200" cap="none" spc="0" normalizeH="0" baseline="0" noProof="0" dirty="0" err="1">
                <a:ln>
                  <a:noFill/>
                </a:ln>
                <a:effectLst/>
                <a:uLnTx/>
                <a:uFillTx/>
                <a:latin typeface="Calibri" panose="020F0502020204030204"/>
              </a:rPr>
              <a:t>apoia</a:t>
            </a:r>
            <a:r>
              <a:rPr kumimoji="0" lang="en-GB" altLang="en-US" sz="2300" b="0" i="0" u="none" strike="noStrike" kern="1200" cap="none" spc="0" normalizeH="0" baseline="0" noProof="0" dirty="0">
                <a:ln>
                  <a:noFill/>
                </a:ln>
                <a:effectLst/>
                <a:uLnTx/>
                <a:uFillTx/>
                <a:latin typeface="Calibri" panose="020F0502020204030204"/>
              </a:rPr>
              <a:t> o </a:t>
            </a:r>
            <a:r>
              <a:rPr kumimoji="0" lang="en-GB" altLang="en-US" sz="2300" b="0" i="0" u="none" strike="noStrike" kern="1200" cap="none" spc="0" normalizeH="0" baseline="0" noProof="0" dirty="0" err="1">
                <a:ln>
                  <a:noFill/>
                </a:ln>
                <a:effectLst/>
                <a:uLnTx/>
                <a:uFillTx/>
                <a:latin typeface="Calibri" panose="020F0502020204030204"/>
              </a:rPr>
              <a:t>desenvolvimento</a:t>
            </a:r>
            <a:r>
              <a:rPr kumimoji="0" lang="en-GB" altLang="en-US" sz="2300" b="0" i="0" u="none" strike="noStrike" kern="1200" cap="none" spc="0" normalizeH="0" baseline="0" noProof="0" dirty="0">
                <a:ln>
                  <a:noFill/>
                </a:ln>
                <a:effectLst/>
                <a:uLnTx/>
                <a:uFillTx/>
                <a:latin typeface="Calibri" panose="020F0502020204030204"/>
              </a:rPr>
              <a:t> </a:t>
            </a:r>
            <a:r>
              <a:rPr kumimoji="0" lang="en-GB" altLang="en-US" sz="2300" b="0" i="0" u="none" strike="noStrike" kern="1200" cap="none" spc="0" normalizeH="0" baseline="0" noProof="0" dirty="0" err="1">
                <a:ln>
                  <a:noFill/>
                </a:ln>
                <a:effectLst/>
                <a:uLnTx/>
                <a:uFillTx/>
                <a:latin typeface="Calibri" panose="020F0502020204030204"/>
              </a:rPr>
              <a:t>sustentável</a:t>
            </a:r>
            <a:r>
              <a:rPr kumimoji="0" lang="en-GB" altLang="en-US" sz="2300" b="0" i="0" u="none" strike="noStrike" kern="1200" cap="none" spc="0" normalizeH="0" baseline="0" noProof="0" dirty="0">
                <a:ln>
                  <a:noFill/>
                </a:ln>
                <a:effectLst/>
                <a:uLnTx/>
                <a:uFillTx/>
                <a:latin typeface="Calibri" panose="020F0502020204030204"/>
              </a:rPr>
              <a:t>, </a:t>
            </a:r>
            <a:r>
              <a:rPr kumimoji="0" lang="en-GB" altLang="en-US" sz="2300" b="0" i="0" u="none" strike="noStrike" kern="1200" cap="none" spc="0" normalizeH="0" baseline="0" noProof="0" dirty="0" err="1">
                <a:ln>
                  <a:noFill/>
                </a:ln>
                <a:effectLst/>
                <a:uLnTx/>
                <a:uFillTx/>
                <a:latin typeface="Calibri" panose="020F0502020204030204"/>
              </a:rPr>
              <a:t>reduzindo</a:t>
            </a:r>
            <a:r>
              <a:rPr kumimoji="0" lang="en-GB" altLang="en-US" sz="2300" b="0" i="0" u="none" strike="noStrike" kern="1200" cap="none" spc="0" normalizeH="0" baseline="0" noProof="0" dirty="0">
                <a:ln>
                  <a:noFill/>
                </a:ln>
                <a:effectLst/>
                <a:uLnTx/>
                <a:uFillTx/>
                <a:latin typeface="Calibri" panose="020F0502020204030204"/>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300" b="0" i="0" u="none" strike="noStrike" kern="1200" cap="none" spc="0" normalizeH="0" baseline="0" noProof="0" dirty="0">
                <a:ln>
                  <a:noFill/>
                </a:ln>
                <a:effectLst/>
                <a:uLnTx/>
                <a:uFillTx/>
                <a:latin typeface="Calibri" panose="020F0502020204030204"/>
              </a:rPr>
              <a:t>custos de </a:t>
            </a:r>
            <a:r>
              <a:rPr kumimoji="0" lang="en-GB" altLang="en-US" sz="2300" b="0" i="0" u="none" strike="noStrike" kern="1200" cap="none" spc="0" normalizeH="0" baseline="0" noProof="0" dirty="0" err="1">
                <a:ln>
                  <a:noFill/>
                </a:ln>
                <a:effectLst/>
                <a:uLnTx/>
                <a:uFillTx/>
                <a:latin typeface="Calibri" panose="020F0502020204030204"/>
              </a:rPr>
              <a:t>transporte</a:t>
            </a:r>
            <a:r>
              <a:rPr kumimoji="0" lang="en-GB" altLang="en-US" sz="2300" b="0" i="0" u="none" strike="noStrike" kern="1200" cap="none" spc="0" normalizeH="0" baseline="0" noProof="0" dirty="0">
                <a:ln>
                  <a:noFill/>
                </a:ln>
                <a:effectLst/>
                <a:uLnTx/>
                <a:uFillTx/>
                <a:latin typeface="Calibri" panose="020F0502020204030204"/>
              </a:rPr>
              <a:t> e </a:t>
            </a:r>
            <a:r>
              <a:rPr kumimoji="0" lang="en-GB" altLang="en-US" sz="2300" b="0" i="0" u="none" strike="noStrike" kern="1200" cap="none" spc="0" normalizeH="0" baseline="0" noProof="0" dirty="0" err="1">
                <a:ln>
                  <a:noFill/>
                </a:ln>
                <a:effectLst/>
                <a:uLnTx/>
                <a:uFillTx/>
                <a:latin typeface="Calibri" panose="020F0502020204030204"/>
              </a:rPr>
              <a:t>emissões</a:t>
            </a:r>
            <a:r>
              <a:rPr kumimoji="0" lang="en-GB" altLang="en-US" sz="2300" b="0" i="0" u="none" strike="noStrike" kern="1200" cap="none" spc="0" normalizeH="0" baseline="0" noProof="0" dirty="0">
                <a:ln>
                  <a:noFill/>
                </a:ln>
                <a:effectLst/>
                <a:uLnTx/>
                <a:uFillTx/>
                <a:latin typeface="Calibri" panose="020F0502020204030204"/>
              </a:rPr>
              <a:t> de CO</a:t>
            </a:r>
            <a:r>
              <a:rPr kumimoji="0" lang="en-GB" altLang="en-US" sz="2300" b="0" i="0" u="none" strike="noStrike" kern="1200" cap="none" spc="0" normalizeH="0" baseline="-25000" noProof="0" dirty="0">
                <a:ln>
                  <a:noFill/>
                </a:ln>
                <a:effectLst/>
                <a:uLnTx/>
                <a:uFillTx/>
                <a:latin typeface="Calibri" panose="020F0502020204030204"/>
              </a:rPr>
              <a:t>2</a:t>
            </a:r>
            <a:r>
              <a:rPr kumimoji="0" lang="en-GB" altLang="en-US" sz="2300" b="0" i="0" u="none" strike="noStrike" kern="1200" cap="none" spc="0" normalizeH="0" noProof="0" dirty="0">
                <a:ln>
                  <a:noFill/>
                </a:ln>
                <a:effectLst/>
                <a:uLnTx/>
                <a:uFillTx/>
                <a:latin typeface="Calibri" panose="020F0502020204030204"/>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300" b="0" i="0" u="none" strike="noStrike" kern="1200" cap="none" spc="0" normalizeH="0" baseline="0" noProof="0" dirty="0" err="1">
                <a:ln>
                  <a:noFill/>
                </a:ln>
                <a:effectLst/>
                <a:uLnTx/>
                <a:uFillTx/>
                <a:latin typeface="Calibri" panose="020F0502020204030204"/>
              </a:rPr>
              <a:t>desgaste</a:t>
            </a:r>
            <a:r>
              <a:rPr kumimoji="0" lang="en-GB" altLang="en-US" sz="2300" b="0" i="0" u="none" strike="noStrike" kern="1200" cap="none" spc="0" normalizeH="0" baseline="0" noProof="0" dirty="0">
                <a:ln>
                  <a:noFill/>
                </a:ln>
                <a:effectLst/>
                <a:uLnTx/>
                <a:uFillTx/>
                <a:latin typeface="Calibri" panose="020F0502020204030204"/>
              </a:rPr>
              <a:t> </a:t>
            </a:r>
            <a:r>
              <a:rPr lang="en-GB" altLang="en-US" sz="2300" dirty="0">
                <a:latin typeface="Calibri" panose="020F0502020204030204"/>
              </a:rPr>
              <a:t>d</a:t>
            </a:r>
            <a:r>
              <a:rPr kumimoji="0" lang="en-GB" altLang="en-US" sz="2300" b="0" i="0" u="none" strike="noStrike" kern="1200" cap="none" spc="0" normalizeH="0" baseline="0" noProof="0" dirty="0">
                <a:ln>
                  <a:noFill/>
                </a:ln>
                <a:effectLst/>
                <a:uLnTx/>
                <a:uFillTx/>
                <a:latin typeface="Calibri" panose="020F0502020204030204"/>
              </a:rPr>
              <a:t>as </a:t>
            </a:r>
            <a:r>
              <a:rPr kumimoji="0" lang="en-GB" altLang="en-US" sz="2300" b="0" i="0" u="none" strike="noStrike" kern="1200" cap="none" spc="0" normalizeH="0" baseline="0" noProof="0" dirty="0" err="1">
                <a:ln>
                  <a:noFill/>
                </a:ln>
                <a:effectLst/>
                <a:uLnTx/>
                <a:uFillTx/>
                <a:latin typeface="Calibri" panose="020F0502020204030204"/>
              </a:rPr>
              <a:t>estradas</a:t>
            </a:r>
            <a:r>
              <a:rPr kumimoji="0" lang="en-GB" altLang="en-US" sz="2300" b="0" i="0" u="none" strike="noStrike" kern="1200" cap="none" spc="0" normalizeH="0" baseline="0" noProof="0" dirty="0">
                <a:ln>
                  <a:noFill/>
                </a:ln>
                <a:effectLst/>
                <a:uLnTx/>
                <a:uFillTx/>
                <a:latin typeface="Calibri" panose="020F0502020204030204"/>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300" b="0" i="0" u="none" strike="noStrike" kern="1200" cap="none" spc="0" normalizeH="0" baseline="0" noProof="0" dirty="0" err="1">
                <a:ln>
                  <a:noFill/>
                </a:ln>
                <a:effectLst/>
                <a:uLnTx/>
                <a:uFillTx/>
                <a:latin typeface="Calibri" panose="020F0502020204030204"/>
              </a:rPr>
              <a:t>congestionamentos</a:t>
            </a:r>
            <a:r>
              <a:rPr kumimoji="0" lang="en-GB" altLang="en-US" sz="2300" b="0" i="0" u="none" strike="noStrike" kern="1200" cap="none" spc="0" normalizeH="0" baseline="0" noProof="0" dirty="0">
                <a:ln>
                  <a:noFill/>
                </a:ln>
                <a:effectLst/>
                <a:uLnTx/>
                <a:uFillTx/>
                <a:latin typeface="Calibri" panose="020F0502020204030204"/>
              </a:rPr>
              <a:t> e </a:t>
            </a:r>
            <a:r>
              <a:rPr kumimoji="0" lang="en-GB" altLang="en-US" sz="2300" b="0" i="0" u="none" strike="noStrike" kern="1200" cap="none" spc="0" normalizeH="0" baseline="0" noProof="0" dirty="0" err="1">
                <a:ln>
                  <a:noFill/>
                </a:ln>
                <a:effectLst/>
                <a:uLnTx/>
                <a:uFillTx/>
                <a:latin typeface="Calibri" panose="020F0502020204030204"/>
              </a:rPr>
              <a:t>acidentes</a:t>
            </a:r>
            <a:r>
              <a:rPr kumimoji="0" lang="en-GB" altLang="en-US" sz="2300" b="0" i="0" u="none" strike="noStrike" kern="1200" cap="none" spc="0" normalizeH="0" baseline="0" noProof="0" dirty="0">
                <a:ln>
                  <a:noFill/>
                </a:ln>
                <a:effectLst/>
                <a:uLnTx/>
                <a:uFillTx/>
                <a:latin typeface="Calibri" panose="020F0502020204030204"/>
              </a:rPr>
              <a:t> </a:t>
            </a:r>
            <a:r>
              <a:rPr kumimoji="0" lang="en-GB" altLang="en-US" sz="2300" b="0" i="0" u="none" strike="noStrike" kern="1200" cap="none" spc="0" normalizeH="0" baseline="0" noProof="0" dirty="0" err="1">
                <a:ln>
                  <a:noFill/>
                </a:ln>
                <a:effectLst/>
                <a:uLnTx/>
                <a:uFillTx/>
                <a:latin typeface="Calibri" panose="020F0502020204030204"/>
              </a:rPr>
              <a:t>rodoviários</a:t>
            </a:r>
            <a:r>
              <a:rPr kumimoji="0" lang="en-GB" altLang="en-US" sz="2300" b="0" i="0" u="none" strike="noStrike" kern="1200" cap="none" spc="0" normalizeH="0" baseline="0" noProof="0" dirty="0">
                <a:ln>
                  <a:noFill/>
                </a:ln>
                <a:effectLst/>
                <a:uLnTx/>
                <a:uFillTx/>
                <a:latin typeface="Calibri" panose="020F0502020204030204"/>
              </a:rPr>
              <a:t>.</a:t>
            </a:r>
            <a:endParaRPr kumimoji="0" lang="en-IE" altLang="en-US" sz="2300" b="0" i="0" u="none" strike="noStrike" kern="1200" cap="none" spc="0" normalizeH="0" baseline="0" noProof="0" dirty="0">
              <a:ln>
                <a:noFill/>
              </a:ln>
              <a:effectLst/>
              <a:uLnTx/>
              <a:uFillTx/>
              <a:latin typeface="Calibri" panose="020F0502020204030204"/>
            </a:endParaRPr>
          </a:p>
          <a:p>
            <a:pPr algn="just" rtl="0"/>
            <a:endParaRPr lang="en-IE" dirty="0"/>
          </a:p>
        </p:txBody>
      </p:sp>
      <p:sp>
        <p:nvSpPr>
          <p:cNvPr id="3" name="Text Placeholder 2">
            <a:extLst>
              <a:ext uri="{FF2B5EF4-FFF2-40B4-BE49-F238E27FC236}">
                <a16:creationId xmlns:a16="http://schemas.microsoft.com/office/drawing/2014/main" id="{B9F03406-6DCE-8EEA-07CD-24982171BFBE}"/>
              </a:ext>
            </a:extLst>
          </p:cNvPr>
          <p:cNvSpPr>
            <a:spLocks noGrp="1"/>
          </p:cNvSpPr>
          <p:nvPr>
            <p:ph type="body" sz="quarter" idx="16"/>
          </p:nvPr>
        </p:nvSpPr>
        <p:spPr>
          <a:xfrm>
            <a:off x="648989" y="562342"/>
            <a:ext cx="6299980" cy="681742"/>
          </a:xfrm>
        </p:spPr>
        <p:txBody>
          <a:bodyPr/>
          <a:lstStyle/>
          <a:p>
            <a:pPr algn="l" rtl="0"/>
            <a:r>
              <a:rPr lang="en-US" b="1" dirty="0" err="1"/>
              <a:t>Porque</a:t>
            </a:r>
            <a:r>
              <a:rPr lang="en-US" b="1" dirty="0"/>
              <a:t> é que </a:t>
            </a:r>
            <a:r>
              <a:rPr lang="en-US" b="1" dirty="0" err="1"/>
              <a:t>são</a:t>
            </a:r>
            <a:r>
              <a:rPr lang="en-US" b="1" dirty="0"/>
              <a:t> </a:t>
            </a:r>
            <a:r>
              <a:rPr lang="en-US" b="1" dirty="0" err="1"/>
              <a:t>importantes</a:t>
            </a:r>
            <a:r>
              <a:rPr lang="en-US" b="1" dirty="0"/>
              <a:t>?</a:t>
            </a:r>
            <a:endParaRPr lang="en-IE" dirty="0"/>
          </a:p>
          <a:p>
            <a:pPr algn="l" rtl="0"/>
            <a:endParaRPr lang="en-IE" b="1" dirty="0"/>
          </a:p>
        </p:txBody>
      </p:sp>
      <p:pic>
        <p:nvPicPr>
          <p:cNvPr id="6" name="Picture Placeholder 5" descr="Commercial dock with container cargo ship container storage and crane unloading ship">
            <a:extLst>
              <a:ext uri="{FF2B5EF4-FFF2-40B4-BE49-F238E27FC236}">
                <a16:creationId xmlns:a16="http://schemas.microsoft.com/office/drawing/2014/main" id="{841A704C-67F0-BC3E-D636-F7D85ADF3C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051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7B6A4-7E7E-A322-F93F-AA1873B1A207}"/>
              </a:ext>
            </a:extLst>
          </p:cNvPr>
          <p:cNvSpPr>
            <a:spLocks noGrp="1"/>
          </p:cNvSpPr>
          <p:nvPr>
            <p:ph type="body" sz="quarter" idx="18"/>
          </p:nvPr>
        </p:nvSpPr>
        <p:spPr>
          <a:xfrm>
            <a:off x="963169" y="1185469"/>
            <a:ext cx="6010656" cy="5078866"/>
          </a:xfrm>
        </p:spPr>
        <p:txBody>
          <a:bodyPr/>
          <a:lstStyle/>
          <a:p>
            <a:pPr algn="just"/>
            <a:r>
              <a:rPr lang="pt-PT" sz="2350" dirty="0"/>
              <a:t>O comércio direto consiste em estabelecer relações diretas entre produtores e compradores (consumidores ou retalhistas), evitando intermediários como os grossistas/distribuidores. Este modelo privilegia a transparência, os preços justos e as parcerias a longo prazo. Os produtores de alimentos criam canais diretos para chegar aos seus clientes-alvo. Podendo incluir localizações físicas, tais como </a:t>
            </a:r>
            <a:r>
              <a:rPr lang="en-US" sz="2350" dirty="0"/>
              <a:t>stands </a:t>
            </a:r>
            <a:r>
              <a:rPr lang="pt-PT" sz="2350" dirty="0"/>
              <a:t>agrícolas</a:t>
            </a:r>
            <a:r>
              <a:rPr lang="en-US" sz="2350" dirty="0"/>
              <a:t>, </a:t>
            </a:r>
            <a:r>
              <a:rPr lang="pt-PT" sz="2350" dirty="0"/>
              <a:t>lojas</a:t>
            </a:r>
            <a:r>
              <a:rPr lang="en-US" sz="2350" dirty="0"/>
              <a:t> de r</a:t>
            </a:r>
            <a:r>
              <a:rPr lang="pt-PT" sz="2350" dirty="0" err="1"/>
              <a:t>etalho</a:t>
            </a:r>
            <a:r>
              <a:rPr lang="en-US" sz="2350" dirty="0"/>
              <a:t> local </a:t>
            </a:r>
            <a:r>
              <a:rPr lang="pt-PT" sz="2350" dirty="0"/>
              <a:t>ou lojas temporárias (lojas pop-up)</a:t>
            </a:r>
            <a:r>
              <a:rPr lang="en-US" sz="2350" dirty="0"/>
              <a:t>. </a:t>
            </a:r>
            <a:r>
              <a:rPr lang="pt-PT" sz="2350" dirty="0"/>
              <a:t>Também</a:t>
            </a:r>
            <a:r>
              <a:rPr lang="en-US" sz="2350" dirty="0"/>
              <a:t> </a:t>
            </a:r>
            <a:r>
              <a:rPr lang="pt-PT" sz="2350" dirty="0"/>
              <a:t>pode envolver plataformas </a:t>
            </a:r>
            <a:r>
              <a:rPr lang="en-US" sz="2350" dirty="0"/>
              <a:t>online, sites de </a:t>
            </a:r>
            <a:r>
              <a:rPr lang="pt-PT" sz="2350" dirty="0"/>
              <a:t>comércio eletrónico ou canais </a:t>
            </a:r>
            <a:r>
              <a:rPr lang="en-US" sz="2350" dirty="0"/>
              <a:t>de rede social </a:t>
            </a:r>
            <a:r>
              <a:rPr lang="pt-PT" sz="2350" dirty="0"/>
              <a:t>onde os clientes podem fazer pedidos 	diretamente.</a:t>
            </a:r>
          </a:p>
        </p:txBody>
      </p:sp>
      <p:sp>
        <p:nvSpPr>
          <p:cNvPr id="3" name="Text Placeholder 2">
            <a:extLst>
              <a:ext uri="{FF2B5EF4-FFF2-40B4-BE49-F238E27FC236}">
                <a16:creationId xmlns:a16="http://schemas.microsoft.com/office/drawing/2014/main" id="{2ADD357A-21FC-4A96-A71B-24A000C1D0A3}"/>
              </a:ext>
            </a:extLst>
          </p:cNvPr>
          <p:cNvSpPr>
            <a:spLocks noGrp="1"/>
          </p:cNvSpPr>
          <p:nvPr>
            <p:ph type="body" sz="quarter" idx="16"/>
          </p:nvPr>
        </p:nvSpPr>
        <p:spPr>
          <a:xfrm>
            <a:off x="678901" y="553346"/>
            <a:ext cx="4990998" cy="992652"/>
          </a:xfrm>
        </p:spPr>
        <p:txBody>
          <a:bodyPr/>
          <a:lstStyle/>
          <a:p>
            <a:pPr marL="742950" indent="-742950" algn="l" rtl="0">
              <a:buFont typeface="+mj-lt"/>
              <a:buAutoNum type="arabicPeriod" startAt="2"/>
            </a:pPr>
            <a:r>
              <a:rPr lang="en-IE" b="1" dirty="0"/>
              <a:t>Comércio direto</a:t>
            </a:r>
          </a:p>
        </p:txBody>
      </p:sp>
      <p:pic>
        <p:nvPicPr>
          <p:cNvPr id="6" name="Picture Placeholder 5" descr="Woman by the shop door">
            <a:extLst>
              <a:ext uri="{FF2B5EF4-FFF2-40B4-BE49-F238E27FC236}">
                <a16:creationId xmlns:a16="http://schemas.microsoft.com/office/drawing/2014/main" id="{675B68C8-D6E7-9C6A-6915-F5B3BDE4DD8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061703" y="1452563"/>
            <a:ext cx="5130297" cy="4836270"/>
          </a:xfrm>
        </p:spPr>
      </p:pic>
      <p:sp>
        <p:nvSpPr>
          <p:cNvPr id="7" name="Speech Bubble: Rectangle with Corners Rounded 6">
            <a:extLst>
              <a:ext uri="{FF2B5EF4-FFF2-40B4-BE49-F238E27FC236}">
                <a16:creationId xmlns:a16="http://schemas.microsoft.com/office/drawing/2014/main" id="{332E64B4-917A-3BAB-C1B0-84FBE0099951}"/>
              </a:ext>
            </a:extLst>
          </p:cNvPr>
          <p:cNvSpPr/>
          <p:nvPr/>
        </p:nvSpPr>
        <p:spPr>
          <a:xfrm>
            <a:off x="7061702" y="4945224"/>
            <a:ext cx="3850137" cy="1343609"/>
          </a:xfrm>
          <a:prstGeom prst="wedgeRoundRectCallout">
            <a:avLst>
              <a:gd name="adj1" fmla="val -51767"/>
              <a:gd name="adj2" fmla="val -7259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PT" sz="2400" dirty="0"/>
              <a:t>Irá perceber que o comércio direto</a:t>
            </a:r>
            <a:r>
              <a:rPr lang="pt-PT" sz="2400" b="1" dirty="0"/>
              <a:t> </a:t>
            </a:r>
            <a:r>
              <a:rPr lang="pt-PT" sz="2400" dirty="0"/>
              <a:t>também pode ser </a:t>
            </a:r>
            <a:r>
              <a:rPr lang="pt-PT" sz="2400" b="1" dirty="0"/>
              <a:t>local &amp; comunitário</a:t>
            </a:r>
            <a:r>
              <a:rPr lang="pt-PT" sz="2400" dirty="0"/>
              <a:t>!</a:t>
            </a:r>
          </a:p>
        </p:txBody>
      </p:sp>
    </p:spTree>
    <p:extLst>
      <p:ext uri="{BB962C8B-B14F-4D97-AF65-F5344CB8AC3E}">
        <p14:creationId xmlns:p14="http://schemas.microsoft.com/office/powerpoint/2010/main" val="256763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D492-3F62-1052-EAC5-3978DC1A34DF}"/>
              </a:ext>
            </a:extLst>
          </p:cNvPr>
          <p:cNvSpPr>
            <a:spLocks noGrp="1"/>
          </p:cNvSpPr>
          <p:nvPr>
            <p:ph type="body" sz="quarter" idx="18"/>
          </p:nvPr>
        </p:nvSpPr>
        <p:spPr>
          <a:xfrm>
            <a:off x="792480" y="1121987"/>
            <a:ext cx="6269223" cy="5342002"/>
          </a:xfrm>
        </p:spPr>
        <p:txBody>
          <a:bodyPr/>
          <a:lstStyle/>
          <a:p>
            <a:pPr algn="just"/>
            <a:r>
              <a:rPr lang="pt-PT" sz="2340" dirty="0"/>
              <a:t>Os produtores de alimentos podem trabalhar com grossistas ou distribuidores que compram produtos a granel e os distribuem a retalhistas, restaurantes ou outras empresas</a:t>
            </a:r>
            <a:r>
              <a:rPr lang="en-US" sz="2340" dirty="0"/>
              <a:t>. Este canal </a:t>
            </a:r>
            <a:r>
              <a:rPr lang="pt-PT" sz="2340" dirty="0"/>
              <a:t>permite</a:t>
            </a:r>
            <a:r>
              <a:rPr lang="en-US" sz="2340" dirty="0"/>
              <a:t> </a:t>
            </a:r>
            <a:r>
              <a:rPr lang="pt-PT" sz="2340" dirty="0"/>
              <a:t>uma</a:t>
            </a:r>
            <a:r>
              <a:rPr lang="en-US" sz="2340" dirty="0"/>
              <a:t> </a:t>
            </a:r>
            <a:r>
              <a:rPr lang="pt-PT" sz="2340" dirty="0"/>
              <a:t>distribuição</a:t>
            </a:r>
            <a:r>
              <a:rPr lang="en-US" sz="2340" dirty="0"/>
              <a:t> </a:t>
            </a:r>
            <a:r>
              <a:rPr lang="pt-PT" sz="2340" dirty="0"/>
              <a:t>mais alargada sem a necessidade de esforços de vendas individuais, pois o grossista trata da logística de entrega dos produtos aos diversos pontos de venda. </a:t>
            </a:r>
            <a:r>
              <a:rPr lang="pt-PT" sz="2340" b="1" dirty="0"/>
              <a:t>Isto</a:t>
            </a:r>
            <a:r>
              <a:rPr lang="en-US" sz="2340" b="1" dirty="0"/>
              <a:t> </a:t>
            </a:r>
            <a:r>
              <a:rPr lang="pt-PT" sz="2340" b="1" dirty="0"/>
              <a:t>pode reduzir </a:t>
            </a:r>
            <a:r>
              <a:rPr lang="en-US" sz="2340" b="1" dirty="0"/>
              <a:t>a </a:t>
            </a:r>
            <a:r>
              <a:rPr lang="pt-PT" sz="2340" b="1" dirty="0"/>
              <a:t>pegada de carbono </a:t>
            </a:r>
            <a:r>
              <a:rPr lang="en-US" sz="2340" b="1" dirty="0"/>
              <a:t>de um </a:t>
            </a:r>
            <a:r>
              <a:rPr lang="pt-PT" sz="2340" b="1" dirty="0"/>
              <a:t>produto</a:t>
            </a:r>
            <a:r>
              <a:rPr lang="en-US" sz="2340" b="1" dirty="0"/>
              <a:t>, </a:t>
            </a:r>
            <a:r>
              <a:rPr lang="pt-PT" sz="2340" dirty="0"/>
              <a:t>uma vez que o distribuidor irá organizar as entregas de uma forma logística, servindo várias empresas em simultâneo. Este modelo é mais utilizado para abastecer o setor da restauração, mas alguns distribuidores atualmente estão em transição para 	veículos elétricos.</a:t>
            </a:r>
            <a:endParaRPr lang="en-US" sz="2340" dirty="0"/>
          </a:p>
          <a:p>
            <a:pPr algn="just"/>
            <a:endParaRPr lang="en-US" sz="2340" b="1" dirty="0"/>
          </a:p>
          <a:p>
            <a:pPr algn="just" rtl="0"/>
            <a:endParaRPr lang="en-US" sz="2340" dirty="0"/>
          </a:p>
        </p:txBody>
      </p:sp>
      <p:sp>
        <p:nvSpPr>
          <p:cNvPr id="3" name="Text Placeholder 2">
            <a:extLst>
              <a:ext uri="{FF2B5EF4-FFF2-40B4-BE49-F238E27FC236}">
                <a16:creationId xmlns:a16="http://schemas.microsoft.com/office/drawing/2014/main" id="{8D07883D-D977-15D3-FAF6-4D73BC3F7C21}"/>
              </a:ext>
            </a:extLst>
          </p:cNvPr>
          <p:cNvSpPr>
            <a:spLocks noGrp="1"/>
          </p:cNvSpPr>
          <p:nvPr>
            <p:ph type="body" sz="quarter" idx="16"/>
          </p:nvPr>
        </p:nvSpPr>
        <p:spPr>
          <a:xfrm>
            <a:off x="522111" y="459911"/>
            <a:ext cx="5931651" cy="992652"/>
          </a:xfrm>
        </p:spPr>
        <p:txBody>
          <a:bodyPr/>
          <a:lstStyle/>
          <a:p>
            <a:pPr marL="742950" indent="-742950" algn="l" rtl="0">
              <a:buFont typeface="+mj-lt"/>
              <a:buAutoNum type="arabicPeriod" startAt="3"/>
            </a:pPr>
            <a:r>
              <a:rPr lang="pt-PT" b="1" dirty="0"/>
              <a:t>Distribuição </a:t>
            </a:r>
            <a:r>
              <a:rPr lang="en-IE" b="1" dirty="0"/>
              <a:t>por </a:t>
            </a:r>
            <a:r>
              <a:rPr lang="pt-PT" b="1" dirty="0"/>
              <a:t>grosso</a:t>
            </a:r>
          </a:p>
        </p:txBody>
      </p:sp>
      <p:pic>
        <p:nvPicPr>
          <p:cNvPr id="6" name="Picture Placeholder 5" descr="Parcel boxes and paper bag left by front door">
            <a:extLst>
              <a:ext uri="{FF2B5EF4-FFF2-40B4-BE49-F238E27FC236}">
                <a16:creationId xmlns:a16="http://schemas.microsoft.com/office/drawing/2014/main" id="{C476AE23-F445-43F3-9746-AACFE5EFBA7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0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79EE3-5BDF-8260-D5B8-E45173EBE532}"/>
              </a:ext>
            </a:extLst>
          </p:cNvPr>
          <p:cNvSpPr>
            <a:spLocks noGrp="1"/>
          </p:cNvSpPr>
          <p:nvPr>
            <p:ph type="body" sz="quarter" idx="18"/>
          </p:nvPr>
        </p:nvSpPr>
        <p:spPr>
          <a:xfrm>
            <a:off x="512064" y="1221893"/>
            <a:ext cx="6549639" cy="5248104"/>
          </a:xfrm>
          <a:solidFill>
            <a:srgbClr val="B3DDDC"/>
          </a:solidFill>
        </p:spPr>
        <p:txBody>
          <a:bodyPr/>
          <a:lstStyle/>
          <a:p>
            <a:pPr marL="180000" algn="just"/>
            <a:r>
              <a:rPr lang="pt-PT" sz="2350" dirty="0"/>
              <a:t>Plataformas e mercados online podem facilitar a distribuição ética, ligando diretamente produtores de alimentos éticos aos consumidores</a:t>
            </a:r>
            <a:r>
              <a:rPr lang="en-US" sz="2350" dirty="0"/>
              <a:t>. </a:t>
            </a:r>
            <a:r>
              <a:rPr lang="pt-PT" sz="2350" dirty="0"/>
              <a:t>Estas plataformas podem examinar e selecionar os produtores com base nas suas práticas éticas, certificações e compromissos de sustentabilidade. Oferecem também uma forma vantajosa dos produtores eliminarem os intermediários, encurtando a cadeia de abastecimento alimentar e assegurando que os consumidores possam ter  acesso a produtos alimentares de origem e de produção ética, apoiando as empresas responsáveis. Muitas vezes, este modelo é suportado por serviços de correio mais ecológicos ou por armazéns centrais de recolha.</a:t>
            </a:r>
          </a:p>
        </p:txBody>
      </p:sp>
      <p:sp>
        <p:nvSpPr>
          <p:cNvPr id="3" name="Text Placeholder 2">
            <a:extLst>
              <a:ext uri="{FF2B5EF4-FFF2-40B4-BE49-F238E27FC236}">
                <a16:creationId xmlns:a16="http://schemas.microsoft.com/office/drawing/2014/main" id="{2A7571E7-432F-7B6A-5F0E-BE7E30CB28C7}"/>
              </a:ext>
            </a:extLst>
          </p:cNvPr>
          <p:cNvSpPr>
            <a:spLocks noGrp="1"/>
          </p:cNvSpPr>
          <p:nvPr>
            <p:ph type="body" sz="quarter" idx="16"/>
          </p:nvPr>
        </p:nvSpPr>
        <p:spPr>
          <a:xfrm>
            <a:off x="898357" y="620053"/>
            <a:ext cx="4990998" cy="992652"/>
          </a:xfrm>
        </p:spPr>
        <p:txBody>
          <a:bodyPr/>
          <a:lstStyle/>
          <a:p>
            <a:pPr marL="742950" indent="-742950" algn="l" rtl="0">
              <a:buFont typeface="+mj-lt"/>
              <a:buAutoNum type="arabicPeriod" startAt="4"/>
            </a:pPr>
            <a:r>
              <a:rPr lang="en-IE" b="1" dirty="0" err="1"/>
              <a:t>Distribuição</a:t>
            </a:r>
            <a:r>
              <a:rPr lang="en-IE" b="1" dirty="0"/>
              <a:t> online</a:t>
            </a:r>
          </a:p>
        </p:txBody>
      </p:sp>
      <p:pic>
        <p:nvPicPr>
          <p:cNvPr id="6" name="Picture Placeholder 5" descr="Person holding credit card using laptop">
            <a:extLst>
              <a:ext uri="{FF2B5EF4-FFF2-40B4-BE49-F238E27FC236}">
                <a16:creationId xmlns:a16="http://schemas.microsoft.com/office/drawing/2014/main" id="{5323653D-6642-8EF1-1C3D-F35690608BD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4131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00C7F-1157-A0DA-B754-2020A3D7220F}"/>
              </a:ext>
            </a:extLst>
          </p:cNvPr>
          <p:cNvSpPr>
            <a:spLocks noGrp="1"/>
          </p:cNvSpPr>
          <p:nvPr>
            <p:ph type="body" sz="quarter" idx="18"/>
          </p:nvPr>
        </p:nvSpPr>
        <p:spPr>
          <a:xfrm>
            <a:off x="7304632" y="1153006"/>
            <a:ext cx="4465843" cy="5518382"/>
          </a:xfrm>
        </p:spPr>
        <p:txBody>
          <a:bodyPr/>
          <a:lstStyle/>
          <a:p>
            <a:pPr algn="just"/>
            <a:r>
              <a:rPr lang="pt-PT" dirty="0"/>
              <a:t>Esta </a:t>
            </a:r>
            <a:r>
              <a:rPr lang="en-IE" dirty="0" err="1">
                <a:hlinkClick r:id="rId2"/>
              </a:rPr>
              <a:t>plataforma</a:t>
            </a:r>
            <a:r>
              <a:rPr lang="en-IE" dirty="0"/>
              <a:t> </a:t>
            </a:r>
            <a:r>
              <a:rPr lang="pt-PT" dirty="0"/>
              <a:t>comunitária online funciona direcionando os consumidores para o seu mercado local. Estes escolhem entre uma vasta gama de produtos locais, incluindo frutas e vegetais, pão, pastelaria, queijo, carnes, conservas, cervejas e muito mais.</a:t>
            </a:r>
            <a:r>
              <a:rPr lang="en-US" dirty="0"/>
              <a:t> </a:t>
            </a:r>
            <a:r>
              <a:rPr lang="pt-PT" dirty="0"/>
              <a:t>Quando estiverem satisfeitos com os artigos no seu cesto, concluem a sua compra online e recolhem a totalidade da mercadoria no dia designado.</a:t>
            </a:r>
            <a:endParaRPr lang="en-IE" dirty="0"/>
          </a:p>
        </p:txBody>
      </p:sp>
      <p:sp>
        <p:nvSpPr>
          <p:cNvPr id="3" name="Text Placeholder 2">
            <a:extLst>
              <a:ext uri="{FF2B5EF4-FFF2-40B4-BE49-F238E27FC236}">
                <a16:creationId xmlns:a16="http://schemas.microsoft.com/office/drawing/2014/main" id="{55DA68FD-2970-130E-8C88-6533ACDAFF22}"/>
              </a:ext>
            </a:extLst>
          </p:cNvPr>
          <p:cNvSpPr>
            <a:spLocks noGrp="1"/>
          </p:cNvSpPr>
          <p:nvPr>
            <p:ph type="body" sz="quarter" idx="16"/>
          </p:nvPr>
        </p:nvSpPr>
        <p:spPr>
          <a:xfrm>
            <a:off x="578067" y="479875"/>
            <a:ext cx="11057206" cy="803654"/>
          </a:xfrm>
        </p:spPr>
        <p:txBody>
          <a:bodyPr/>
          <a:lstStyle/>
          <a:p>
            <a:pPr algn="l" rtl="0"/>
            <a:r>
              <a:rPr lang="en-IE" b="1" dirty="0"/>
              <a:t>Um </a:t>
            </a:r>
            <a:r>
              <a:rPr lang="pt-PT" b="1" dirty="0"/>
              <a:t>exemplo</a:t>
            </a:r>
            <a:r>
              <a:rPr lang="en-IE" b="1" dirty="0"/>
              <a:t> de </a:t>
            </a:r>
            <a:r>
              <a:rPr lang="pt-PT" b="1" dirty="0"/>
              <a:t>distribuição</a:t>
            </a:r>
            <a:r>
              <a:rPr lang="en-IE" b="1" dirty="0"/>
              <a:t> online, </a:t>
            </a:r>
            <a:r>
              <a:rPr lang="pt-PT" b="1" dirty="0"/>
              <a:t>comunitária</a:t>
            </a:r>
            <a:r>
              <a:rPr lang="en-IE" b="1" dirty="0"/>
              <a:t> &amp; </a:t>
            </a:r>
            <a:r>
              <a:rPr lang="pt-PT" b="1" dirty="0"/>
              <a:t>direta</a:t>
            </a:r>
          </a:p>
        </p:txBody>
      </p:sp>
      <p:pic>
        <p:nvPicPr>
          <p:cNvPr id="4" name="Picture 3">
            <a:extLst>
              <a:ext uri="{FF2B5EF4-FFF2-40B4-BE49-F238E27FC236}">
                <a16:creationId xmlns:a16="http://schemas.microsoft.com/office/drawing/2014/main" id="{A2F7B453-169E-9E16-2D08-1CB5C8227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59" y="1008920"/>
            <a:ext cx="6922174" cy="5369205"/>
          </a:xfrm>
          <a:prstGeom prst="rect">
            <a:avLst/>
          </a:prstGeom>
          <a:noFill/>
        </p:spPr>
      </p:pic>
      <p:pic>
        <p:nvPicPr>
          <p:cNvPr id="6" name="Picture 5">
            <a:hlinkClick r:id="rId2"/>
            <a:extLst>
              <a:ext uri="{FF2B5EF4-FFF2-40B4-BE49-F238E27FC236}">
                <a16:creationId xmlns:a16="http://schemas.microsoft.com/office/drawing/2014/main" id="{44035543-4928-80D6-2BF0-9046AF12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5324" y="1565257"/>
            <a:ext cx="5140820" cy="3437667"/>
          </a:xfrm>
          <a:prstGeom prst="rect">
            <a:avLst/>
          </a:prstGeom>
        </p:spPr>
      </p:pic>
      <p:grpSp>
        <p:nvGrpSpPr>
          <p:cNvPr id="7" name="Graphic 4">
            <a:extLst>
              <a:ext uri="{FF2B5EF4-FFF2-40B4-BE49-F238E27FC236}">
                <a16:creationId xmlns:a16="http://schemas.microsoft.com/office/drawing/2014/main" id="{ACB12F54-B558-311C-1624-3E91E6E015ED}"/>
              </a:ext>
            </a:extLst>
          </p:cNvPr>
          <p:cNvGrpSpPr/>
          <p:nvPr/>
        </p:nvGrpSpPr>
        <p:grpSpPr>
          <a:xfrm>
            <a:off x="487080" y="3945869"/>
            <a:ext cx="622606" cy="1211408"/>
            <a:chOff x="9129274" y="2719113"/>
            <a:chExt cx="717139" cy="1386497"/>
          </a:xfrm>
          <a:solidFill>
            <a:srgbClr val="F79037"/>
          </a:solidFill>
        </p:grpSpPr>
        <p:grpSp>
          <p:nvGrpSpPr>
            <p:cNvPr id="8" name="Graphic 4">
              <a:extLst>
                <a:ext uri="{FF2B5EF4-FFF2-40B4-BE49-F238E27FC236}">
                  <a16:creationId xmlns:a16="http://schemas.microsoft.com/office/drawing/2014/main" id="{446894F2-F62E-3FFE-DF35-FA19D24DA542}"/>
                </a:ext>
              </a:extLst>
            </p:cNvPr>
            <p:cNvGrpSpPr/>
            <p:nvPr/>
          </p:nvGrpSpPr>
          <p:grpSpPr>
            <a:xfrm>
              <a:off x="9159507" y="2719113"/>
              <a:ext cx="446280" cy="440141"/>
              <a:chOff x="9159507" y="2719113"/>
              <a:chExt cx="446280" cy="440141"/>
            </a:xfrm>
            <a:grpFill/>
          </p:grpSpPr>
          <p:sp>
            <p:nvSpPr>
              <p:cNvPr id="17" name="Freeform 18">
                <a:extLst>
                  <a:ext uri="{FF2B5EF4-FFF2-40B4-BE49-F238E27FC236}">
                    <a16:creationId xmlns:a16="http://schemas.microsoft.com/office/drawing/2014/main" id="{250F7632-FBC6-19AF-C5C2-E69EE7A10E1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8" name="Freeform 19">
                <a:extLst>
                  <a:ext uri="{FF2B5EF4-FFF2-40B4-BE49-F238E27FC236}">
                    <a16:creationId xmlns:a16="http://schemas.microsoft.com/office/drawing/2014/main" id="{61617E13-CFB3-CB4E-D790-A486DD2207E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9" name="Graphic 4">
              <a:extLst>
                <a:ext uri="{FF2B5EF4-FFF2-40B4-BE49-F238E27FC236}">
                  <a16:creationId xmlns:a16="http://schemas.microsoft.com/office/drawing/2014/main" id="{47AC48DF-B0A9-3779-84CE-AE2604EB2091}"/>
                </a:ext>
              </a:extLst>
            </p:cNvPr>
            <p:cNvGrpSpPr/>
            <p:nvPr/>
          </p:nvGrpSpPr>
          <p:grpSpPr>
            <a:xfrm>
              <a:off x="9129274" y="2893887"/>
              <a:ext cx="717139" cy="1211724"/>
              <a:chOff x="9129274" y="2893887"/>
              <a:chExt cx="717139" cy="1211724"/>
            </a:xfrm>
            <a:grpFill/>
          </p:grpSpPr>
          <p:sp>
            <p:nvSpPr>
              <p:cNvPr id="10" name="Freeform 21">
                <a:extLst>
                  <a:ext uri="{FF2B5EF4-FFF2-40B4-BE49-F238E27FC236}">
                    <a16:creationId xmlns:a16="http://schemas.microsoft.com/office/drawing/2014/main" id="{ADA4F4C2-49EC-7418-7C71-7F622D31F70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1" name="Freeform 22">
                <a:extLst>
                  <a:ext uri="{FF2B5EF4-FFF2-40B4-BE49-F238E27FC236}">
                    <a16:creationId xmlns:a16="http://schemas.microsoft.com/office/drawing/2014/main" id="{42D09D29-0901-AFA7-0BA9-DCD439ADF13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2" name="Freeform 23">
                <a:extLst>
                  <a:ext uri="{FF2B5EF4-FFF2-40B4-BE49-F238E27FC236}">
                    <a16:creationId xmlns:a16="http://schemas.microsoft.com/office/drawing/2014/main" id="{C72643F0-8807-6728-ADBD-09153396398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3" name="Freeform 24">
                <a:extLst>
                  <a:ext uri="{FF2B5EF4-FFF2-40B4-BE49-F238E27FC236}">
                    <a16:creationId xmlns:a16="http://schemas.microsoft.com/office/drawing/2014/main" id="{FD214C05-DB47-E8B2-8B0D-E33809F5FC9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4" name="Freeform 25">
                <a:extLst>
                  <a:ext uri="{FF2B5EF4-FFF2-40B4-BE49-F238E27FC236}">
                    <a16:creationId xmlns:a16="http://schemas.microsoft.com/office/drawing/2014/main" id="{8716536C-1FB2-5CE5-0E1D-9D66E7282A1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5" name="Freeform 26">
                <a:extLst>
                  <a:ext uri="{FF2B5EF4-FFF2-40B4-BE49-F238E27FC236}">
                    <a16:creationId xmlns:a16="http://schemas.microsoft.com/office/drawing/2014/main" id="{8ECB4288-AEA8-2709-3FB5-369F686226A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6" name="Freeform 27">
                <a:extLst>
                  <a:ext uri="{FF2B5EF4-FFF2-40B4-BE49-F238E27FC236}">
                    <a16:creationId xmlns:a16="http://schemas.microsoft.com/office/drawing/2014/main" id="{6DCE1C79-2FBD-F114-E41D-AA607072F85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12905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87086-5997-C17C-BC86-402346AF9895}"/>
              </a:ext>
            </a:extLst>
          </p:cNvPr>
          <p:cNvSpPr>
            <a:spLocks noGrp="1"/>
          </p:cNvSpPr>
          <p:nvPr>
            <p:ph type="body" sz="quarter" idx="18"/>
          </p:nvPr>
        </p:nvSpPr>
        <p:spPr>
          <a:xfrm>
            <a:off x="720690" y="1207724"/>
            <a:ext cx="6102220" cy="4278675"/>
          </a:xfrm>
        </p:spPr>
        <p:txBody>
          <a:bodyPr/>
          <a:lstStyle/>
          <a:p>
            <a:pPr algn="just"/>
            <a:r>
              <a:rPr lang="pt-PT" dirty="0"/>
              <a:t>Os modelos de distribuição com desperdício zero têm como objetivo eliminar ou minimizar os resíduos de embalagens ao longo da cadeia de abastecimento. Isto</a:t>
            </a:r>
            <a:r>
              <a:rPr lang="en-US" dirty="0"/>
              <a:t> </a:t>
            </a:r>
            <a:r>
              <a:rPr lang="pt-PT" dirty="0"/>
              <a:t>pode</a:t>
            </a:r>
            <a:r>
              <a:rPr lang="en-US" dirty="0"/>
              <a:t> </a:t>
            </a:r>
            <a:r>
              <a:rPr lang="pt-PT" dirty="0"/>
              <a:t>envolver o uso </a:t>
            </a:r>
            <a:r>
              <a:rPr lang="en-US" dirty="0"/>
              <a:t>de </a:t>
            </a:r>
            <a:r>
              <a:rPr lang="pt-PT" dirty="0"/>
              <a:t>recipientes reutilizáveis </a:t>
            </a:r>
            <a:r>
              <a:rPr lang="en-US" dirty="0"/>
              <a:t>​​(</a:t>
            </a:r>
            <a:r>
              <a:rPr lang="pt-PT" dirty="0"/>
              <a:t>devolução ao remetente</a:t>
            </a:r>
            <a:r>
              <a:rPr lang="en-US" dirty="0"/>
              <a:t>), </a:t>
            </a:r>
            <a:r>
              <a:rPr lang="pt-PT" dirty="0"/>
              <a:t>opções de embalagem a granel ou materiais de embalagem inovadores biodegradáveis ​​ou compostáveis.</a:t>
            </a:r>
          </a:p>
          <a:p>
            <a:pPr algn="just"/>
            <a:r>
              <a:rPr lang="pt-PT" dirty="0"/>
              <a:t>Ao reduzir a produção de resíduos, estes modelos contribuem para a sustentabilidade ambiental e promovem uma abordagem de economia circular.</a:t>
            </a:r>
            <a:endParaRPr lang="en-IE" dirty="0"/>
          </a:p>
        </p:txBody>
      </p:sp>
      <p:sp>
        <p:nvSpPr>
          <p:cNvPr id="3" name="Text Placeholder 2">
            <a:extLst>
              <a:ext uri="{FF2B5EF4-FFF2-40B4-BE49-F238E27FC236}">
                <a16:creationId xmlns:a16="http://schemas.microsoft.com/office/drawing/2014/main" id="{4CB5E690-85FD-A0BE-A902-598A8DA06611}"/>
              </a:ext>
            </a:extLst>
          </p:cNvPr>
          <p:cNvSpPr>
            <a:spLocks noGrp="1"/>
          </p:cNvSpPr>
          <p:nvPr>
            <p:ph type="body" sz="quarter" idx="16"/>
          </p:nvPr>
        </p:nvSpPr>
        <p:spPr>
          <a:xfrm>
            <a:off x="558713" y="578967"/>
            <a:ext cx="6426174" cy="992652"/>
          </a:xfrm>
        </p:spPr>
        <p:txBody>
          <a:bodyPr/>
          <a:lstStyle/>
          <a:p>
            <a:pPr marL="742950" indent="-742950">
              <a:buFont typeface="+mj-lt"/>
              <a:buAutoNum type="arabicPeriod" startAt="5"/>
            </a:pPr>
            <a:r>
              <a:rPr lang="pt-PT" sz="3550" b="1" dirty="0"/>
              <a:t>Distribuição</a:t>
            </a:r>
            <a:r>
              <a:rPr lang="en-IE" sz="3550" b="1" dirty="0"/>
              <a:t> </a:t>
            </a:r>
            <a:r>
              <a:rPr lang="pt-PT" sz="3550" b="1" dirty="0"/>
              <a:t>sem</a:t>
            </a:r>
            <a:r>
              <a:rPr lang="en-IE" sz="3550" b="1" dirty="0"/>
              <a:t> </a:t>
            </a:r>
            <a:r>
              <a:rPr lang="pt-PT" sz="3550" b="1" dirty="0"/>
              <a:t>desperdício</a:t>
            </a:r>
          </a:p>
          <a:p>
            <a:pPr algn="l" rtl="0"/>
            <a:endParaRPr lang="en-IE" sz="3550" b="1" dirty="0"/>
          </a:p>
        </p:txBody>
      </p:sp>
      <p:pic>
        <p:nvPicPr>
          <p:cNvPr id="6" name="Picture Placeholder 5" descr="A green and red crate with bottles in it  Description automatically generated">
            <a:extLst>
              <a:ext uri="{FF2B5EF4-FFF2-40B4-BE49-F238E27FC236}">
                <a16:creationId xmlns:a16="http://schemas.microsoft.com/office/drawing/2014/main" id="{B0CD69C2-62E7-14CD-6015-13AEFB7332F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061703" y="1452563"/>
            <a:ext cx="5130297" cy="4656137"/>
          </a:xfrm>
        </p:spPr>
      </p:pic>
    </p:spTree>
    <p:extLst>
      <p:ext uri="{BB962C8B-B14F-4D97-AF65-F5344CB8AC3E}">
        <p14:creationId xmlns:p14="http://schemas.microsoft.com/office/powerpoint/2010/main" val="1023460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oman working at food truck selling bread">
            <a:extLst>
              <a:ext uri="{FF2B5EF4-FFF2-40B4-BE49-F238E27FC236}">
                <a16:creationId xmlns:a16="http://schemas.microsoft.com/office/drawing/2014/main" id="{08398797-4361-1F04-277D-21E6A1DD5C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46597"/>
            <a:ext cx="11578483" cy="6146707"/>
          </a:xfrm>
        </p:spPr>
      </p:pic>
      <p:sp>
        <p:nvSpPr>
          <p:cNvPr id="3" name="Text Placeholder 2">
            <a:extLst>
              <a:ext uri="{FF2B5EF4-FFF2-40B4-BE49-F238E27FC236}">
                <a16:creationId xmlns:a16="http://schemas.microsoft.com/office/drawing/2014/main" id="{A224742B-C8B8-21DB-3325-92110961ED65}"/>
              </a:ext>
            </a:extLst>
          </p:cNvPr>
          <p:cNvSpPr>
            <a:spLocks noGrp="1"/>
          </p:cNvSpPr>
          <p:nvPr>
            <p:ph type="body" sz="quarter" idx="13"/>
          </p:nvPr>
        </p:nvSpPr>
        <p:spPr>
          <a:xfrm>
            <a:off x="292977" y="973876"/>
            <a:ext cx="5331999" cy="4742603"/>
          </a:xfrm>
        </p:spPr>
        <p:txBody>
          <a:bodyPr>
            <a:normAutofit/>
          </a:bodyPr>
          <a:lstStyle/>
          <a:p>
            <a:pPr rtl="0"/>
            <a:r>
              <a:rPr lang="en-US" sz="2400" i="0" dirty="0"/>
              <a:t>Um </a:t>
            </a:r>
            <a:r>
              <a:rPr lang="en-US" sz="2400" i="0" dirty="0" err="1"/>
              <a:t>produtor</a:t>
            </a:r>
            <a:r>
              <a:rPr lang="en-US" sz="2400" i="0" dirty="0"/>
              <a:t> de alimentos </a:t>
            </a:r>
            <a:r>
              <a:rPr lang="en-US" sz="2400" i="0" dirty="0" err="1"/>
              <a:t>ou</a:t>
            </a:r>
            <a:r>
              <a:rPr lang="en-US" sz="2400" i="0" dirty="0"/>
              <a:t> </a:t>
            </a:r>
            <a:r>
              <a:rPr lang="en-US" sz="2400" i="0" dirty="0" err="1"/>
              <a:t>empresário</a:t>
            </a:r>
            <a:r>
              <a:rPr lang="en-US" sz="2400" i="0" dirty="0"/>
              <a:t> pode escolher um ou vários canais de distribuição, </a:t>
            </a:r>
            <a:r>
              <a:rPr lang="pt-PT" sz="2400" i="0" dirty="0"/>
              <a:t>dependendo</a:t>
            </a:r>
            <a:r>
              <a:rPr lang="en-US" sz="2400" i="0" dirty="0"/>
              <a:t> do mercado-alvo, tipo de produto e </a:t>
            </a:r>
            <a:r>
              <a:rPr lang="pt-PT" sz="2400" i="0" dirty="0"/>
              <a:t>objetivos</a:t>
            </a:r>
            <a:r>
              <a:rPr lang="en-US" sz="2400" i="0" dirty="0"/>
              <a:t> </a:t>
            </a:r>
            <a:r>
              <a:rPr lang="pt-PT" sz="2400" i="0" dirty="0"/>
              <a:t>comerciais</a:t>
            </a:r>
            <a:r>
              <a:rPr lang="en-US" sz="2400" i="0" dirty="0"/>
              <a:t>.</a:t>
            </a:r>
          </a:p>
          <a:p>
            <a:pPr rtl="0"/>
            <a:r>
              <a:rPr lang="en-US" sz="2400" i="0" dirty="0"/>
              <a:t>A combinação de diferentes canais permite diversificação, </a:t>
            </a:r>
            <a:r>
              <a:rPr lang="pt-PT" sz="2400" i="0" dirty="0"/>
              <a:t>maior</a:t>
            </a:r>
            <a:r>
              <a:rPr lang="en-US" sz="2400" i="0" dirty="0"/>
              <a:t> </a:t>
            </a:r>
            <a:r>
              <a:rPr lang="pt-PT" sz="2400" i="0" dirty="0"/>
              <a:t>alcance de mercado e flexibilidade na satisfação </a:t>
            </a:r>
            <a:r>
              <a:rPr lang="en-US" sz="2400" i="0" dirty="0"/>
              <a:t>d</a:t>
            </a:r>
            <a:r>
              <a:rPr lang="pt-PT" sz="2400" i="0" dirty="0"/>
              <a:t>as</a:t>
            </a:r>
            <a:r>
              <a:rPr lang="en-US" sz="2400" i="0" dirty="0"/>
              <a:t> necessidades dos clientes. </a:t>
            </a:r>
            <a:r>
              <a:rPr lang="pt-PT" sz="2400" i="0" dirty="0"/>
              <a:t>Elementos</a:t>
            </a:r>
            <a:r>
              <a:rPr lang="en-US" sz="2400" i="0" dirty="0"/>
              <a:t> éticos e sustentáveis ​​podem ser considerados em cada tipo de modelo.</a:t>
            </a:r>
            <a:endParaRPr lang="en-IE" sz="2400" i="0" dirty="0"/>
          </a:p>
        </p:txBody>
      </p:sp>
      <p:grpSp>
        <p:nvGrpSpPr>
          <p:cNvPr id="2" name="Group 1">
            <a:extLst>
              <a:ext uri="{FF2B5EF4-FFF2-40B4-BE49-F238E27FC236}">
                <a16:creationId xmlns:a16="http://schemas.microsoft.com/office/drawing/2014/main" id="{3B21D9AD-8D05-0C75-302E-2F20273D4CDE}"/>
              </a:ext>
            </a:extLst>
          </p:cNvPr>
          <p:cNvGrpSpPr/>
          <p:nvPr/>
        </p:nvGrpSpPr>
        <p:grpSpPr>
          <a:xfrm>
            <a:off x="149087" y="265667"/>
            <a:ext cx="2912166" cy="2954612"/>
            <a:chOff x="978879" y="2999701"/>
            <a:chExt cx="2461200" cy="2460124"/>
          </a:xfrm>
        </p:grpSpPr>
        <p:grpSp>
          <p:nvGrpSpPr>
            <p:cNvPr id="15" name="Graphic 2">
              <a:extLst>
                <a:ext uri="{FF2B5EF4-FFF2-40B4-BE49-F238E27FC236}">
                  <a16:creationId xmlns:a16="http://schemas.microsoft.com/office/drawing/2014/main" id="{89ABC87D-277A-9308-268E-EA344396282B}"/>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51661EC1-1192-297A-5D51-9CE44E0CF34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1" name="Freeform 128">
                <a:extLst>
                  <a:ext uri="{FF2B5EF4-FFF2-40B4-BE49-F238E27FC236}">
                    <a16:creationId xmlns:a16="http://schemas.microsoft.com/office/drawing/2014/main" id="{20BECF14-59D2-18EC-FE0F-36FEEA988F2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7" name="Freeform 124">
              <a:extLst>
                <a:ext uri="{FF2B5EF4-FFF2-40B4-BE49-F238E27FC236}">
                  <a16:creationId xmlns:a16="http://schemas.microsoft.com/office/drawing/2014/main" id="{EB2203CD-6886-17DA-CF1D-9A3339F8C3C1}"/>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8" name="Freeform 125">
              <a:extLst>
                <a:ext uri="{FF2B5EF4-FFF2-40B4-BE49-F238E27FC236}">
                  <a16:creationId xmlns:a16="http://schemas.microsoft.com/office/drawing/2014/main" id="{7D12EFBA-CC2C-406C-67C3-827C14C0F96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9" name="Freeform 126">
              <a:extLst>
                <a:ext uri="{FF2B5EF4-FFF2-40B4-BE49-F238E27FC236}">
                  <a16:creationId xmlns:a16="http://schemas.microsoft.com/office/drawing/2014/main" id="{17BA688D-E140-F4FB-EA03-83D1E94B1D6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34048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16EA0-270D-409E-1F2B-F2B4828A9FDE}"/>
              </a:ext>
            </a:extLst>
          </p:cNvPr>
          <p:cNvSpPr>
            <a:spLocks noGrp="1"/>
          </p:cNvSpPr>
          <p:nvPr>
            <p:ph type="body" sz="quarter" idx="16"/>
          </p:nvPr>
        </p:nvSpPr>
        <p:spPr>
          <a:xfrm>
            <a:off x="5278758" y="2930184"/>
            <a:ext cx="6303642" cy="3066422"/>
          </a:xfrm>
        </p:spPr>
        <p:txBody>
          <a:bodyPr/>
          <a:lstStyle/>
          <a:p>
            <a:pPr algn="l" rtl="0"/>
            <a:r>
              <a:rPr lang="en-IE" dirty="0" err="1"/>
              <a:t>Crescimento</a:t>
            </a:r>
            <a:r>
              <a:rPr lang="en-IE" dirty="0"/>
              <a:t> &amp; </a:t>
            </a:r>
            <a:r>
              <a:rPr lang="en-IE" dirty="0" err="1"/>
              <a:t>Sucesso</a:t>
            </a:r>
            <a:r>
              <a:rPr lang="en-IE" dirty="0"/>
              <a:t> </a:t>
            </a:r>
            <a:r>
              <a:rPr lang="en-IE" dirty="0" err="1"/>
              <a:t>Empresarial</a:t>
            </a:r>
            <a:r>
              <a:rPr lang="en-IE" dirty="0"/>
              <a:t> (marketing)</a:t>
            </a:r>
          </a:p>
          <a:p>
            <a:pPr algn="l" rtl="0"/>
            <a:endParaRPr lang="en-IE" dirty="0"/>
          </a:p>
        </p:txBody>
      </p:sp>
      <p:sp>
        <p:nvSpPr>
          <p:cNvPr id="3" name="Text Placeholder 2">
            <a:extLst>
              <a:ext uri="{FF2B5EF4-FFF2-40B4-BE49-F238E27FC236}">
                <a16:creationId xmlns:a16="http://schemas.microsoft.com/office/drawing/2014/main" id="{71C4C1F6-49A6-8B24-9392-CFCDC94C4E78}"/>
              </a:ext>
            </a:extLst>
          </p:cNvPr>
          <p:cNvSpPr>
            <a:spLocks noGrp="1"/>
          </p:cNvSpPr>
          <p:nvPr>
            <p:ph type="body" sz="quarter" idx="17"/>
          </p:nvPr>
        </p:nvSpPr>
        <p:spPr/>
        <p:txBody>
          <a:bodyPr/>
          <a:lstStyle/>
          <a:p>
            <a:pPr algn="l" rtl="0"/>
            <a:r>
              <a:rPr lang="en-IE" dirty="0"/>
              <a:t>06</a:t>
            </a:r>
          </a:p>
        </p:txBody>
      </p:sp>
    </p:spTree>
    <p:extLst>
      <p:ext uri="{BB962C8B-B14F-4D97-AF65-F5344CB8AC3E}">
        <p14:creationId xmlns:p14="http://schemas.microsoft.com/office/powerpoint/2010/main" val="249159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6DC77-B22C-EBC8-BB0F-A55A024AE82E}"/>
              </a:ext>
            </a:extLst>
          </p:cNvPr>
          <p:cNvSpPr>
            <a:spLocks noGrp="1"/>
          </p:cNvSpPr>
          <p:nvPr>
            <p:ph type="body" sz="quarter" idx="15"/>
          </p:nvPr>
        </p:nvSpPr>
        <p:spPr/>
        <p:txBody>
          <a:bodyPr/>
          <a:lstStyle/>
          <a:p>
            <a:pPr algn="l" rtl="0"/>
            <a:r>
              <a:rPr lang="en-IE" b="1" dirty="0">
                <a:solidFill>
                  <a:srgbClr val="F79037"/>
                </a:solidFill>
              </a:rPr>
              <a:t>1</a:t>
            </a:r>
          </a:p>
        </p:txBody>
      </p:sp>
      <p:sp>
        <p:nvSpPr>
          <p:cNvPr id="3" name="Text Placeholder 2">
            <a:extLst>
              <a:ext uri="{FF2B5EF4-FFF2-40B4-BE49-F238E27FC236}">
                <a16:creationId xmlns:a16="http://schemas.microsoft.com/office/drawing/2014/main" id="{0F414BB8-8DEA-D77C-803E-4D418A141F6C}"/>
              </a:ext>
            </a:extLst>
          </p:cNvPr>
          <p:cNvSpPr>
            <a:spLocks noGrp="1"/>
          </p:cNvSpPr>
          <p:nvPr>
            <p:ph type="body" sz="quarter" idx="14"/>
          </p:nvPr>
        </p:nvSpPr>
        <p:spPr>
          <a:ln>
            <a:solidFill>
              <a:srgbClr val="F79037"/>
            </a:solidFill>
          </a:ln>
        </p:spPr>
        <p:txBody>
          <a:bodyPr/>
          <a:lstStyle/>
          <a:p>
            <a:r>
              <a:rPr lang="en-IE" b="1" dirty="0" err="1">
                <a:solidFill>
                  <a:srgbClr val="F79037"/>
                </a:solidFill>
              </a:rPr>
              <a:t>Entender</a:t>
            </a:r>
            <a:r>
              <a:rPr lang="en-IE" b="1" dirty="0">
                <a:solidFill>
                  <a:srgbClr val="F79037"/>
                </a:solidFill>
              </a:rPr>
              <a:t> o mercado</a:t>
            </a:r>
            <a:endParaRPr lang="en-IE" b="1" dirty="0">
              <a:solidFill>
                <a:srgbClr val="F79037"/>
              </a:solidFill>
              <a:highlight>
                <a:srgbClr val="00FF00"/>
              </a:highlight>
            </a:endParaRPr>
          </a:p>
        </p:txBody>
      </p:sp>
      <p:sp>
        <p:nvSpPr>
          <p:cNvPr id="4" name="Text Placeholder 3">
            <a:extLst>
              <a:ext uri="{FF2B5EF4-FFF2-40B4-BE49-F238E27FC236}">
                <a16:creationId xmlns:a16="http://schemas.microsoft.com/office/drawing/2014/main" id="{F0007A14-B92F-2468-B848-8851C578E311}"/>
              </a:ext>
            </a:extLst>
          </p:cNvPr>
          <p:cNvSpPr>
            <a:spLocks noGrp="1"/>
          </p:cNvSpPr>
          <p:nvPr>
            <p:ph type="body" sz="quarter" idx="28"/>
          </p:nvPr>
        </p:nvSpPr>
        <p:spPr>
          <a:xfrm>
            <a:off x="899226" y="1189563"/>
            <a:ext cx="5093184" cy="5106471"/>
          </a:xfrm>
        </p:spPr>
        <p:txBody>
          <a:bodyPr/>
          <a:lstStyle/>
          <a:p>
            <a:pPr algn="just">
              <a:spcBef>
                <a:spcPts val="600"/>
              </a:spcBef>
            </a:pPr>
            <a:r>
              <a:rPr lang="pt-PT" dirty="0"/>
              <a:t>Quando se trata de criar uma empresa, é necessária muita preparação para garantir que o empreendimento seja bem sucedido. Sem uma planificação adequada, não haverá orientação e a probabilidade de sucesso ficará comprometida.</a:t>
            </a:r>
            <a:endParaRPr lang="en-US" dirty="0"/>
          </a:p>
          <a:p>
            <a:pPr algn="just">
              <a:spcBef>
                <a:spcPts val="600"/>
              </a:spcBef>
            </a:pPr>
            <a:r>
              <a:rPr lang="en-US" b="1" dirty="0"/>
              <a:t>O marketing desempenha um </a:t>
            </a:r>
            <a:r>
              <a:rPr lang="pt-PT" b="1" dirty="0"/>
              <a:t>papel</a:t>
            </a:r>
            <a:r>
              <a:rPr lang="en-US" b="1" dirty="0"/>
              <a:t> crucial </a:t>
            </a:r>
            <a:r>
              <a:rPr lang="en-US" dirty="0"/>
              <a:t>no crescimento e sucesso de </a:t>
            </a:r>
            <a:r>
              <a:rPr lang="pt-PT" dirty="0"/>
              <a:t>uma empresa. Abrange várias estratégias e atividades. Aqui</a:t>
            </a:r>
            <a:r>
              <a:rPr lang="en-US" dirty="0"/>
              <a:t> estão </a:t>
            </a:r>
            <a:r>
              <a:rPr lang="en-US" dirty="0" err="1"/>
              <a:t>alguns</a:t>
            </a:r>
            <a:r>
              <a:rPr lang="en-US" dirty="0"/>
              <a:t> </a:t>
            </a:r>
            <a:r>
              <a:rPr lang="en-US" dirty="0" err="1"/>
              <a:t>aspetos-chave</a:t>
            </a:r>
            <a:r>
              <a:rPr lang="en-US" dirty="0"/>
              <a:t> que destacam o papel do marketing no crescimento e sucesso da </a:t>
            </a:r>
            <a:r>
              <a:rPr lang="pt-PT" dirty="0"/>
              <a:t>empresa</a:t>
            </a:r>
            <a:r>
              <a:rPr lang="en-US" dirty="0"/>
              <a:t>.</a:t>
            </a:r>
            <a:endParaRPr lang="en-IE" dirty="0"/>
          </a:p>
        </p:txBody>
      </p:sp>
      <p:sp>
        <p:nvSpPr>
          <p:cNvPr id="5" name="Text Placeholder 4">
            <a:extLst>
              <a:ext uri="{FF2B5EF4-FFF2-40B4-BE49-F238E27FC236}">
                <a16:creationId xmlns:a16="http://schemas.microsoft.com/office/drawing/2014/main" id="{71A1FFA6-06C9-5D52-75DA-62CBEDDD4F53}"/>
              </a:ext>
            </a:extLst>
          </p:cNvPr>
          <p:cNvSpPr>
            <a:spLocks noGrp="1"/>
          </p:cNvSpPr>
          <p:nvPr>
            <p:ph type="body" sz="quarter" idx="29"/>
          </p:nvPr>
        </p:nvSpPr>
        <p:spPr/>
        <p:txBody>
          <a:bodyPr/>
          <a:lstStyle/>
          <a:p>
            <a:pPr algn="l" rtl="0"/>
            <a:r>
              <a:rPr lang="en-IE" b="1" dirty="0">
                <a:solidFill>
                  <a:srgbClr val="F79037"/>
                </a:solidFill>
              </a:rPr>
              <a:t>2</a:t>
            </a:r>
          </a:p>
        </p:txBody>
      </p:sp>
      <p:sp>
        <p:nvSpPr>
          <p:cNvPr id="6" name="Text Placeholder 5">
            <a:extLst>
              <a:ext uri="{FF2B5EF4-FFF2-40B4-BE49-F238E27FC236}">
                <a16:creationId xmlns:a16="http://schemas.microsoft.com/office/drawing/2014/main" id="{22143937-14D7-163B-170C-8DC1B28115AB}"/>
              </a:ext>
            </a:extLst>
          </p:cNvPr>
          <p:cNvSpPr>
            <a:spLocks noGrp="1"/>
          </p:cNvSpPr>
          <p:nvPr>
            <p:ph type="body" sz="quarter" idx="30"/>
          </p:nvPr>
        </p:nvSpPr>
        <p:spPr>
          <a:ln>
            <a:solidFill>
              <a:srgbClr val="F79037"/>
            </a:solidFill>
          </a:ln>
        </p:spPr>
        <p:txBody>
          <a:bodyPr/>
          <a:lstStyle/>
          <a:p>
            <a:r>
              <a:rPr lang="en-IE" b="1" dirty="0" err="1">
                <a:solidFill>
                  <a:srgbClr val="F79037"/>
                </a:solidFill>
              </a:rPr>
              <a:t>Criação</a:t>
            </a:r>
            <a:r>
              <a:rPr lang="en-IE" b="1" dirty="0">
                <a:solidFill>
                  <a:srgbClr val="F79037"/>
                </a:solidFill>
              </a:rPr>
              <a:t> da </a:t>
            </a:r>
            <a:r>
              <a:rPr lang="en-IE" b="1" dirty="0" err="1">
                <a:solidFill>
                  <a:srgbClr val="F79037"/>
                </a:solidFill>
              </a:rPr>
              <a:t>marca</a:t>
            </a:r>
            <a:endParaRPr lang="en-IE" b="1" dirty="0">
              <a:solidFill>
                <a:srgbClr val="F79037"/>
              </a:solidFill>
            </a:endParaRPr>
          </a:p>
        </p:txBody>
      </p:sp>
      <p:sp>
        <p:nvSpPr>
          <p:cNvPr id="7" name="Text Placeholder 6">
            <a:extLst>
              <a:ext uri="{FF2B5EF4-FFF2-40B4-BE49-F238E27FC236}">
                <a16:creationId xmlns:a16="http://schemas.microsoft.com/office/drawing/2014/main" id="{5C504B06-C7C0-9620-5428-1D50D94B97B0}"/>
              </a:ext>
            </a:extLst>
          </p:cNvPr>
          <p:cNvSpPr>
            <a:spLocks noGrp="1"/>
          </p:cNvSpPr>
          <p:nvPr>
            <p:ph type="body" sz="quarter" idx="31"/>
          </p:nvPr>
        </p:nvSpPr>
        <p:spPr/>
        <p:txBody>
          <a:bodyPr/>
          <a:lstStyle/>
          <a:p>
            <a:pPr algn="l" rtl="0"/>
            <a:r>
              <a:rPr lang="en-IE" b="1" dirty="0">
                <a:solidFill>
                  <a:srgbClr val="F79037"/>
                </a:solidFill>
              </a:rPr>
              <a:t>3</a:t>
            </a:r>
          </a:p>
        </p:txBody>
      </p:sp>
      <p:sp>
        <p:nvSpPr>
          <p:cNvPr id="8" name="Text Placeholder 7">
            <a:extLst>
              <a:ext uri="{FF2B5EF4-FFF2-40B4-BE49-F238E27FC236}">
                <a16:creationId xmlns:a16="http://schemas.microsoft.com/office/drawing/2014/main" id="{099E4485-BC50-35FA-5E1E-ECE3A57AE101}"/>
              </a:ext>
            </a:extLst>
          </p:cNvPr>
          <p:cNvSpPr>
            <a:spLocks noGrp="1"/>
          </p:cNvSpPr>
          <p:nvPr>
            <p:ph type="body" sz="quarter" idx="32"/>
          </p:nvPr>
        </p:nvSpPr>
        <p:spPr>
          <a:ln>
            <a:solidFill>
              <a:srgbClr val="F79037"/>
            </a:solidFill>
          </a:ln>
        </p:spPr>
        <p:txBody>
          <a:bodyPr/>
          <a:lstStyle/>
          <a:p>
            <a:pPr algn="l" rtl="0"/>
            <a:r>
              <a:rPr lang="en-IE" b="1" dirty="0" err="1">
                <a:solidFill>
                  <a:srgbClr val="F79037"/>
                </a:solidFill>
              </a:rPr>
              <a:t>Promoção</a:t>
            </a:r>
            <a:r>
              <a:rPr lang="en-IE" b="1" dirty="0">
                <a:solidFill>
                  <a:srgbClr val="F79037"/>
                </a:solidFill>
              </a:rPr>
              <a:t> do </a:t>
            </a:r>
            <a:r>
              <a:rPr lang="en-IE" b="1" dirty="0" err="1">
                <a:solidFill>
                  <a:srgbClr val="F79037"/>
                </a:solidFill>
              </a:rPr>
              <a:t>produto</a:t>
            </a:r>
            <a:endParaRPr lang="en-IE" b="1" dirty="0">
              <a:solidFill>
                <a:srgbClr val="F79037"/>
              </a:solidFill>
            </a:endParaRPr>
          </a:p>
        </p:txBody>
      </p:sp>
      <p:sp>
        <p:nvSpPr>
          <p:cNvPr id="9" name="Text Placeholder 8">
            <a:extLst>
              <a:ext uri="{FF2B5EF4-FFF2-40B4-BE49-F238E27FC236}">
                <a16:creationId xmlns:a16="http://schemas.microsoft.com/office/drawing/2014/main" id="{6C2573A7-39D0-FA8C-B88F-43F92B056027}"/>
              </a:ext>
            </a:extLst>
          </p:cNvPr>
          <p:cNvSpPr>
            <a:spLocks noGrp="1"/>
          </p:cNvSpPr>
          <p:nvPr>
            <p:ph type="body" sz="quarter" idx="33"/>
          </p:nvPr>
        </p:nvSpPr>
        <p:spPr/>
        <p:txBody>
          <a:bodyPr/>
          <a:lstStyle/>
          <a:p>
            <a:pPr algn="l" rtl="0"/>
            <a:r>
              <a:rPr lang="en-IE" b="1" dirty="0">
                <a:solidFill>
                  <a:srgbClr val="F79037"/>
                </a:solidFill>
              </a:rPr>
              <a:t>4</a:t>
            </a:r>
          </a:p>
        </p:txBody>
      </p:sp>
      <p:sp>
        <p:nvSpPr>
          <p:cNvPr id="10" name="Text Placeholder 9">
            <a:extLst>
              <a:ext uri="{FF2B5EF4-FFF2-40B4-BE49-F238E27FC236}">
                <a16:creationId xmlns:a16="http://schemas.microsoft.com/office/drawing/2014/main" id="{7D2C5698-D5B7-97FB-7070-EB1B9FE9AAE1}"/>
              </a:ext>
            </a:extLst>
          </p:cNvPr>
          <p:cNvSpPr>
            <a:spLocks noGrp="1"/>
          </p:cNvSpPr>
          <p:nvPr>
            <p:ph type="body" sz="quarter" idx="34"/>
          </p:nvPr>
        </p:nvSpPr>
        <p:spPr>
          <a:ln>
            <a:solidFill>
              <a:srgbClr val="F79037"/>
            </a:solidFill>
          </a:ln>
        </p:spPr>
        <p:txBody>
          <a:bodyPr/>
          <a:lstStyle/>
          <a:p>
            <a:pPr algn="l" rtl="0"/>
            <a:r>
              <a:rPr lang="pt-PT" b="1" dirty="0">
                <a:solidFill>
                  <a:srgbClr val="F79037"/>
                </a:solidFill>
              </a:rPr>
              <a:t>Perceção dos clientes e feedback</a:t>
            </a:r>
          </a:p>
        </p:txBody>
      </p:sp>
      <p:sp>
        <p:nvSpPr>
          <p:cNvPr id="11" name="Text Placeholder 10">
            <a:extLst>
              <a:ext uri="{FF2B5EF4-FFF2-40B4-BE49-F238E27FC236}">
                <a16:creationId xmlns:a16="http://schemas.microsoft.com/office/drawing/2014/main" id="{2DC20C72-7C3F-323B-F689-0B0119C91B14}"/>
              </a:ext>
            </a:extLst>
          </p:cNvPr>
          <p:cNvSpPr>
            <a:spLocks noGrp="1"/>
          </p:cNvSpPr>
          <p:nvPr>
            <p:ph type="body" sz="quarter" idx="35"/>
          </p:nvPr>
        </p:nvSpPr>
        <p:spPr/>
        <p:txBody>
          <a:bodyPr/>
          <a:lstStyle/>
          <a:p>
            <a:pPr algn="l" rtl="0"/>
            <a:r>
              <a:rPr lang="en-IE" b="1" dirty="0">
                <a:solidFill>
                  <a:srgbClr val="F79037"/>
                </a:solidFill>
              </a:rPr>
              <a:t>5</a:t>
            </a:r>
          </a:p>
        </p:txBody>
      </p:sp>
      <p:sp>
        <p:nvSpPr>
          <p:cNvPr id="12" name="Text Placeholder 11">
            <a:extLst>
              <a:ext uri="{FF2B5EF4-FFF2-40B4-BE49-F238E27FC236}">
                <a16:creationId xmlns:a16="http://schemas.microsoft.com/office/drawing/2014/main" id="{3387F15F-3D81-E341-ACEC-FF4FD8236A47}"/>
              </a:ext>
            </a:extLst>
          </p:cNvPr>
          <p:cNvSpPr>
            <a:spLocks noGrp="1"/>
          </p:cNvSpPr>
          <p:nvPr>
            <p:ph type="body" sz="quarter" idx="36"/>
          </p:nvPr>
        </p:nvSpPr>
        <p:spPr>
          <a:ln>
            <a:solidFill>
              <a:srgbClr val="F79037"/>
            </a:solidFill>
          </a:ln>
        </p:spPr>
        <p:txBody>
          <a:bodyPr/>
          <a:lstStyle/>
          <a:p>
            <a:pPr algn="l" rtl="0"/>
            <a:r>
              <a:rPr lang="en-IE" b="1" dirty="0">
                <a:solidFill>
                  <a:srgbClr val="F79037"/>
                </a:solidFill>
              </a:rPr>
              <a:t>Vantagem competitiva</a:t>
            </a:r>
          </a:p>
        </p:txBody>
      </p:sp>
      <p:sp>
        <p:nvSpPr>
          <p:cNvPr id="13" name="Text Placeholder 12">
            <a:extLst>
              <a:ext uri="{FF2B5EF4-FFF2-40B4-BE49-F238E27FC236}">
                <a16:creationId xmlns:a16="http://schemas.microsoft.com/office/drawing/2014/main" id="{02B8B8C3-783A-18AE-19D8-E8E5B15BAA23}"/>
              </a:ext>
            </a:extLst>
          </p:cNvPr>
          <p:cNvSpPr>
            <a:spLocks noGrp="1"/>
          </p:cNvSpPr>
          <p:nvPr>
            <p:ph type="body" sz="quarter" idx="27"/>
          </p:nvPr>
        </p:nvSpPr>
        <p:spPr>
          <a:xfrm>
            <a:off x="360624" y="372454"/>
            <a:ext cx="5735376" cy="720752"/>
          </a:xfrm>
        </p:spPr>
        <p:txBody>
          <a:bodyPr/>
          <a:lstStyle/>
          <a:p>
            <a:pPr algn="l" rtl="0"/>
            <a:r>
              <a:rPr lang="pt-PT" dirty="0"/>
              <a:t>Estratégias</a:t>
            </a:r>
            <a:r>
              <a:rPr lang="en-IE" dirty="0"/>
              <a:t> de Crescimento…</a:t>
            </a:r>
          </a:p>
        </p:txBody>
      </p:sp>
      <p:sp>
        <p:nvSpPr>
          <p:cNvPr id="14" name="Text Placeholder 13">
            <a:extLst>
              <a:ext uri="{FF2B5EF4-FFF2-40B4-BE49-F238E27FC236}">
                <a16:creationId xmlns:a16="http://schemas.microsoft.com/office/drawing/2014/main" id="{3218D0BF-02E5-0B49-AF4C-DD414B43C02A}"/>
              </a:ext>
            </a:extLst>
          </p:cNvPr>
          <p:cNvSpPr>
            <a:spLocks noGrp="1"/>
          </p:cNvSpPr>
          <p:nvPr>
            <p:ph type="body" sz="quarter" idx="37"/>
          </p:nvPr>
        </p:nvSpPr>
        <p:spPr/>
        <p:txBody>
          <a:bodyPr/>
          <a:lstStyle/>
          <a:p>
            <a:pPr algn="l" rtl="0"/>
            <a:r>
              <a:rPr lang="en-IE" b="1" dirty="0">
                <a:solidFill>
                  <a:srgbClr val="F79037"/>
                </a:solidFill>
              </a:rPr>
              <a:t>6</a:t>
            </a:r>
          </a:p>
        </p:txBody>
      </p:sp>
      <p:sp>
        <p:nvSpPr>
          <p:cNvPr id="15" name="Text Placeholder 14">
            <a:extLst>
              <a:ext uri="{FF2B5EF4-FFF2-40B4-BE49-F238E27FC236}">
                <a16:creationId xmlns:a16="http://schemas.microsoft.com/office/drawing/2014/main" id="{22279913-7876-7DCC-A82F-E5B7530CAC6D}"/>
              </a:ext>
            </a:extLst>
          </p:cNvPr>
          <p:cNvSpPr>
            <a:spLocks noGrp="1"/>
          </p:cNvSpPr>
          <p:nvPr>
            <p:ph type="body" sz="quarter" idx="38"/>
          </p:nvPr>
        </p:nvSpPr>
        <p:spPr>
          <a:ln>
            <a:solidFill>
              <a:srgbClr val="F79037"/>
            </a:solidFill>
          </a:ln>
        </p:spPr>
        <p:txBody>
          <a:bodyPr/>
          <a:lstStyle/>
          <a:p>
            <a:pPr algn="l" rtl="0"/>
            <a:r>
              <a:rPr lang="en-IE" b="1" dirty="0">
                <a:solidFill>
                  <a:srgbClr val="F79037"/>
                </a:solidFill>
              </a:rPr>
              <a:t>Ser ágil</a:t>
            </a:r>
          </a:p>
        </p:txBody>
      </p:sp>
    </p:spTree>
    <p:extLst>
      <p:ext uri="{BB962C8B-B14F-4D97-AF65-F5344CB8AC3E}">
        <p14:creationId xmlns:p14="http://schemas.microsoft.com/office/powerpoint/2010/main" val="2768783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691711" y="1077109"/>
            <a:ext cx="5404289" cy="4523591"/>
          </a:xfrm>
        </p:spPr>
        <p:txBody>
          <a:bodyPr/>
          <a:lstStyle/>
          <a:p>
            <a:pPr marL="0" indent="0" algn="just"/>
            <a:r>
              <a:rPr lang="pt-PT" dirty="0"/>
              <a:t>O marketing eficaz começa com uma compreensão profunda (empatia – Módulo 3) do mercado-alvo. Conforme</a:t>
            </a:r>
            <a:r>
              <a:rPr lang="en-US" dirty="0"/>
              <a:t> mencionado no exercício de mapeamento de empatia, </a:t>
            </a:r>
            <a:r>
              <a:rPr lang="pt-PT" dirty="0"/>
              <a:t>através</a:t>
            </a:r>
            <a:r>
              <a:rPr lang="en-US" dirty="0"/>
              <a:t> de </a:t>
            </a:r>
            <a:r>
              <a:rPr lang="pt-PT" dirty="0"/>
              <a:t>estudos</a:t>
            </a:r>
            <a:r>
              <a:rPr lang="en-US" dirty="0"/>
              <a:t> e de </a:t>
            </a:r>
            <a:r>
              <a:rPr lang="pt-PT" dirty="0"/>
              <a:t>análises</a:t>
            </a:r>
            <a:r>
              <a:rPr lang="en-US" dirty="0"/>
              <a:t> de mercado, as empresas podem identificar as necessidades, preferências e tendências dos clientes. </a:t>
            </a:r>
            <a:r>
              <a:rPr lang="pt-PT" dirty="0"/>
              <a:t>Este conhecimento permite que as empresas desenvolvam produtos ou serviços que correspondam às exigências do mercado, posicionando-se de forma competitiva e satisfazendo as expetativas dos clientes.</a:t>
            </a:r>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72634" y="466087"/>
            <a:ext cx="5855733" cy="611022"/>
          </a:xfrm>
        </p:spPr>
        <p:txBody>
          <a:bodyPr/>
          <a:lstStyle/>
          <a:p>
            <a:pPr algn="l" rtl="0"/>
            <a:r>
              <a:rPr lang="en-US" b="1" dirty="0"/>
              <a:t>1. </a:t>
            </a:r>
            <a:r>
              <a:rPr lang="pt-PT" b="1" dirty="0"/>
              <a:t>Entender</a:t>
            </a:r>
            <a:r>
              <a:rPr lang="en-US" b="1" dirty="0"/>
              <a:t> o mercado</a:t>
            </a:r>
          </a:p>
          <a:p>
            <a:pPr algn="l" rtl="0"/>
            <a:endParaRPr lang="en-US" b="1"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BB760F1A-0375-C716-DA0A-B9BD4112873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D0DE6-E8B2-84C7-089D-521532CFCAC6}"/>
              </a:ext>
            </a:extLst>
          </p:cNvPr>
          <p:cNvSpPr>
            <a:spLocks noGrp="1"/>
          </p:cNvSpPr>
          <p:nvPr>
            <p:ph type="body" sz="quarter" idx="18"/>
          </p:nvPr>
        </p:nvSpPr>
        <p:spPr>
          <a:xfrm>
            <a:off x="898356" y="1350087"/>
            <a:ext cx="6379521" cy="4572731"/>
          </a:xfrm>
        </p:spPr>
        <p:txBody>
          <a:bodyPr/>
          <a:lstStyle/>
          <a:p>
            <a:pPr algn="just"/>
            <a:r>
              <a:rPr lang="en-US" dirty="0"/>
              <a:t>O marketing ajuda a construir e a </a:t>
            </a:r>
            <a:r>
              <a:rPr lang="pt-PT" dirty="0"/>
              <a:t>melhorar</a:t>
            </a:r>
            <a:r>
              <a:rPr lang="en-US" dirty="0"/>
              <a:t> a identidade e a reputação de uma marca. </a:t>
            </a:r>
            <a:r>
              <a:rPr lang="pt-PT" dirty="0"/>
              <a:t>Ao criar uma imagem de marca</a:t>
            </a:r>
            <a:r>
              <a:rPr lang="en-US" dirty="0"/>
              <a:t>, valores e </a:t>
            </a:r>
            <a:r>
              <a:rPr lang="pt-PT" dirty="0"/>
              <a:t>personalidade </a:t>
            </a:r>
            <a:r>
              <a:rPr lang="en-US" dirty="0"/>
              <a:t>fortes</a:t>
            </a:r>
            <a:r>
              <a:rPr lang="pt-PT" dirty="0"/>
              <a:t>,</a:t>
            </a:r>
            <a:r>
              <a:rPr lang="en-US" dirty="0"/>
              <a:t> </a:t>
            </a:r>
            <a:r>
              <a:rPr lang="pt-PT" dirty="0"/>
              <a:t>as empresas podem diferenciar-se </a:t>
            </a:r>
            <a:r>
              <a:rPr lang="en-US" dirty="0"/>
              <a:t>dos concorrentes e </a:t>
            </a:r>
            <a:r>
              <a:rPr lang="pt-PT" dirty="0"/>
              <a:t>fidelizar os clientes</a:t>
            </a:r>
            <a:r>
              <a:rPr lang="en-US" dirty="0"/>
              <a:t>.</a:t>
            </a:r>
            <a:r>
              <a:rPr lang="pt-PT" dirty="0"/>
              <a:t> A marca engloba elementos como a conceção do logotipo, mensagens da marca, a identidade visual e a comunicação consistente em vários canais.</a:t>
            </a:r>
          </a:p>
          <a:p>
            <a:pPr algn="just"/>
            <a:r>
              <a:rPr lang="pt-PT" dirty="0"/>
              <a:t>Depois do conceito ter passado no processo de teste e a empresa ter determinado que existe um mercado para o produto alimentar, deve-se selecionar </a:t>
            </a:r>
            <a:r>
              <a:rPr lang="pt-PT" b="1" dirty="0"/>
              <a:t>o tipo de mensagem que se pretende comunicar aos potenciais clientes</a:t>
            </a:r>
            <a:r>
              <a:rPr lang="pt-PT" dirty="0"/>
              <a:t>.</a:t>
            </a:r>
          </a:p>
          <a:p>
            <a:pPr algn="just"/>
            <a:endParaRPr lang="en-US" dirty="0"/>
          </a:p>
          <a:p>
            <a:pPr algn="just" rtl="0"/>
            <a:endParaRPr lang="en-IE" dirty="0"/>
          </a:p>
        </p:txBody>
      </p:sp>
      <p:sp>
        <p:nvSpPr>
          <p:cNvPr id="3" name="Text Placeholder 2">
            <a:extLst>
              <a:ext uri="{FF2B5EF4-FFF2-40B4-BE49-F238E27FC236}">
                <a16:creationId xmlns:a16="http://schemas.microsoft.com/office/drawing/2014/main" id="{6FF271C1-E831-2208-07A8-E1C141C66036}"/>
              </a:ext>
            </a:extLst>
          </p:cNvPr>
          <p:cNvSpPr>
            <a:spLocks noGrp="1"/>
          </p:cNvSpPr>
          <p:nvPr>
            <p:ph type="body" sz="quarter" idx="16"/>
          </p:nvPr>
        </p:nvSpPr>
        <p:spPr>
          <a:xfrm>
            <a:off x="898357" y="681521"/>
            <a:ext cx="4990998" cy="992652"/>
          </a:xfrm>
        </p:spPr>
        <p:txBody>
          <a:bodyPr/>
          <a:lstStyle/>
          <a:p>
            <a:pPr algn="l" rtl="0"/>
            <a:r>
              <a:rPr lang="en-IE" b="1" dirty="0"/>
              <a:t>2. </a:t>
            </a:r>
            <a:r>
              <a:rPr lang="pt-PT" b="1" dirty="0"/>
              <a:t>Criação</a:t>
            </a:r>
            <a:r>
              <a:rPr lang="en-IE" b="1" dirty="0"/>
              <a:t> da </a:t>
            </a:r>
            <a:r>
              <a:rPr lang="en-IE" b="1" dirty="0" err="1"/>
              <a:t>marca</a:t>
            </a:r>
            <a:endParaRPr lang="en-IE" b="1" dirty="0"/>
          </a:p>
        </p:txBody>
      </p:sp>
      <p:pic>
        <p:nvPicPr>
          <p:cNvPr id="6" name="Picture Placeholder 5" descr="Children playing with toy blocks">
            <a:extLst>
              <a:ext uri="{FF2B5EF4-FFF2-40B4-BE49-F238E27FC236}">
                <a16:creationId xmlns:a16="http://schemas.microsoft.com/office/drawing/2014/main" id="{51B01D0E-2C93-369C-79B8-3A069523488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pic>
        <p:nvPicPr>
          <p:cNvPr id="4" name="Picture 3">
            <a:extLst>
              <a:ext uri="{FF2B5EF4-FFF2-40B4-BE49-F238E27FC236}">
                <a16:creationId xmlns:a16="http://schemas.microsoft.com/office/drawing/2014/main" id="{5DBE9B52-3E37-FA12-8CCE-2DDB240D11D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71013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9E7A2-0869-8206-7D9C-8614879228B6}"/>
              </a:ext>
            </a:extLst>
          </p:cNvPr>
          <p:cNvSpPr>
            <a:spLocks noGrp="1"/>
          </p:cNvSpPr>
          <p:nvPr>
            <p:ph type="body" sz="quarter" idx="18"/>
          </p:nvPr>
        </p:nvSpPr>
        <p:spPr>
          <a:xfrm>
            <a:off x="471678" y="1398317"/>
            <a:ext cx="6073585" cy="5054018"/>
          </a:xfrm>
          <a:solidFill>
            <a:srgbClr val="B3DDDC"/>
          </a:solidFill>
        </p:spPr>
        <p:txBody>
          <a:bodyPr/>
          <a:lstStyle/>
          <a:p>
            <a:pPr marL="342900" indent="-342900" algn="just" rtl="0">
              <a:lnSpc>
                <a:spcPct val="100000"/>
              </a:lnSpc>
              <a:spcBef>
                <a:spcPts val="0"/>
              </a:spcBef>
              <a:buFont typeface="Arial" panose="020B0604020202020204" pitchFamily="34" charset="0"/>
              <a:buChar char="•"/>
            </a:pPr>
            <a:r>
              <a:rPr lang="en-IE" altLang="en-US" sz="2300" dirty="0" err="1"/>
              <a:t>Contribuem</a:t>
            </a:r>
            <a:r>
              <a:rPr lang="en-IE" altLang="en-US" sz="2300" dirty="0"/>
              <a:t> </a:t>
            </a:r>
            <a:r>
              <a:rPr lang="en-IE" altLang="en-US" sz="2300" dirty="0" err="1"/>
              <a:t>excessivamente</a:t>
            </a:r>
            <a:r>
              <a:rPr lang="en-IE" altLang="en-US" sz="2300" dirty="0"/>
              <a:t> para as</a:t>
            </a:r>
            <a:r>
              <a:rPr lang="en-IE" altLang="en-US" sz="2300" b="1" dirty="0"/>
              <a:t> </a:t>
            </a:r>
            <a:r>
              <a:rPr lang="en-IE" altLang="en-US" sz="2300" b="1" dirty="0" err="1"/>
              <a:t>alterações</a:t>
            </a:r>
            <a:r>
              <a:rPr lang="en-IE" altLang="en-US" sz="2300" b="1" dirty="0"/>
              <a:t> </a:t>
            </a:r>
            <a:r>
              <a:rPr lang="en-IE" altLang="en-US" sz="2300" b="1" dirty="0" err="1"/>
              <a:t>climáticas</a:t>
            </a:r>
            <a:r>
              <a:rPr lang="en-IE" altLang="en-US" sz="2300" dirty="0"/>
              <a:t>, especialmente quando </a:t>
            </a:r>
            <a:r>
              <a:rPr lang="en-IE" altLang="en-US" sz="2300" dirty="0" err="1"/>
              <a:t>os</a:t>
            </a:r>
            <a:r>
              <a:rPr lang="en-IE" altLang="en-US" sz="2300" dirty="0"/>
              <a:t> </a:t>
            </a:r>
            <a:r>
              <a:rPr lang="en-IE" altLang="en-US" sz="2300" dirty="0" err="1"/>
              <a:t>alimentos</a:t>
            </a:r>
            <a:r>
              <a:rPr lang="en-IE" altLang="en-US" sz="2300" dirty="0"/>
              <a:t> </a:t>
            </a:r>
            <a:r>
              <a:rPr lang="en-IE" altLang="en-US" sz="2300" dirty="0" err="1"/>
              <a:t>são</a:t>
            </a:r>
            <a:r>
              <a:rPr lang="en-IE" altLang="en-US" sz="2300" dirty="0"/>
              <a:t> </a:t>
            </a:r>
            <a:r>
              <a:rPr lang="en-IE" altLang="en-US" sz="2300" dirty="0" err="1"/>
              <a:t>transportados</a:t>
            </a:r>
            <a:r>
              <a:rPr lang="en-IE" altLang="en-US" sz="2300" dirty="0"/>
              <a:t> </a:t>
            </a:r>
            <a:r>
              <a:rPr lang="en-IE" altLang="en-US" sz="2300" dirty="0" err="1"/>
              <a:t>por</a:t>
            </a:r>
            <a:r>
              <a:rPr lang="en-IE" altLang="en-US" sz="2300" dirty="0"/>
              <a:t> via </a:t>
            </a:r>
            <a:r>
              <a:rPr lang="en-IE" altLang="en-US" sz="2300" dirty="0" err="1"/>
              <a:t>aérea</a:t>
            </a:r>
            <a:r>
              <a:rPr lang="en-IE" altLang="en-US" sz="2300" dirty="0"/>
              <a:t>;</a:t>
            </a:r>
          </a:p>
          <a:p>
            <a:pPr marL="342900" indent="-342900" algn="just" rtl="0">
              <a:lnSpc>
                <a:spcPct val="100000"/>
              </a:lnSpc>
              <a:spcBef>
                <a:spcPts val="0"/>
              </a:spcBef>
              <a:buFont typeface="Arial" panose="020B0604020202020204" pitchFamily="34" charset="0"/>
              <a:buChar char="•"/>
            </a:pPr>
            <a:r>
              <a:rPr lang="en-IE" altLang="en-US" sz="2300" dirty="0" err="1"/>
              <a:t>Aumentam</a:t>
            </a:r>
            <a:r>
              <a:rPr lang="en-IE" altLang="en-US" sz="2300" dirty="0"/>
              <a:t> a distância entre consumidores e Produtores;</a:t>
            </a:r>
          </a:p>
          <a:p>
            <a:pPr marL="342900" indent="-342900" algn="just" rtl="0">
              <a:lnSpc>
                <a:spcPct val="100000"/>
              </a:lnSpc>
              <a:spcBef>
                <a:spcPts val="0"/>
              </a:spcBef>
              <a:buFont typeface="Arial" panose="020B0604020202020204" pitchFamily="34" charset="0"/>
              <a:buChar char="•"/>
            </a:pPr>
            <a:r>
              <a:rPr lang="en-IE" altLang="en-US" sz="2300" dirty="0" err="1"/>
              <a:t>Podem</a:t>
            </a:r>
            <a:r>
              <a:rPr lang="en-IE" altLang="en-US" sz="2300" dirty="0"/>
              <a:t> comprometer o bem-estar animal ao </a:t>
            </a:r>
            <a:r>
              <a:rPr lang="en-IE" altLang="en-US" sz="2300" dirty="0" err="1"/>
              <a:t>transportar</a:t>
            </a:r>
            <a:r>
              <a:rPr lang="en-IE" altLang="en-US" sz="2300" dirty="0"/>
              <a:t> gado por longas </a:t>
            </a:r>
            <a:r>
              <a:rPr lang="en-IE" altLang="en-US" sz="2300" dirty="0" err="1"/>
              <a:t>distâncias</a:t>
            </a:r>
            <a:r>
              <a:rPr lang="en-IE" altLang="en-US" sz="2300" dirty="0"/>
              <a:t>;</a:t>
            </a:r>
          </a:p>
          <a:p>
            <a:pPr marL="342900" indent="-342900" algn="just" rtl="0">
              <a:lnSpc>
                <a:spcPct val="100000"/>
              </a:lnSpc>
              <a:spcBef>
                <a:spcPts val="0"/>
              </a:spcBef>
              <a:buFont typeface="Arial" panose="020B0604020202020204" pitchFamily="34" charset="0"/>
              <a:buChar char="•"/>
            </a:pPr>
            <a:r>
              <a:rPr lang="en-IE" altLang="en-US" sz="2300" b="1" dirty="0" err="1"/>
              <a:t>Prejudicam</a:t>
            </a:r>
            <a:r>
              <a:rPr lang="en-IE" altLang="en-US" sz="2300" dirty="0"/>
              <a:t> </a:t>
            </a:r>
            <a:r>
              <a:rPr lang="en-IE" altLang="en-US" sz="2300" dirty="0" err="1"/>
              <a:t>injustamente</a:t>
            </a:r>
            <a:r>
              <a:rPr lang="en-IE" altLang="en-US" sz="2300" dirty="0"/>
              <a:t> </a:t>
            </a:r>
            <a:r>
              <a:rPr lang="en-IE" altLang="en-US" sz="2300" b="1" dirty="0"/>
              <a:t>as economias </a:t>
            </a:r>
            <a:r>
              <a:rPr lang="en-IE" altLang="en-US" sz="2300" b="1" dirty="0" err="1"/>
              <a:t>locais</a:t>
            </a:r>
            <a:r>
              <a:rPr lang="en-IE" altLang="en-US" sz="2300" b="1" dirty="0"/>
              <a:t> </a:t>
            </a:r>
            <a:r>
              <a:rPr lang="en-IE" altLang="en-US" sz="2300" dirty="0"/>
              <a:t>e as </a:t>
            </a:r>
            <a:r>
              <a:rPr lang="en-IE" altLang="en-US" sz="2300" dirty="0" err="1"/>
              <a:t>comunidades</a:t>
            </a:r>
            <a:r>
              <a:rPr lang="en-IE" altLang="en-US" sz="2300" dirty="0"/>
              <a:t> que as </a:t>
            </a:r>
            <a:r>
              <a:rPr lang="en-IE" altLang="en-US" sz="2300" dirty="0" err="1"/>
              <a:t>apoiam</a:t>
            </a:r>
            <a:r>
              <a:rPr lang="en-IE" altLang="en-US" sz="2300" dirty="0"/>
              <a:t>;</a:t>
            </a:r>
          </a:p>
          <a:p>
            <a:pPr marL="342900" indent="-342900" algn="just" rtl="0">
              <a:lnSpc>
                <a:spcPct val="100000"/>
              </a:lnSpc>
              <a:spcBef>
                <a:spcPts val="0"/>
              </a:spcBef>
              <a:buFont typeface="Arial" panose="020B0604020202020204" pitchFamily="34" charset="0"/>
              <a:buChar char="•"/>
            </a:pPr>
            <a:r>
              <a:rPr lang="en-IE" altLang="en-US" sz="2300" dirty="0" err="1"/>
              <a:t>Prejudicam</a:t>
            </a:r>
            <a:r>
              <a:rPr lang="en-IE" altLang="en-US" sz="2300" dirty="0"/>
              <a:t> o </a:t>
            </a:r>
            <a:r>
              <a:rPr lang="en-IE" altLang="en-US" sz="2300" dirty="0" err="1"/>
              <a:t>ambiente</a:t>
            </a:r>
            <a:r>
              <a:rPr lang="en-IE" altLang="en-US" sz="2300" dirty="0"/>
              <a:t> dos países </a:t>
            </a:r>
            <a:r>
              <a:rPr lang="en-IE" altLang="en-US" sz="2300" dirty="0" err="1"/>
              <a:t>mais</a:t>
            </a:r>
            <a:r>
              <a:rPr lang="en-IE" altLang="en-US" sz="2300" dirty="0"/>
              <a:t> </a:t>
            </a:r>
            <a:r>
              <a:rPr lang="en-IE" altLang="en-US" sz="2300" dirty="0" err="1"/>
              <a:t>pobres</a:t>
            </a:r>
            <a:r>
              <a:rPr lang="en-IE" altLang="en-US" sz="2300" dirty="0"/>
              <a:t>;</a:t>
            </a:r>
          </a:p>
          <a:p>
            <a:pPr marL="342900" indent="-342900" algn="just" rtl="0">
              <a:lnSpc>
                <a:spcPct val="100000"/>
              </a:lnSpc>
              <a:spcBef>
                <a:spcPts val="0"/>
              </a:spcBef>
              <a:buFont typeface="Arial" panose="020B0604020202020204" pitchFamily="34" charset="0"/>
              <a:buChar char="•"/>
            </a:pPr>
            <a:r>
              <a:rPr lang="en-IE" altLang="en-US" sz="2300" dirty="0" err="1"/>
              <a:t>Dependem</a:t>
            </a:r>
            <a:r>
              <a:rPr lang="en-IE" altLang="en-US" sz="2300" dirty="0"/>
              <a:t> das </a:t>
            </a:r>
            <a:r>
              <a:rPr lang="en-IE" altLang="en-US" sz="2300" dirty="0" err="1"/>
              <a:t>reservas</a:t>
            </a:r>
            <a:r>
              <a:rPr lang="en-IE" altLang="en-US" sz="2300" dirty="0"/>
              <a:t> de </a:t>
            </a:r>
            <a:r>
              <a:rPr lang="en-IE" altLang="en-US" sz="2300" dirty="0" err="1"/>
              <a:t>petróleo</a:t>
            </a:r>
            <a:r>
              <a:rPr lang="en-IE" altLang="en-US" sz="2300" dirty="0"/>
              <a:t>, </a:t>
            </a:r>
            <a:r>
              <a:rPr lang="en-IE" altLang="en-US" sz="2300" dirty="0" err="1"/>
              <a:t>cada</a:t>
            </a:r>
            <a:r>
              <a:rPr lang="en-IE" altLang="en-US" sz="2300" dirty="0"/>
              <a:t> </a:t>
            </a:r>
            <a:r>
              <a:rPr lang="en-IE" altLang="en-US" sz="2300" dirty="0" err="1"/>
              <a:t>vez</a:t>
            </a:r>
            <a:r>
              <a:rPr lang="en-IE" altLang="en-US" sz="2300" dirty="0"/>
              <a:t> </a:t>
            </a:r>
            <a:r>
              <a:rPr lang="en-IE" altLang="en-US" sz="2300" dirty="0" err="1"/>
              <a:t>menores</a:t>
            </a:r>
            <a:r>
              <a:rPr lang="en-IE" altLang="en-US" sz="2300" dirty="0"/>
              <a:t>, e são </a:t>
            </a:r>
            <a:r>
              <a:rPr lang="en-IE" altLang="en-US" sz="2300" dirty="0" err="1"/>
              <a:t>geopoliticamente</a:t>
            </a:r>
            <a:r>
              <a:rPr lang="en-IE" altLang="en-US" sz="2300" dirty="0"/>
              <a:t> </a:t>
            </a:r>
            <a:r>
              <a:rPr lang="en-IE" altLang="en-US" sz="2300" dirty="0" err="1"/>
              <a:t>vulneráveis</a:t>
            </a:r>
            <a:r>
              <a:rPr lang="en-IE" altLang="en-US" sz="2300" dirty="0"/>
              <a:t>, </a:t>
            </a:r>
            <a:r>
              <a:rPr lang="en-IE" altLang="en-US" sz="2300" dirty="0" err="1"/>
              <a:t>como</a:t>
            </a:r>
            <a:r>
              <a:rPr lang="en-IE" altLang="en-US" sz="2300" dirty="0"/>
              <a:t> </a:t>
            </a:r>
            <a:r>
              <a:rPr lang="en-IE" altLang="en-US" sz="2300" dirty="0" err="1"/>
              <a:t>por</a:t>
            </a:r>
            <a:r>
              <a:rPr lang="en-IE" altLang="en-US" sz="2300" dirty="0"/>
              <a:t> </a:t>
            </a:r>
            <a:r>
              <a:rPr lang="en-IE" altLang="en-US" sz="2300" dirty="0" err="1"/>
              <a:t>exemplo</a:t>
            </a:r>
            <a:r>
              <a:rPr lang="en-IE" altLang="en-US" sz="2300" dirty="0"/>
              <a:t>, a guerra da </a:t>
            </a:r>
            <a:r>
              <a:rPr lang="en-IE" altLang="en-US" sz="2300" dirty="0" err="1"/>
              <a:t>Ucrânia</a:t>
            </a:r>
            <a:r>
              <a:rPr lang="en-IE" altLang="en-US" sz="2300" dirty="0"/>
              <a:t>.</a:t>
            </a:r>
          </a:p>
          <a:p>
            <a:pPr algn="just" rtl="0">
              <a:spcBef>
                <a:spcPts val="0"/>
              </a:spcBef>
            </a:pPr>
            <a:endParaRPr lang="en-IE" dirty="0"/>
          </a:p>
        </p:txBody>
      </p:sp>
      <p:sp>
        <p:nvSpPr>
          <p:cNvPr id="3" name="Text Placeholder 2">
            <a:extLst>
              <a:ext uri="{FF2B5EF4-FFF2-40B4-BE49-F238E27FC236}">
                <a16:creationId xmlns:a16="http://schemas.microsoft.com/office/drawing/2014/main" id="{BFD1155C-2196-10D7-F437-ED6C070BB02F}"/>
              </a:ext>
            </a:extLst>
          </p:cNvPr>
          <p:cNvSpPr>
            <a:spLocks noGrp="1"/>
          </p:cNvSpPr>
          <p:nvPr>
            <p:ph type="body" sz="quarter" idx="16"/>
          </p:nvPr>
        </p:nvSpPr>
        <p:spPr>
          <a:xfrm>
            <a:off x="471678" y="405665"/>
            <a:ext cx="6073585" cy="992652"/>
          </a:xfrm>
          <a:solidFill>
            <a:srgbClr val="B3DDDC"/>
          </a:solidFill>
        </p:spPr>
        <p:txBody>
          <a:bodyPr/>
          <a:lstStyle/>
          <a:p>
            <a:pPr algn="l" rtl="0"/>
            <a:r>
              <a:rPr lang="en-US" b="1" dirty="0" err="1"/>
              <a:t>Cadeias</a:t>
            </a:r>
            <a:r>
              <a:rPr lang="en-US" b="1" dirty="0"/>
              <a:t> de </a:t>
            </a:r>
            <a:r>
              <a:rPr lang="en-US" b="1" dirty="0" err="1"/>
              <a:t>abastecimentos</a:t>
            </a:r>
            <a:r>
              <a:rPr lang="en-US" b="1" dirty="0"/>
              <a:t> </a:t>
            </a:r>
            <a:r>
              <a:rPr lang="en-US" b="1" dirty="0" err="1"/>
              <a:t>longas</a:t>
            </a:r>
            <a:r>
              <a:rPr lang="en-US" b="1" dirty="0"/>
              <a:t>... o </a:t>
            </a:r>
            <a:r>
              <a:rPr lang="en-US" b="1" dirty="0" err="1"/>
              <a:t>impacto</a:t>
            </a:r>
            <a:r>
              <a:rPr lang="en-US" b="1" dirty="0"/>
              <a:t> </a:t>
            </a:r>
            <a:r>
              <a:rPr lang="en-US" b="1" dirty="0" err="1"/>
              <a:t>negativo</a:t>
            </a:r>
            <a:endParaRPr lang="en-IE" b="1" dirty="0"/>
          </a:p>
          <a:p>
            <a:pPr algn="l" rtl="0"/>
            <a:endParaRPr lang="en-IE" dirty="0"/>
          </a:p>
        </p:txBody>
      </p:sp>
      <p:pic>
        <p:nvPicPr>
          <p:cNvPr id="5" name="Picture Placeholder 5" descr="Smoke coming out of power plant">
            <a:extLst>
              <a:ext uri="{FF2B5EF4-FFF2-40B4-BE49-F238E27FC236}">
                <a16:creationId xmlns:a16="http://schemas.microsoft.com/office/drawing/2014/main" id="{13894502-5FBE-F15A-5188-B46D231F3B3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773291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D639B7-25D7-C85C-2E93-817B8240ABD8}"/>
              </a:ext>
            </a:extLst>
          </p:cNvPr>
          <p:cNvSpPr>
            <a:spLocks noGrp="1"/>
          </p:cNvSpPr>
          <p:nvPr>
            <p:ph type="body" sz="quarter" idx="16"/>
          </p:nvPr>
        </p:nvSpPr>
        <p:spPr/>
        <p:txBody>
          <a:bodyPr/>
          <a:lstStyle/>
          <a:p>
            <a:pPr algn="l" rtl="0"/>
            <a:r>
              <a:rPr lang="en-IE" u="sng" dirty="0"/>
              <a:t>Um facto interessante…</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22974" t="-341" r="-29749" b="3336"/>
          <a:stretch/>
        </p:blipFill>
        <p:spPr>
          <a:xfrm>
            <a:off x="6545263" y="1452563"/>
            <a:ext cx="5646737" cy="4656137"/>
          </a:xfrm>
          <a:prstGeom prst="rect">
            <a:avLst/>
          </a:prstGeom>
          <a:solidFill>
            <a:srgbClr val="EAEBED"/>
          </a:solidFill>
        </p:spPr>
      </p:pic>
      <p:pic>
        <p:nvPicPr>
          <p:cNvPr id="4" name="Picture 3">
            <a:extLst>
              <a:ext uri="{FF2B5EF4-FFF2-40B4-BE49-F238E27FC236}">
                <a16:creationId xmlns:a16="http://schemas.microsoft.com/office/drawing/2014/main" id="{D9292D0C-4EFD-82F3-3213-268859B999EC}"/>
              </a:ext>
            </a:extLst>
          </p:cNvPr>
          <p:cNvPicPr>
            <a:picLocks noChangeAspect="1"/>
          </p:cNvPicPr>
          <p:nvPr/>
        </p:nvPicPr>
        <p:blipFill>
          <a:blip r:embed="rId3"/>
          <a:stretch>
            <a:fillRect/>
          </a:stretch>
        </p:blipFill>
        <p:spPr>
          <a:xfrm>
            <a:off x="10984809" y="84456"/>
            <a:ext cx="929292" cy="992653"/>
          </a:xfrm>
          <a:prstGeom prst="rect">
            <a:avLst/>
          </a:prstGeom>
        </p:spPr>
      </p:pic>
      <p:sp>
        <p:nvSpPr>
          <p:cNvPr id="7" name="Marcador de Posição do Texto 6">
            <a:extLst>
              <a:ext uri="{FF2B5EF4-FFF2-40B4-BE49-F238E27FC236}">
                <a16:creationId xmlns:a16="http://schemas.microsoft.com/office/drawing/2014/main" id="{3C0EE659-08C5-462B-A63E-612ADFC838E2}"/>
              </a:ext>
            </a:extLst>
          </p:cNvPr>
          <p:cNvSpPr>
            <a:spLocks noGrp="1"/>
          </p:cNvSpPr>
          <p:nvPr>
            <p:ph type="body" sz="quarter" idx="18"/>
          </p:nvPr>
        </p:nvSpPr>
        <p:spPr>
          <a:xfrm>
            <a:off x="898358" y="1687497"/>
            <a:ext cx="4867011" cy="3483006"/>
          </a:xfrm>
        </p:spPr>
        <p:txBody>
          <a:bodyPr/>
          <a:lstStyle/>
          <a:p>
            <a:pPr algn="ctr"/>
            <a:r>
              <a:rPr lang="pt-PT" dirty="0"/>
              <a:t>Pensa-se que as cores como o vermelho e o amarelo têm um efeito psicológico positivo no apetite das pessoas. </a:t>
            </a:r>
          </a:p>
          <a:p>
            <a:pPr algn="ctr"/>
            <a:r>
              <a:rPr lang="pt-PT" dirty="0"/>
              <a:t>Por outro lado, um produto alimentar que se concentre em produtos biológicos deve utilizar tons mais "terra" em vez de cores vivas, que podem indicar a utilização de corantes artificiais.</a:t>
            </a:r>
          </a:p>
        </p:txBody>
      </p:sp>
    </p:spTree>
    <p:extLst>
      <p:ext uri="{BB962C8B-B14F-4D97-AF65-F5344CB8AC3E}">
        <p14:creationId xmlns:p14="http://schemas.microsoft.com/office/powerpoint/2010/main" val="2010420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8787-3105-3BA6-651B-6CC222686C24}"/>
              </a:ext>
            </a:extLst>
          </p:cNvPr>
          <p:cNvSpPr>
            <a:spLocks noGrp="1"/>
          </p:cNvSpPr>
          <p:nvPr>
            <p:ph type="body" sz="quarter" idx="18"/>
          </p:nvPr>
        </p:nvSpPr>
        <p:spPr>
          <a:xfrm>
            <a:off x="722802" y="1347681"/>
            <a:ext cx="11261934" cy="4593060"/>
          </a:xfrm>
        </p:spPr>
        <p:txBody>
          <a:bodyPr/>
          <a:lstStyle/>
          <a:p>
            <a:pPr marL="342900" indent="-342900" algn="l" rtl="0">
              <a:buFont typeface="Arial" panose="020B0604020202020204" pitchFamily="34" charset="0"/>
              <a:buChar char="•"/>
            </a:pPr>
            <a:r>
              <a:rPr lang="en-US" b="0" i="0" dirty="0">
                <a:effectLst/>
              </a:rPr>
              <a:t>Compreensão perspicaz do </a:t>
            </a:r>
            <a:r>
              <a:rPr lang="en-US" b="0" i="0" dirty="0" err="1">
                <a:effectLst/>
              </a:rPr>
              <a:t>consumidor</a:t>
            </a:r>
            <a:r>
              <a:rPr lang="en-US" b="0" i="0" dirty="0">
                <a:effectLst/>
              </a:rPr>
              <a:t>… </a:t>
            </a:r>
            <a:r>
              <a:rPr lang="en-US" b="1" i="0" dirty="0">
                <a:solidFill>
                  <a:srgbClr val="CC9131"/>
                </a:solidFill>
                <a:effectLst/>
              </a:rPr>
              <a:t>EMPATIA</a:t>
            </a:r>
          </a:p>
          <a:p>
            <a:pPr marL="342900" indent="-342900" algn="l" rtl="0">
              <a:buFont typeface="Arial" panose="020B0604020202020204" pitchFamily="34" charset="0"/>
              <a:buChar char="•"/>
            </a:pPr>
            <a:r>
              <a:rPr lang="en-US" b="0" i="0" dirty="0">
                <a:effectLst/>
              </a:rPr>
              <a:t>Público-alvo claramente </a:t>
            </a:r>
            <a:r>
              <a:rPr lang="en-US" b="0" i="0" dirty="0" err="1">
                <a:effectLst/>
              </a:rPr>
              <a:t>definido</a:t>
            </a:r>
            <a:r>
              <a:rPr lang="en-US" b="0" i="0" dirty="0">
                <a:effectLst/>
              </a:rPr>
              <a:t>… </a:t>
            </a:r>
            <a:r>
              <a:rPr lang="en-US" b="1" i="0" dirty="0">
                <a:solidFill>
                  <a:srgbClr val="CC9131"/>
                </a:solidFill>
                <a:effectLst/>
              </a:rPr>
              <a:t>Saber quem é o </a:t>
            </a:r>
            <a:r>
              <a:rPr lang="en-US" b="1" i="0" dirty="0" err="1">
                <a:solidFill>
                  <a:srgbClr val="CC9131"/>
                </a:solidFill>
                <a:effectLst/>
              </a:rPr>
              <a:t>cliente-alvo</a:t>
            </a:r>
            <a:endParaRPr lang="en-US" b="1" i="0" dirty="0">
              <a:solidFill>
                <a:srgbClr val="CC9131"/>
              </a:solidFill>
              <a:effectLst/>
            </a:endParaRPr>
          </a:p>
          <a:p>
            <a:pPr marL="342900" indent="-342900" algn="l" rtl="0">
              <a:buFont typeface="Arial" panose="020B0604020202020204" pitchFamily="34" charset="0"/>
              <a:buChar char="•"/>
            </a:pPr>
            <a:r>
              <a:rPr lang="en-US" b="0" i="0" dirty="0">
                <a:effectLst/>
              </a:rPr>
              <a:t>Clareza </a:t>
            </a:r>
            <a:r>
              <a:rPr lang="en-US" b="0" i="0" dirty="0" err="1">
                <a:effectLst/>
              </a:rPr>
              <a:t>na</a:t>
            </a:r>
            <a:r>
              <a:rPr lang="en-US" b="0" i="0" dirty="0">
                <a:effectLst/>
              </a:rPr>
              <a:t> </a:t>
            </a:r>
            <a:r>
              <a:rPr lang="pt-PT" b="0" i="0" dirty="0">
                <a:effectLst/>
              </a:rPr>
              <a:t>comunicação</a:t>
            </a:r>
            <a:r>
              <a:rPr lang="en-US" b="0" i="0" dirty="0">
                <a:effectLst/>
              </a:rPr>
              <a:t>… </a:t>
            </a:r>
            <a:r>
              <a:rPr lang="pt-PT" b="1" i="0" dirty="0">
                <a:solidFill>
                  <a:srgbClr val="CC9131"/>
                </a:solidFill>
                <a:effectLst/>
              </a:rPr>
              <a:t>Manter</a:t>
            </a:r>
            <a:r>
              <a:rPr lang="en-US" b="1" i="0" dirty="0">
                <a:solidFill>
                  <a:srgbClr val="CC9131"/>
                </a:solidFill>
                <a:effectLst/>
              </a:rPr>
              <a:t> o </a:t>
            </a:r>
            <a:r>
              <a:rPr lang="en-US" b="1" dirty="0" err="1">
                <a:solidFill>
                  <a:srgbClr val="CC9131"/>
                </a:solidFill>
              </a:rPr>
              <a:t>c</a:t>
            </a:r>
            <a:r>
              <a:rPr lang="en-US" b="1" i="0" dirty="0" err="1">
                <a:solidFill>
                  <a:srgbClr val="CC9131"/>
                </a:solidFill>
                <a:effectLst/>
              </a:rPr>
              <a:t>liente</a:t>
            </a:r>
            <a:r>
              <a:rPr lang="en-US" b="1" i="0" dirty="0">
                <a:solidFill>
                  <a:srgbClr val="CC9131"/>
                </a:solidFill>
                <a:effectLst/>
              </a:rPr>
              <a:t> informado com notícias relevantes</a:t>
            </a:r>
          </a:p>
          <a:p>
            <a:pPr marL="342900" indent="-342900">
              <a:buFont typeface="Arial" panose="020B0604020202020204" pitchFamily="34" charset="0"/>
              <a:buChar char="•"/>
            </a:pPr>
            <a:r>
              <a:rPr lang="pt-PT" dirty="0"/>
              <a:t>Proposta Única de Venda claramente definida / Benefícios… </a:t>
            </a:r>
            <a:r>
              <a:rPr lang="en-US" b="1" i="0" dirty="0">
                <a:solidFill>
                  <a:srgbClr val="CC9131"/>
                </a:solidFill>
                <a:effectLst/>
              </a:rPr>
              <a:t>Como é que </a:t>
            </a:r>
            <a:r>
              <a:rPr lang="en-US" b="1" i="0" dirty="0" err="1">
                <a:solidFill>
                  <a:srgbClr val="CC9131"/>
                </a:solidFill>
                <a:effectLst/>
              </a:rPr>
              <a:t>os</a:t>
            </a:r>
            <a:r>
              <a:rPr lang="en-US" b="1" i="0" dirty="0">
                <a:solidFill>
                  <a:srgbClr val="CC9131"/>
                </a:solidFill>
                <a:effectLst/>
              </a:rPr>
              <a:t> </a:t>
            </a:r>
            <a:r>
              <a:rPr lang="en-US" b="1" i="0" dirty="0" err="1">
                <a:solidFill>
                  <a:srgbClr val="CC9131"/>
                </a:solidFill>
                <a:effectLst/>
              </a:rPr>
              <a:t>vão</a:t>
            </a:r>
            <a:r>
              <a:rPr lang="en-US" b="1" i="0" dirty="0">
                <a:solidFill>
                  <a:srgbClr val="CC9131"/>
                </a:solidFill>
                <a:effectLst/>
              </a:rPr>
              <a:t> </a:t>
            </a:r>
            <a:r>
              <a:rPr lang="en-US" b="1" i="0" dirty="0" err="1">
                <a:solidFill>
                  <a:srgbClr val="CC9131"/>
                </a:solidFill>
                <a:effectLst/>
              </a:rPr>
              <a:t>ajudar</a:t>
            </a:r>
            <a:endParaRPr lang="en-US" b="1" i="0" dirty="0">
              <a:solidFill>
                <a:srgbClr val="CC9131"/>
              </a:solidFill>
              <a:effectLst/>
            </a:endParaRPr>
          </a:p>
          <a:p>
            <a:pPr marL="342900" indent="-342900">
              <a:buFont typeface="Arial" panose="020B0604020202020204" pitchFamily="34" charset="0"/>
              <a:buChar char="•"/>
            </a:pPr>
            <a:r>
              <a:rPr lang="en-US" dirty="0" err="1"/>
              <a:t>Foco</a:t>
            </a:r>
            <a:r>
              <a:rPr lang="en-US" dirty="0"/>
              <a:t> de mercado </a:t>
            </a:r>
            <a:r>
              <a:rPr lang="en-US" dirty="0" err="1"/>
              <a:t>claramente</a:t>
            </a:r>
            <a:r>
              <a:rPr lang="en-US" dirty="0"/>
              <a:t> </a:t>
            </a:r>
            <a:r>
              <a:rPr lang="en-US" dirty="0" err="1"/>
              <a:t>definido</a:t>
            </a:r>
            <a:r>
              <a:rPr lang="en-US" dirty="0"/>
              <a:t>…</a:t>
            </a:r>
            <a:r>
              <a:rPr lang="en-US" b="1" i="0" dirty="0">
                <a:solidFill>
                  <a:srgbClr val="CC9131"/>
                </a:solidFill>
                <a:effectLst/>
              </a:rPr>
              <a:t>Qual o </a:t>
            </a:r>
            <a:r>
              <a:rPr lang="en-US" b="1" i="0" dirty="0" err="1">
                <a:solidFill>
                  <a:srgbClr val="CC9131"/>
                </a:solidFill>
                <a:effectLst/>
              </a:rPr>
              <a:t>setor</a:t>
            </a:r>
            <a:r>
              <a:rPr lang="en-US" b="1" i="0" dirty="0">
                <a:solidFill>
                  <a:srgbClr val="CC9131"/>
                </a:solidFill>
                <a:effectLst/>
              </a:rPr>
              <a:t> de </a:t>
            </a:r>
            <a:r>
              <a:rPr lang="en-US" b="1" i="0" dirty="0" err="1">
                <a:solidFill>
                  <a:srgbClr val="CC9131"/>
                </a:solidFill>
                <a:effectLst/>
              </a:rPr>
              <a:t>clientes</a:t>
            </a:r>
            <a:r>
              <a:rPr lang="en-US" b="1" i="0" dirty="0">
                <a:solidFill>
                  <a:srgbClr val="CC9131"/>
                </a:solidFill>
                <a:effectLst/>
              </a:rPr>
              <a:t> que se </a:t>
            </a:r>
            <a:r>
              <a:rPr lang="en-US" b="1" i="0" dirty="0" err="1">
                <a:solidFill>
                  <a:srgbClr val="CC9131"/>
                </a:solidFill>
                <a:effectLst/>
              </a:rPr>
              <a:t>pretende</a:t>
            </a:r>
            <a:r>
              <a:rPr lang="en-US" b="1" i="0" dirty="0">
                <a:solidFill>
                  <a:srgbClr val="CC9131"/>
                </a:solidFill>
                <a:effectLst/>
              </a:rPr>
              <a:t> </a:t>
            </a:r>
            <a:r>
              <a:rPr lang="en-US" b="1" i="0" dirty="0" err="1">
                <a:solidFill>
                  <a:srgbClr val="CC9131"/>
                </a:solidFill>
                <a:effectLst/>
              </a:rPr>
              <a:t>atingir</a:t>
            </a:r>
            <a:endParaRPr lang="en-US" b="1" i="0" dirty="0">
              <a:solidFill>
                <a:srgbClr val="CC9131"/>
              </a:solidFill>
              <a:effectLst/>
            </a:endParaRPr>
          </a:p>
          <a:p>
            <a:pPr marL="342900" indent="-342900" algn="l" rtl="0">
              <a:buFont typeface="Arial" panose="020B0604020202020204" pitchFamily="34" charset="0"/>
              <a:buChar char="•"/>
            </a:pPr>
            <a:r>
              <a:rPr lang="en-US" b="0" i="0" dirty="0" err="1">
                <a:effectLst/>
              </a:rPr>
              <a:t>Criação</a:t>
            </a:r>
            <a:r>
              <a:rPr lang="en-US" b="0" i="0" dirty="0">
                <a:effectLst/>
              </a:rPr>
              <a:t> de </a:t>
            </a:r>
            <a:r>
              <a:rPr lang="en-US" b="0" i="0" dirty="0" err="1">
                <a:effectLst/>
              </a:rPr>
              <a:t>uma</a:t>
            </a:r>
            <a:r>
              <a:rPr lang="en-US" b="0" i="0" dirty="0">
                <a:effectLst/>
              </a:rPr>
              <a:t> '</a:t>
            </a:r>
            <a:r>
              <a:rPr lang="en-US" b="0" i="0" dirty="0" err="1">
                <a:effectLst/>
              </a:rPr>
              <a:t>personalidade</a:t>
            </a:r>
            <a:r>
              <a:rPr lang="en-US" b="0" i="0" dirty="0">
                <a:effectLst/>
              </a:rPr>
              <a:t> de </a:t>
            </a:r>
            <a:r>
              <a:rPr lang="en-US" b="0" i="0" dirty="0" err="1">
                <a:effectLst/>
              </a:rPr>
              <a:t>marca</a:t>
            </a:r>
            <a:r>
              <a:rPr lang="en-US" b="0" i="0" dirty="0">
                <a:effectLst/>
              </a:rPr>
              <a:t>’ </a:t>
            </a:r>
            <a:r>
              <a:rPr lang="en-US" b="0" i="0" dirty="0" err="1">
                <a:effectLst/>
              </a:rPr>
              <a:t>clara</a:t>
            </a:r>
            <a:r>
              <a:rPr lang="en-US" b="0" i="0" dirty="0">
                <a:effectLst/>
              </a:rPr>
              <a:t> e </a:t>
            </a:r>
            <a:r>
              <a:rPr lang="en-US" b="0" i="0" dirty="0" err="1">
                <a:effectLst/>
              </a:rPr>
              <a:t>relevante</a:t>
            </a:r>
            <a:r>
              <a:rPr lang="en-US" b="0" i="0" dirty="0">
                <a:effectLst/>
              </a:rPr>
              <a:t> … </a:t>
            </a:r>
            <a:r>
              <a:rPr lang="en-US" b="1" i="0" dirty="0">
                <a:solidFill>
                  <a:srgbClr val="CC9131"/>
                </a:solidFill>
                <a:effectLst/>
              </a:rPr>
              <a:t>Como se </a:t>
            </a:r>
            <a:r>
              <a:rPr lang="en-US" b="1" i="0" dirty="0" err="1">
                <a:solidFill>
                  <a:srgbClr val="CC9131"/>
                </a:solidFill>
                <a:effectLst/>
              </a:rPr>
              <a:t>quer</a:t>
            </a:r>
            <a:r>
              <a:rPr lang="en-US" b="1" i="0" dirty="0">
                <a:solidFill>
                  <a:srgbClr val="CC9131"/>
                </a:solidFill>
                <a:effectLst/>
              </a:rPr>
              <a:t> ser </a:t>
            </a:r>
            <a:r>
              <a:rPr lang="en-US" b="1" dirty="0">
                <a:solidFill>
                  <a:srgbClr val="CC9131"/>
                </a:solidFill>
              </a:rPr>
              <a:t>visto</a:t>
            </a:r>
            <a:endParaRPr lang="en-US" b="1" dirty="0">
              <a:solidFill>
                <a:srgbClr val="CC9131"/>
              </a:solidFill>
              <a:effectLst/>
            </a:endParaRPr>
          </a:p>
          <a:p>
            <a:pPr marL="342900" indent="-342900" algn="l" rtl="0">
              <a:buFont typeface="Arial" panose="020B0604020202020204" pitchFamily="34" charset="0"/>
              <a:buChar char="•"/>
            </a:pPr>
            <a:r>
              <a:rPr lang="en-US" b="0" dirty="0">
                <a:effectLst/>
              </a:rPr>
              <a:t>Consistência do posicionamento da </a:t>
            </a:r>
            <a:r>
              <a:rPr lang="en-US" b="0" dirty="0" err="1">
                <a:effectLst/>
              </a:rPr>
              <a:t>marca</a:t>
            </a:r>
            <a:r>
              <a:rPr lang="en-US" b="0" dirty="0">
                <a:effectLst/>
              </a:rPr>
              <a:t>… </a:t>
            </a:r>
            <a:r>
              <a:rPr lang="en-US" b="1" dirty="0">
                <a:solidFill>
                  <a:srgbClr val="CC9131"/>
                </a:solidFill>
                <a:effectLst/>
              </a:rPr>
              <a:t>Sem </a:t>
            </a:r>
            <a:r>
              <a:rPr lang="en-US" b="1" dirty="0" err="1">
                <a:solidFill>
                  <a:srgbClr val="CC9131"/>
                </a:solidFill>
                <a:effectLst/>
              </a:rPr>
              <a:t>mensagens</a:t>
            </a:r>
            <a:r>
              <a:rPr lang="en-US" b="1" dirty="0">
                <a:solidFill>
                  <a:srgbClr val="CC9131"/>
                </a:solidFill>
                <a:effectLst/>
              </a:rPr>
              <a:t> </a:t>
            </a:r>
            <a:r>
              <a:rPr lang="en-US" b="1" dirty="0" err="1">
                <a:solidFill>
                  <a:srgbClr val="CC9131"/>
                </a:solidFill>
                <a:effectLst/>
              </a:rPr>
              <a:t>contraditórias</a:t>
            </a:r>
            <a:endParaRPr lang="en-US" b="1" dirty="0">
              <a:solidFill>
                <a:srgbClr val="CC9131"/>
              </a:solidFill>
              <a:effectLst/>
            </a:endParaRPr>
          </a:p>
          <a:p>
            <a:pPr marL="342900" indent="-342900" algn="l" rtl="0">
              <a:buFont typeface="Arial" panose="020B0604020202020204" pitchFamily="34" charset="0"/>
              <a:buChar char="•"/>
            </a:pPr>
            <a:r>
              <a:rPr lang="en-US" b="0" dirty="0">
                <a:effectLst/>
              </a:rPr>
              <a:t>Evolução progressiva da marca e desenvolvimento de novos </a:t>
            </a:r>
            <a:r>
              <a:rPr lang="en-US" b="0" dirty="0" err="1">
                <a:effectLst/>
              </a:rPr>
              <a:t>produtos</a:t>
            </a:r>
            <a:r>
              <a:rPr lang="en-US" b="0" dirty="0">
                <a:effectLst/>
              </a:rPr>
              <a:t>… </a:t>
            </a:r>
            <a:r>
              <a:rPr lang="en-US" b="1" dirty="0" err="1">
                <a:solidFill>
                  <a:srgbClr val="CC9131"/>
                </a:solidFill>
              </a:rPr>
              <a:t>M</a:t>
            </a:r>
            <a:r>
              <a:rPr lang="en-US" b="1" dirty="0" err="1">
                <a:solidFill>
                  <a:srgbClr val="CC9131"/>
                </a:solidFill>
                <a:effectLst/>
              </a:rPr>
              <a:t>anter</a:t>
            </a:r>
            <a:r>
              <a:rPr lang="en-US" b="1" dirty="0">
                <a:solidFill>
                  <a:srgbClr val="CC9131"/>
                </a:solidFill>
                <a:effectLst/>
              </a:rPr>
              <a:t>-se a par das </a:t>
            </a:r>
            <a:r>
              <a:rPr lang="en-US" b="1" i="0" dirty="0">
                <a:solidFill>
                  <a:srgbClr val="CC9131"/>
                </a:solidFill>
                <a:effectLst/>
              </a:rPr>
              <a:t>tendências</a:t>
            </a:r>
          </a:p>
          <a:p>
            <a:pPr algn="l" rtl="0"/>
            <a:endParaRPr lang="en-IE" dirty="0"/>
          </a:p>
        </p:txBody>
      </p:sp>
      <p:sp>
        <p:nvSpPr>
          <p:cNvPr id="3" name="Text Placeholder 2">
            <a:extLst>
              <a:ext uri="{FF2B5EF4-FFF2-40B4-BE49-F238E27FC236}">
                <a16:creationId xmlns:a16="http://schemas.microsoft.com/office/drawing/2014/main" id="{C52EA291-0811-0FC4-F34C-32D3FC0920BE}"/>
              </a:ext>
            </a:extLst>
          </p:cNvPr>
          <p:cNvSpPr>
            <a:spLocks noGrp="1"/>
          </p:cNvSpPr>
          <p:nvPr>
            <p:ph type="body" sz="quarter" idx="16"/>
          </p:nvPr>
        </p:nvSpPr>
        <p:spPr>
          <a:xfrm>
            <a:off x="400282" y="337959"/>
            <a:ext cx="10746396" cy="1265421"/>
          </a:xfrm>
        </p:spPr>
        <p:txBody>
          <a:bodyPr/>
          <a:lstStyle/>
          <a:p>
            <a:pPr>
              <a:lnSpc>
                <a:spcPct val="100000"/>
              </a:lnSpc>
              <a:spcBef>
                <a:spcPts val="0"/>
              </a:spcBef>
            </a:pPr>
            <a:r>
              <a:rPr lang="pt-PT" sz="3200" b="1" dirty="0"/>
              <a:t>Os princípios fundamentais da construção de uma marca alimentar forte</a:t>
            </a:r>
            <a:r>
              <a:rPr lang="en-US" sz="3200" b="1" dirty="0"/>
              <a:t>:</a:t>
            </a:r>
          </a:p>
          <a:p>
            <a:endParaRPr lang="en-US" sz="3200" b="1" dirty="0">
              <a:highlight>
                <a:srgbClr val="00FF00"/>
              </a:highlight>
            </a:endParaRPr>
          </a:p>
          <a:p>
            <a:pPr algn="l" rtl="0"/>
            <a:endParaRPr lang="en-US" sz="3200" b="1" dirty="0"/>
          </a:p>
          <a:p>
            <a:pPr algn="l" rtl="0"/>
            <a:r>
              <a:rPr lang="pt-PT" sz="3200" b="1" dirty="0"/>
              <a:t> </a:t>
            </a:r>
            <a:r>
              <a:rPr lang="en-IE" sz="3200" b="1" dirty="0"/>
              <a:t> </a:t>
            </a:r>
          </a:p>
        </p:txBody>
      </p:sp>
      <p:pic>
        <p:nvPicPr>
          <p:cNvPr id="4" name="Picture 3">
            <a:extLst>
              <a:ext uri="{FF2B5EF4-FFF2-40B4-BE49-F238E27FC236}">
                <a16:creationId xmlns:a16="http://schemas.microsoft.com/office/drawing/2014/main" id="{A804C3A6-3939-BCBB-1947-D1A4497C78AF}"/>
              </a:ext>
            </a:extLst>
          </p:cNvPr>
          <p:cNvPicPr>
            <a:picLocks noChangeAspect="1"/>
          </p:cNvPicPr>
          <p:nvPr/>
        </p:nvPicPr>
        <p:blipFill>
          <a:blip r:embed="rId2"/>
          <a:stretch>
            <a:fillRect/>
          </a:stretch>
        </p:blipFill>
        <p:spPr>
          <a:xfrm>
            <a:off x="10645002" y="593657"/>
            <a:ext cx="1003352" cy="971600"/>
          </a:xfrm>
          <a:prstGeom prst="rect">
            <a:avLst/>
          </a:prstGeom>
        </p:spPr>
      </p:pic>
    </p:spTree>
    <p:extLst>
      <p:ext uri="{BB962C8B-B14F-4D97-AF65-F5344CB8AC3E}">
        <p14:creationId xmlns:p14="http://schemas.microsoft.com/office/powerpoint/2010/main" val="785628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6AAF-A091-F8CE-692E-D8F4E269EDAB}"/>
              </a:ext>
            </a:extLst>
          </p:cNvPr>
          <p:cNvSpPr>
            <a:spLocks noGrp="1"/>
          </p:cNvSpPr>
          <p:nvPr>
            <p:ph type="body" sz="quarter" idx="18"/>
          </p:nvPr>
        </p:nvSpPr>
        <p:spPr>
          <a:xfrm>
            <a:off x="898357" y="1346449"/>
            <a:ext cx="6080941" cy="4472460"/>
          </a:xfrm>
        </p:spPr>
        <p:txBody>
          <a:bodyPr/>
          <a:lstStyle/>
          <a:p>
            <a:pPr algn="just"/>
            <a:r>
              <a:rPr lang="en-US" dirty="0"/>
              <a:t>O marketing é fundamental na promoção de produtos ou </a:t>
            </a:r>
            <a:r>
              <a:rPr lang="en-US" dirty="0" err="1"/>
              <a:t>serviços</a:t>
            </a:r>
            <a:r>
              <a:rPr lang="en-US" dirty="0"/>
              <a:t> junto do mercado-alvo. </a:t>
            </a:r>
            <a:r>
              <a:rPr lang="pt-PT" dirty="0"/>
              <a:t>Através</a:t>
            </a:r>
            <a:r>
              <a:rPr lang="en-US" dirty="0"/>
              <a:t> de vários canais, </a:t>
            </a:r>
            <a:r>
              <a:rPr lang="en-US" dirty="0" err="1"/>
              <a:t>como</a:t>
            </a:r>
            <a:r>
              <a:rPr lang="en-US" dirty="0"/>
              <a:t> a </a:t>
            </a:r>
            <a:r>
              <a:rPr lang="en-US" dirty="0" err="1"/>
              <a:t>publicidade</a:t>
            </a:r>
            <a:r>
              <a:rPr lang="en-US" dirty="0"/>
              <a:t>, as </a:t>
            </a:r>
            <a:r>
              <a:rPr lang="en-US" dirty="0" err="1"/>
              <a:t>relações</a:t>
            </a:r>
            <a:r>
              <a:rPr lang="en-US" dirty="0"/>
              <a:t> públicas, as redes </a:t>
            </a:r>
            <a:r>
              <a:rPr lang="en-US" dirty="0" err="1"/>
              <a:t>sociais</a:t>
            </a:r>
            <a:r>
              <a:rPr lang="en-US" dirty="0"/>
              <a:t>, o marketing de </a:t>
            </a:r>
            <a:r>
              <a:rPr lang="en-US" dirty="0" err="1"/>
              <a:t>conteúdos</a:t>
            </a:r>
            <a:r>
              <a:rPr lang="en-US" dirty="0"/>
              <a:t> e as </a:t>
            </a:r>
            <a:r>
              <a:rPr lang="en-US" dirty="0" err="1"/>
              <a:t>parcerias</a:t>
            </a:r>
            <a:r>
              <a:rPr lang="en-US" dirty="0"/>
              <a:t> com influenciadores, é </a:t>
            </a:r>
            <a:r>
              <a:rPr lang="en-US" dirty="0" err="1"/>
              <a:t>possivel</a:t>
            </a:r>
            <a:r>
              <a:rPr lang="en-US" dirty="0"/>
              <a:t> </a:t>
            </a:r>
            <a:r>
              <a:rPr lang="en-US" b="1" dirty="0" err="1"/>
              <a:t>criar</a:t>
            </a:r>
            <a:r>
              <a:rPr lang="en-US" b="1" dirty="0"/>
              <a:t> consciência, </a:t>
            </a:r>
            <a:r>
              <a:rPr lang="en-US" b="1" dirty="0" err="1"/>
              <a:t>gerar</a:t>
            </a:r>
            <a:r>
              <a:rPr lang="en-US" b="1" dirty="0"/>
              <a:t> interesse </a:t>
            </a:r>
            <a:r>
              <a:rPr lang="en-US" dirty="0"/>
              <a:t>e impulsionar a </a:t>
            </a:r>
            <a:r>
              <a:rPr lang="en-US" dirty="0" err="1"/>
              <a:t>procura</a:t>
            </a:r>
            <a:r>
              <a:rPr lang="en-US" dirty="0"/>
              <a:t> </a:t>
            </a:r>
            <a:r>
              <a:rPr lang="en-US" dirty="0" err="1"/>
              <a:t>pelos</a:t>
            </a:r>
            <a:r>
              <a:rPr lang="en-US" dirty="0"/>
              <a:t> </a:t>
            </a:r>
            <a:r>
              <a:rPr lang="en-US" dirty="0" err="1"/>
              <a:t>produtos</a:t>
            </a:r>
            <a:r>
              <a:rPr lang="en-US" dirty="0"/>
              <a:t>. Uma promoção eficaz ajuda a atrair novos clientes e aumentar as vendas. Ao cultivar as </a:t>
            </a:r>
            <a:r>
              <a:rPr lang="en-US" dirty="0" err="1"/>
              <a:t>relações</a:t>
            </a:r>
            <a:r>
              <a:rPr lang="en-US" dirty="0"/>
              <a:t> com os clientes e ao </a:t>
            </a:r>
            <a:r>
              <a:rPr lang="en-US" dirty="0" err="1"/>
              <a:t>fornecer</a:t>
            </a:r>
            <a:r>
              <a:rPr lang="en-US" dirty="0"/>
              <a:t> valor, </a:t>
            </a:r>
            <a:r>
              <a:rPr lang="en-US" b="1" dirty="0" err="1"/>
              <a:t>promove</a:t>
            </a:r>
            <a:r>
              <a:rPr lang="en-US" b="1" dirty="0"/>
              <a:t> a </a:t>
            </a:r>
            <a:r>
              <a:rPr lang="en-US" b="1" dirty="0" err="1"/>
              <a:t>fidelidade</a:t>
            </a:r>
            <a:r>
              <a:rPr lang="en-US" b="1" dirty="0"/>
              <a:t> dos </a:t>
            </a:r>
            <a:r>
              <a:rPr lang="en-US" b="1" dirty="0" err="1"/>
              <a:t>clientes</a:t>
            </a:r>
            <a:r>
              <a:rPr lang="en-US" b="1" dirty="0"/>
              <a:t>, a </a:t>
            </a:r>
            <a:r>
              <a:rPr lang="en-US" b="1" dirty="0" err="1"/>
              <a:t>repetição</a:t>
            </a:r>
            <a:r>
              <a:rPr lang="en-US" b="1" dirty="0"/>
              <a:t> de </a:t>
            </a:r>
            <a:r>
              <a:rPr lang="en-US" b="1" dirty="0" err="1"/>
              <a:t>compras</a:t>
            </a:r>
            <a:r>
              <a:rPr lang="en-US" b="1" dirty="0"/>
              <a:t> </a:t>
            </a:r>
            <a:r>
              <a:rPr lang="en-US" dirty="0"/>
              <a:t>e o </a:t>
            </a:r>
            <a:r>
              <a:rPr lang="en-US" dirty="0" err="1"/>
              <a:t>passa-palavra</a:t>
            </a:r>
            <a:r>
              <a:rPr lang="en-US" dirty="0"/>
              <a:t>.</a:t>
            </a:r>
            <a:endParaRPr lang="en-IE" dirty="0"/>
          </a:p>
        </p:txBody>
      </p:sp>
      <p:sp>
        <p:nvSpPr>
          <p:cNvPr id="3" name="Text Placeholder 2">
            <a:extLst>
              <a:ext uri="{FF2B5EF4-FFF2-40B4-BE49-F238E27FC236}">
                <a16:creationId xmlns:a16="http://schemas.microsoft.com/office/drawing/2014/main" id="{3F342FC8-3AEB-3A79-8F22-00F293158CD3}"/>
              </a:ext>
            </a:extLst>
          </p:cNvPr>
          <p:cNvSpPr>
            <a:spLocks noGrp="1"/>
          </p:cNvSpPr>
          <p:nvPr>
            <p:ph type="body" sz="quarter" idx="16"/>
          </p:nvPr>
        </p:nvSpPr>
        <p:spPr>
          <a:xfrm>
            <a:off x="898357" y="681520"/>
            <a:ext cx="4990998" cy="992652"/>
          </a:xfrm>
        </p:spPr>
        <p:txBody>
          <a:bodyPr/>
          <a:lstStyle/>
          <a:p>
            <a:pPr algn="l" rtl="0"/>
            <a:r>
              <a:rPr lang="en-IE" b="1" dirty="0"/>
              <a:t>3. Promoção do produto</a:t>
            </a:r>
          </a:p>
        </p:txBody>
      </p:sp>
      <p:pic>
        <p:nvPicPr>
          <p:cNvPr id="6" name="Picture Placeholder 5" descr="Paper planes formed a triangle with one yellow paper plane on top">
            <a:extLst>
              <a:ext uri="{FF2B5EF4-FFF2-40B4-BE49-F238E27FC236}">
                <a16:creationId xmlns:a16="http://schemas.microsoft.com/office/drawing/2014/main" id="{145D5EFC-7B8C-4D7C-BCBE-7D075B40140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pic>
        <p:nvPicPr>
          <p:cNvPr id="4" name="Picture 3">
            <a:extLst>
              <a:ext uri="{FF2B5EF4-FFF2-40B4-BE49-F238E27FC236}">
                <a16:creationId xmlns:a16="http://schemas.microsoft.com/office/drawing/2014/main" id="{BD0F93EC-A5F8-F937-9435-C85B38E09DD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57640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B674A-09BB-7EAB-E3D2-14154DF736C3}"/>
              </a:ext>
            </a:extLst>
          </p:cNvPr>
          <p:cNvSpPr>
            <a:spLocks noGrp="1"/>
          </p:cNvSpPr>
          <p:nvPr>
            <p:ph type="body" sz="quarter" idx="18"/>
          </p:nvPr>
        </p:nvSpPr>
        <p:spPr>
          <a:xfrm>
            <a:off x="903233" y="1330475"/>
            <a:ext cx="6080941" cy="4543447"/>
          </a:xfrm>
        </p:spPr>
        <p:txBody>
          <a:bodyPr/>
          <a:lstStyle/>
          <a:p>
            <a:pPr algn="just"/>
            <a:r>
              <a:rPr lang="pt-PT" dirty="0"/>
              <a:t>As atividades de marketing proporcionam à empresa a oportunidade de recolher informações</a:t>
            </a:r>
            <a:r>
              <a:rPr lang="en-US" dirty="0"/>
              <a:t> e comentários dos </a:t>
            </a:r>
            <a:r>
              <a:rPr lang="pt-PT" dirty="0"/>
              <a:t>clientes</a:t>
            </a:r>
            <a:r>
              <a:rPr lang="en-US" dirty="0"/>
              <a:t>. </a:t>
            </a:r>
            <a:r>
              <a:rPr lang="pt-PT" dirty="0"/>
              <a:t>Através de estudos de mercado, inquéritos, escuta das redes sociais</a:t>
            </a:r>
            <a:r>
              <a:rPr lang="en-US" dirty="0"/>
              <a:t> e </a:t>
            </a:r>
            <a:r>
              <a:rPr lang="pt-PT" dirty="0"/>
              <a:t>mecanismos</a:t>
            </a:r>
            <a:r>
              <a:rPr lang="en-US" dirty="0"/>
              <a:t> de </a:t>
            </a:r>
            <a:r>
              <a:rPr lang="pt-PT" dirty="0"/>
              <a:t>reação</a:t>
            </a:r>
            <a:r>
              <a:rPr lang="en-US" dirty="0"/>
              <a:t> dos </a:t>
            </a:r>
            <a:r>
              <a:rPr lang="pt-PT" dirty="0"/>
              <a:t>clientes, é possível obter </a:t>
            </a:r>
            <a:r>
              <a:rPr lang="pt-PT" b="1" dirty="0"/>
              <a:t>informações valiosas</a:t>
            </a:r>
            <a:r>
              <a:rPr lang="en-US" b="1" dirty="0"/>
              <a:t> sobre as preferências do </a:t>
            </a:r>
            <a:r>
              <a:rPr lang="pt-PT" b="1" dirty="0"/>
              <a:t>cliente</a:t>
            </a:r>
            <a:r>
              <a:rPr lang="en-US" b="1" dirty="0"/>
              <a:t>, </a:t>
            </a:r>
            <a:r>
              <a:rPr lang="en-US" b="1" dirty="0" err="1"/>
              <a:t>os</a:t>
            </a:r>
            <a:r>
              <a:rPr lang="en-US" b="1" dirty="0"/>
              <a:t> níveis de satisfação e as </a:t>
            </a:r>
            <a:r>
              <a:rPr lang="pt-PT" b="1" dirty="0"/>
              <a:t>áreas</a:t>
            </a:r>
            <a:r>
              <a:rPr lang="en-US" b="1" dirty="0"/>
              <a:t> a </a:t>
            </a:r>
            <a:r>
              <a:rPr lang="pt-PT" b="1" dirty="0"/>
              <a:t>melhorar</a:t>
            </a:r>
            <a:r>
              <a:rPr lang="en-US" dirty="0"/>
              <a:t>. </a:t>
            </a:r>
            <a:r>
              <a:rPr lang="pt-PT" dirty="0"/>
              <a:t>Este feedback ajuda a impulsionar a inovação dos produtos, a melhorar </a:t>
            </a:r>
            <a:r>
              <a:rPr lang="en-US" dirty="0"/>
              <a:t>as experiências do cliente e a </a:t>
            </a:r>
            <a:r>
              <a:rPr lang="pt-PT" dirty="0"/>
              <a:t>aperfeiçoar</a:t>
            </a:r>
            <a:r>
              <a:rPr lang="en-US" dirty="0"/>
              <a:t> as estratégias de marketing.</a:t>
            </a:r>
          </a:p>
          <a:p>
            <a:pPr algn="ctr"/>
            <a:r>
              <a:rPr lang="en-US" dirty="0"/>
              <a:t> A </a:t>
            </a:r>
            <a:r>
              <a:rPr lang="pt-PT" dirty="0"/>
              <a:t>chave</a:t>
            </a:r>
            <a:r>
              <a:rPr lang="en-US" dirty="0"/>
              <a:t> é </a:t>
            </a:r>
            <a:r>
              <a:rPr lang="en-US" b="1" dirty="0"/>
              <a:t>OUVIR </a:t>
            </a:r>
            <a:r>
              <a:rPr lang="en-US" dirty="0"/>
              <a:t>o feedback!</a:t>
            </a:r>
            <a:endParaRPr lang="en-IE" dirty="0"/>
          </a:p>
        </p:txBody>
      </p:sp>
      <p:sp>
        <p:nvSpPr>
          <p:cNvPr id="3" name="Text Placeholder 2">
            <a:extLst>
              <a:ext uri="{FF2B5EF4-FFF2-40B4-BE49-F238E27FC236}">
                <a16:creationId xmlns:a16="http://schemas.microsoft.com/office/drawing/2014/main" id="{A885B715-B9A5-AD76-8FB8-71C9B8EAF870}"/>
              </a:ext>
            </a:extLst>
          </p:cNvPr>
          <p:cNvSpPr>
            <a:spLocks noGrp="1"/>
          </p:cNvSpPr>
          <p:nvPr>
            <p:ph type="body" sz="quarter" idx="16"/>
          </p:nvPr>
        </p:nvSpPr>
        <p:spPr>
          <a:xfrm>
            <a:off x="602454" y="580783"/>
            <a:ext cx="7739015" cy="992652"/>
          </a:xfrm>
        </p:spPr>
        <p:txBody>
          <a:bodyPr/>
          <a:lstStyle/>
          <a:p>
            <a:pPr algn="l" rtl="0"/>
            <a:r>
              <a:rPr lang="en-IE" b="1" dirty="0"/>
              <a:t>4. </a:t>
            </a:r>
            <a:r>
              <a:rPr lang="pt-PT" b="1" dirty="0"/>
              <a:t>Perceção dos clientes e </a:t>
            </a:r>
            <a:r>
              <a:rPr lang="pt-PT" b="1" dirty="0">
                <a:highlight>
                  <a:srgbClr val="B3DDDC"/>
                </a:highlight>
              </a:rPr>
              <a:t>feedback</a:t>
            </a:r>
          </a:p>
          <a:p>
            <a:pPr algn="l" rtl="0"/>
            <a:endParaRPr lang="en-IE" b="1" dirty="0"/>
          </a:p>
        </p:txBody>
      </p:sp>
      <p:pic>
        <p:nvPicPr>
          <p:cNvPr id="6" name="Picture Placeholder 5" descr="Hands on ears">
            <a:extLst>
              <a:ext uri="{FF2B5EF4-FFF2-40B4-BE49-F238E27FC236}">
                <a16:creationId xmlns:a16="http://schemas.microsoft.com/office/drawing/2014/main" id="{E38CFB68-D6F3-F469-59D0-98851FDFA1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735"/>
          <a:stretch/>
        </p:blipFill>
        <p:spPr>
          <a:xfrm>
            <a:off x="7277878" y="1452563"/>
            <a:ext cx="4914122" cy="4656137"/>
          </a:xfrm>
        </p:spPr>
      </p:pic>
      <p:pic>
        <p:nvPicPr>
          <p:cNvPr id="4" name="Picture 3">
            <a:extLst>
              <a:ext uri="{FF2B5EF4-FFF2-40B4-BE49-F238E27FC236}">
                <a16:creationId xmlns:a16="http://schemas.microsoft.com/office/drawing/2014/main" id="{96220B8C-503E-5DDB-671E-17F50B6B076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88414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9AC16-ACA4-C220-72D1-BCD731DFC814}"/>
              </a:ext>
            </a:extLst>
          </p:cNvPr>
          <p:cNvSpPr>
            <a:spLocks noGrp="1"/>
          </p:cNvSpPr>
          <p:nvPr>
            <p:ph type="body" sz="quarter" idx="18"/>
          </p:nvPr>
        </p:nvSpPr>
        <p:spPr>
          <a:xfrm>
            <a:off x="890983" y="1188190"/>
            <a:ext cx="6386895" cy="5669810"/>
          </a:xfrm>
        </p:spPr>
        <p:txBody>
          <a:bodyPr/>
          <a:lstStyle/>
          <a:p>
            <a:pPr algn="just" rtl="0">
              <a:spcBef>
                <a:spcPts val="600"/>
              </a:spcBef>
            </a:pPr>
            <a:r>
              <a:rPr lang="en-US" dirty="0"/>
              <a:t>O marketing desempenha um papel fundamental na criação e manutenção de uma vantagem competitiva. </a:t>
            </a:r>
            <a:r>
              <a:rPr lang="pt-PT" dirty="0"/>
              <a:t>Ao comunicar eficazmente propostas únicas de venda, propostas de valor e diferenciadores competitivos, pode-se ajudar a posicionar uma empresa alimentar de forma favorável no mercado. </a:t>
            </a:r>
          </a:p>
          <a:p>
            <a:pPr algn="just" rtl="0">
              <a:spcBef>
                <a:spcPts val="600"/>
              </a:spcBef>
            </a:pPr>
            <a:r>
              <a:rPr lang="en-US" dirty="0"/>
              <a:t>Se </a:t>
            </a:r>
            <a:r>
              <a:rPr lang="en-US" dirty="0" err="1"/>
              <a:t>existir</a:t>
            </a:r>
            <a:r>
              <a:rPr lang="en-US" dirty="0"/>
              <a:t> </a:t>
            </a:r>
            <a:r>
              <a:rPr lang="en-US" dirty="0" err="1"/>
              <a:t>uma</a:t>
            </a:r>
            <a:r>
              <a:rPr lang="en-US" dirty="0"/>
              <a:t> Estratégia Competitiva (um plano a longo </a:t>
            </a:r>
            <a:r>
              <a:rPr lang="en-US" dirty="0" err="1"/>
              <a:t>prazo</a:t>
            </a:r>
            <a:r>
              <a:rPr lang="en-US" dirty="0"/>
              <a:t>), </a:t>
            </a:r>
            <a:r>
              <a:rPr lang="en-US" dirty="0" err="1"/>
              <a:t>pode</a:t>
            </a:r>
            <a:r>
              <a:rPr lang="en-US" dirty="0"/>
              <a:t>-se usar </a:t>
            </a:r>
            <a:r>
              <a:rPr lang="en-US" dirty="0" err="1"/>
              <a:t>os</a:t>
            </a:r>
            <a:r>
              <a:rPr lang="en-US" dirty="0"/>
              <a:t> esforços de marketing para </a:t>
            </a:r>
            <a:r>
              <a:rPr lang="en-US" dirty="0" err="1"/>
              <a:t>mostrar</a:t>
            </a:r>
            <a:r>
              <a:rPr lang="en-US" dirty="0"/>
              <a:t> </a:t>
            </a:r>
            <a:r>
              <a:rPr lang="en-US" dirty="0" err="1"/>
              <a:t>os</a:t>
            </a:r>
            <a:r>
              <a:rPr lang="en-US" dirty="0"/>
              <a:t> </a:t>
            </a:r>
            <a:r>
              <a:rPr lang="en-US" b="1" dirty="0" err="1"/>
              <a:t>benefícios</a:t>
            </a:r>
            <a:r>
              <a:rPr lang="en-US" b="1" dirty="0"/>
              <a:t> e as vantagens de </a:t>
            </a:r>
            <a:r>
              <a:rPr lang="en-US" b="1" dirty="0" err="1"/>
              <a:t>escolher</a:t>
            </a:r>
            <a:r>
              <a:rPr lang="en-US" b="1" dirty="0"/>
              <a:t> </a:t>
            </a:r>
            <a:r>
              <a:rPr lang="en-US" b="1" dirty="0" err="1"/>
              <a:t>os</a:t>
            </a:r>
            <a:r>
              <a:rPr lang="en-US" b="1" dirty="0"/>
              <a:t> </a:t>
            </a:r>
            <a:r>
              <a:rPr lang="en-US" b="1" dirty="0" err="1"/>
              <a:t>produtos</a:t>
            </a:r>
            <a:r>
              <a:rPr lang="en-US" b="1" dirty="0"/>
              <a:t> </a:t>
            </a:r>
            <a:r>
              <a:rPr lang="en-US" b="1" dirty="0" err="1"/>
              <a:t>ou</a:t>
            </a:r>
            <a:r>
              <a:rPr lang="en-US" b="1" dirty="0"/>
              <a:t> </a:t>
            </a:r>
            <a:r>
              <a:rPr lang="en-US" b="1" dirty="0" err="1"/>
              <a:t>serviços</a:t>
            </a:r>
            <a:r>
              <a:rPr lang="en-US" b="1" dirty="0"/>
              <a:t> da </a:t>
            </a:r>
            <a:r>
              <a:rPr lang="en-US" b="1" dirty="0" err="1"/>
              <a:t>empresa</a:t>
            </a:r>
            <a:r>
              <a:rPr lang="en-US" b="1" dirty="0"/>
              <a:t>, em </a:t>
            </a:r>
            <a:r>
              <a:rPr lang="en-US" b="1" dirty="0" err="1"/>
              <a:t>vez</a:t>
            </a:r>
            <a:r>
              <a:rPr lang="en-US" b="1" dirty="0"/>
              <a:t> dos da </a:t>
            </a:r>
            <a:r>
              <a:rPr lang="en-US" b="1" dirty="0" err="1"/>
              <a:t>concorrência</a:t>
            </a:r>
            <a:r>
              <a:rPr lang="en-US" b="1" dirty="0"/>
              <a:t>, </a:t>
            </a:r>
            <a:r>
              <a:rPr lang="en-US" dirty="0" err="1"/>
              <a:t>ajudando</a:t>
            </a:r>
            <a:r>
              <a:rPr lang="en-US" dirty="0"/>
              <a:t> a atrair clientes e a </a:t>
            </a:r>
            <a:r>
              <a:rPr lang="en-US" dirty="0" err="1"/>
              <a:t>ganhar</a:t>
            </a:r>
            <a:r>
              <a:rPr lang="en-US" dirty="0"/>
              <a:t> quota de 	mercado.</a:t>
            </a:r>
            <a:endParaRPr lang="en-IE" dirty="0"/>
          </a:p>
        </p:txBody>
      </p:sp>
      <p:sp>
        <p:nvSpPr>
          <p:cNvPr id="3" name="Text Placeholder 2">
            <a:extLst>
              <a:ext uri="{FF2B5EF4-FFF2-40B4-BE49-F238E27FC236}">
                <a16:creationId xmlns:a16="http://schemas.microsoft.com/office/drawing/2014/main" id="{D6446950-B65E-B3E3-694A-3439D624A279}"/>
              </a:ext>
            </a:extLst>
          </p:cNvPr>
          <p:cNvSpPr>
            <a:spLocks noGrp="1"/>
          </p:cNvSpPr>
          <p:nvPr>
            <p:ph type="body" sz="quarter" idx="16"/>
          </p:nvPr>
        </p:nvSpPr>
        <p:spPr>
          <a:xfrm>
            <a:off x="551215" y="459911"/>
            <a:ext cx="5542199" cy="992652"/>
          </a:xfrm>
        </p:spPr>
        <p:txBody>
          <a:bodyPr/>
          <a:lstStyle/>
          <a:p>
            <a:pPr algn="l" rtl="0"/>
            <a:r>
              <a:rPr lang="en-IE" b="1" dirty="0"/>
              <a:t>5. Vantagem Competitiva</a:t>
            </a:r>
          </a:p>
        </p:txBody>
      </p:sp>
      <p:pic>
        <p:nvPicPr>
          <p:cNvPr id="6" name="Picture Placeholder 5" descr="Star-shaped glitter">
            <a:extLst>
              <a:ext uri="{FF2B5EF4-FFF2-40B4-BE49-F238E27FC236}">
                <a16:creationId xmlns:a16="http://schemas.microsoft.com/office/drawing/2014/main" id="{FC604F7A-37A1-CD40-3B3C-937EBE35E6F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sp>
        <p:nvSpPr>
          <p:cNvPr id="7" name="TextBox 4">
            <a:extLst>
              <a:ext uri="{FF2B5EF4-FFF2-40B4-BE49-F238E27FC236}">
                <a16:creationId xmlns:a16="http://schemas.microsoft.com/office/drawing/2014/main" id="{9A38E37C-3CAB-AE09-122B-5774678D481B}"/>
              </a:ext>
            </a:extLst>
          </p:cNvPr>
          <p:cNvSpPr txBox="1"/>
          <p:nvPr/>
        </p:nvSpPr>
        <p:spPr>
          <a:xfrm>
            <a:off x="5510749" y="5750634"/>
            <a:ext cx="3534258" cy="830997"/>
          </a:xfrm>
          <a:prstGeom prst="rect">
            <a:avLst/>
          </a:prstGeom>
          <a:solidFill>
            <a:srgbClr val="F79037"/>
          </a:solidFill>
          <a:ln>
            <a:solidFill>
              <a:srgbClr val="F7903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IE" sz="2400" b="1" dirty="0">
                <a:solidFill>
                  <a:srgbClr val="000000"/>
                </a:solidFill>
                <a:hlinkClick r:id="rId3">
                  <a:extLst>
                    <a:ext uri="{A12FA001-AC4F-418D-AE19-62706E023703}">
                      <ahyp:hlinkClr xmlns:ahyp="http://schemas.microsoft.com/office/drawing/2018/hyperlinkcolor" val="tx"/>
                    </a:ext>
                  </a:extLst>
                </a:hlinkClick>
              </a:rPr>
              <a:t>Quatro </a:t>
            </a:r>
            <a:r>
              <a:rPr lang="en-IE" sz="2400" b="1" dirty="0" err="1">
                <a:solidFill>
                  <a:srgbClr val="000000"/>
                </a:solidFill>
                <a:hlinkClick r:id="rId3">
                  <a:extLst>
                    <a:ext uri="{A12FA001-AC4F-418D-AE19-62706E023703}">
                      <ahyp:hlinkClr xmlns:ahyp="http://schemas.microsoft.com/office/drawing/2018/hyperlinkcolor" val="tx"/>
                    </a:ext>
                  </a:extLst>
                </a:hlinkClick>
              </a:rPr>
              <a:t>tipos</a:t>
            </a:r>
            <a:r>
              <a:rPr lang="en-IE" sz="2400" b="1" dirty="0">
                <a:solidFill>
                  <a:srgbClr val="000000"/>
                </a:solidFill>
                <a:hlinkClick r:id="rId3">
                  <a:extLst>
                    <a:ext uri="{A12FA001-AC4F-418D-AE19-62706E023703}">
                      <ahyp:hlinkClr xmlns:ahyp="http://schemas.microsoft.com/office/drawing/2018/hyperlinkcolor" val="tx"/>
                    </a:ext>
                  </a:extLst>
                </a:hlinkClick>
              </a:rPr>
              <a:t> de </a:t>
            </a:r>
            <a:r>
              <a:rPr lang="en-IE" sz="2400" b="1" dirty="0" err="1">
                <a:solidFill>
                  <a:srgbClr val="000000"/>
                </a:solidFill>
                <a:hlinkClick r:id="rId3">
                  <a:extLst>
                    <a:ext uri="{A12FA001-AC4F-418D-AE19-62706E023703}">
                      <ahyp:hlinkClr xmlns:ahyp="http://schemas.microsoft.com/office/drawing/2018/hyperlinkcolor" val="tx"/>
                    </a:ext>
                  </a:extLst>
                </a:hlinkClick>
              </a:rPr>
              <a:t>estratégias</a:t>
            </a:r>
            <a:r>
              <a:rPr lang="en-IE" sz="2400" b="1" dirty="0">
                <a:solidFill>
                  <a:srgbClr val="000000"/>
                </a:solidFill>
                <a:hlinkClick r:id="rId3">
                  <a:extLst>
                    <a:ext uri="{A12FA001-AC4F-418D-AE19-62706E023703}">
                      <ahyp:hlinkClr xmlns:ahyp="http://schemas.microsoft.com/office/drawing/2018/hyperlinkcolor" val="tx"/>
                    </a:ext>
                  </a:extLst>
                </a:hlinkClick>
              </a:rPr>
              <a:t> </a:t>
            </a:r>
            <a:r>
              <a:rPr lang="en-IE" sz="2400" b="1" dirty="0" err="1">
                <a:solidFill>
                  <a:srgbClr val="000000"/>
                </a:solidFill>
                <a:hlinkClick r:id="rId3">
                  <a:extLst>
                    <a:ext uri="{A12FA001-AC4F-418D-AE19-62706E023703}">
                      <ahyp:hlinkClr xmlns:ahyp="http://schemas.microsoft.com/office/drawing/2018/hyperlinkcolor" val="tx"/>
                    </a:ext>
                  </a:extLst>
                </a:hlinkClick>
              </a:rPr>
              <a:t>competitivas</a:t>
            </a:r>
            <a:endParaRPr lang="en-IE" sz="2400" b="1" dirty="0">
              <a:solidFill>
                <a:srgbClr val="000000"/>
              </a:solidFill>
            </a:endParaRPr>
          </a:p>
        </p:txBody>
      </p:sp>
      <p:sp>
        <p:nvSpPr>
          <p:cNvPr id="8" name="Arrow: Right 7">
            <a:extLst>
              <a:ext uri="{FF2B5EF4-FFF2-40B4-BE49-F238E27FC236}">
                <a16:creationId xmlns:a16="http://schemas.microsoft.com/office/drawing/2014/main" id="{93BFD7A9-BBF7-B02E-A02F-E844D39373EC}"/>
              </a:ext>
            </a:extLst>
          </p:cNvPr>
          <p:cNvSpPr/>
          <p:nvPr/>
        </p:nvSpPr>
        <p:spPr>
          <a:xfrm>
            <a:off x="3322314" y="5750634"/>
            <a:ext cx="184892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sz="2000" b="1" dirty="0">
                <a:solidFill>
                  <a:srgbClr val="000000"/>
                </a:solidFill>
              </a:rPr>
              <a:t>Clique </a:t>
            </a:r>
            <a:r>
              <a:rPr lang="en-IE" sz="2000" b="1" dirty="0" err="1">
                <a:solidFill>
                  <a:srgbClr val="000000"/>
                </a:solidFill>
              </a:rPr>
              <a:t>aqui</a:t>
            </a:r>
            <a:endParaRPr lang="en-IE" sz="2000" b="1" dirty="0">
              <a:solidFill>
                <a:srgbClr val="000000"/>
              </a:solidFill>
            </a:endParaRPr>
          </a:p>
        </p:txBody>
      </p:sp>
      <p:pic>
        <p:nvPicPr>
          <p:cNvPr id="4" name="Picture 3">
            <a:extLst>
              <a:ext uri="{FF2B5EF4-FFF2-40B4-BE49-F238E27FC236}">
                <a16:creationId xmlns:a16="http://schemas.microsoft.com/office/drawing/2014/main" id="{E60ECAFC-6C92-49BB-288D-1A746AE64101}"/>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216704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8D7F3-DE5F-F9D5-2D5A-5C4EA59FDE38}"/>
              </a:ext>
            </a:extLst>
          </p:cNvPr>
          <p:cNvSpPr>
            <a:spLocks noGrp="1"/>
          </p:cNvSpPr>
          <p:nvPr>
            <p:ph type="body" sz="quarter" idx="18"/>
          </p:nvPr>
        </p:nvSpPr>
        <p:spPr>
          <a:xfrm>
            <a:off x="898358" y="1492100"/>
            <a:ext cx="6080941" cy="4616599"/>
          </a:xfrm>
        </p:spPr>
        <p:txBody>
          <a:bodyPr/>
          <a:lstStyle/>
          <a:p>
            <a:pPr algn="just"/>
            <a:r>
              <a:rPr lang="pt-PT" dirty="0"/>
              <a:t>O marketing permite que as empresas se adaptem às mudanças na dinâmica do mercado e comportamentos dos consumidores. Através da monitorização das tendências do mercado, da perceção dos consumidores e das atividades da concorrência, pode-se ajustar as estratégias de marketing, mensagens e ofertas de produtos para que a empresa se mantenha relevante e responda à evolução das necessidades dos clientes. </a:t>
            </a:r>
            <a:r>
              <a:rPr lang="en-US" dirty="0" err="1"/>
              <a:t>Isto</a:t>
            </a:r>
            <a:r>
              <a:rPr lang="en-US" dirty="0"/>
              <a:t> </a:t>
            </a:r>
            <a:r>
              <a:rPr lang="en-US" dirty="0" err="1"/>
              <a:t>traz</a:t>
            </a:r>
            <a:r>
              <a:rPr lang="en-US" dirty="0"/>
              <a:t> de volta a </a:t>
            </a:r>
            <a:r>
              <a:rPr lang="en-US" b="1" dirty="0" err="1"/>
              <a:t>inovação</a:t>
            </a:r>
            <a:r>
              <a:rPr lang="en-US" b="1" dirty="0"/>
              <a:t> contínua, </a:t>
            </a:r>
            <a:r>
              <a:rPr lang="en-US" b="1" dirty="0" err="1"/>
              <a:t>agilidade</a:t>
            </a:r>
            <a:r>
              <a:rPr lang="en-US" b="1" dirty="0"/>
              <a:t> &amp; </a:t>
            </a:r>
            <a:r>
              <a:rPr lang="pt-PT" b="1" u="sng" dirty="0"/>
              <a:t>reiteração</a:t>
            </a:r>
            <a:r>
              <a:rPr lang="en-US" b="1" u="sng" dirty="0"/>
              <a:t>,</a:t>
            </a:r>
            <a:r>
              <a:rPr lang="en-US" b="1" dirty="0"/>
              <a:t> </a:t>
            </a:r>
            <a:r>
              <a:rPr lang="en-US" dirty="0"/>
              <a:t>tanto para </a:t>
            </a:r>
            <a:r>
              <a:rPr lang="en-US" dirty="0" err="1"/>
              <a:t>os</a:t>
            </a:r>
            <a:r>
              <a:rPr lang="en-US" dirty="0"/>
              <a:t> </a:t>
            </a:r>
            <a:r>
              <a:rPr lang="en-US" dirty="0" err="1"/>
              <a:t>produtos</a:t>
            </a:r>
            <a:r>
              <a:rPr lang="en-US" dirty="0"/>
              <a:t> </a:t>
            </a:r>
            <a:r>
              <a:rPr lang="en-US" dirty="0" err="1"/>
              <a:t>como</a:t>
            </a:r>
            <a:r>
              <a:rPr lang="en-US" dirty="0"/>
              <a:t> para o marketing.</a:t>
            </a:r>
            <a:endParaRPr lang="en-IE" dirty="0"/>
          </a:p>
        </p:txBody>
      </p:sp>
      <p:sp>
        <p:nvSpPr>
          <p:cNvPr id="3" name="Text Placeholder 2">
            <a:extLst>
              <a:ext uri="{FF2B5EF4-FFF2-40B4-BE49-F238E27FC236}">
                <a16:creationId xmlns:a16="http://schemas.microsoft.com/office/drawing/2014/main" id="{AF325920-B28B-0A31-58BE-D0CE5D0C9211}"/>
              </a:ext>
            </a:extLst>
          </p:cNvPr>
          <p:cNvSpPr>
            <a:spLocks noGrp="1"/>
          </p:cNvSpPr>
          <p:nvPr>
            <p:ph type="body" sz="quarter" idx="16"/>
          </p:nvPr>
        </p:nvSpPr>
        <p:spPr>
          <a:xfrm>
            <a:off x="703286" y="749301"/>
            <a:ext cx="4990998" cy="992652"/>
          </a:xfrm>
        </p:spPr>
        <p:txBody>
          <a:bodyPr/>
          <a:lstStyle/>
          <a:p>
            <a:pPr algn="l" rtl="0"/>
            <a:r>
              <a:rPr lang="en-IE" b="1" dirty="0"/>
              <a:t>6. Ser ágil</a:t>
            </a:r>
          </a:p>
        </p:txBody>
      </p:sp>
      <p:pic>
        <p:nvPicPr>
          <p:cNvPr id="6" name="Picture Placeholder 5" descr="Pie chart and pencil percentage sign">
            <a:extLst>
              <a:ext uri="{FF2B5EF4-FFF2-40B4-BE49-F238E27FC236}">
                <a16:creationId xmlns:a16="http://schemas.microsoft.com/office/drawing/2014/main" id="{E5FACB96-7762-BC27-9E74-C2271D9E47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752EB6E4-770C-F11D-2299-93E0006CB96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54407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rete floor with yellow arrow sign">
            <a:extLst>
              <a:ext uri="{FF2B5EF4-FFF2-40B4-BE49-F238E27FC236}">
                <a16:creationId xmlns:a16="http://schemas.microsoft.com/office/drawing/2014/main" id="{F1A034E7-E3D3-48C8-C624-6BA82385DB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0078"/>
            <a:ext cx="10257183" cy="4512365"/>
          </a:xfrm>
          <a:prstGeom prst="rect">
            <a:avLst/>
          </a:prstGeom>
        </p:spPr>
      </p:pic>
      <p:sp>
        <p:nvSpPr>
          <p:cNvPr id="4" name="Freeform 21">
            <a:extLst>
              <a:ext uri="{FF2B5EF4-FFF2-40B4-BE49-F238E27FC236}">
                <a16:creationId xmlns:a16="http://schemas.microsoft.com/office/drawing/2014/main" id="{995467B8-C3DE-B45F-C2CF-F1C09B6078F6}"/>
              </a:ext>
            </a:extLst>
          </p:cNvPr>
          <p:cNvSpPr/>
          <p:nvPr/>
        </p:nvSpPr>
        <p:spPr>
          <a:xfrm>
            <a:off x="5834270" y="1143000"/>
            <a:ext cx="6357730" cy="4989443"/>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ctr" rtl="0"/>
            <a:endParaRPr lang="en-US" sz="2400" dirty="0">
              <a:solidFill>
                <a:srgbClr val="000000"/>
              </a:solidFill>
            </a:endParaRPr>
          </a:p>
          <a:p>
            <a:pPr algn="ctr"/>
            <a:r>
              <a:rPr lang="pt-PT" sz="2400" dirty="0">
                <a:solidFill>
                  <a:srgbClr val="000000"/>
                </a:solidFill>
              </a:rPr>
              <a:t>Uma estratégia de marketing eficaz é a base do </a:t>
            </a:r>
            <a:r>
              <a:rPr lang="pt-PT" sz="2400" b="1" dirty="0">
                <a:solidFill>
                  <a:srgbClr val="000000"/>
                </a:solidFill>
              </a:rPr>
              <a:t>crescimento de uma empresa </a:t>
            </a:r>
            <a:r>
              <a:rPr lang="pt-PT" sz="2400" dirty="0">
                <a:solidFill>
                  <a:srgbClr val="000000"/>
                </a:solidFill>
              </a:rPr>
              <a:t>e, muitas vezes, da sua própria existência. Desde atender às necessidades do público-alvo e ajudá-lo a construir fidelidade à marca até determinar os preços certos para os seus produtos e serviços</a:t>
            </a:r>
            <a:r>
              <a:rPr lang="en-US" sz="2400" dirty="0">
                <a:solidFill>
                  <a:srgbClr val="000000"/>
                </a:solidFill>
              </a:rPr>
              <a:t>, </a:t>
            </a:r>
            <a:r>
              <a:rPr lang="pt-PT" sz="2400" dirty="0">
                <a:solidFill>
                  <a:srgbClr val="000000"/>
                </a:solidFill>
              </a:rPr>
              <a:t>a estratégia correta maximiza as hipóteses de sucesso no mundo empresarial.</a:t>
            </a:r>
            <a:endParaRPr lang="en-IE" sz="2400" dirty="0">
              <a:solidFill>
                <a:srgbClr val="000000"/>
              </a:solidFill>
            </a:endParaRPr>
          </a:p>
        </p:txBody>
      </p:sp>
      <p:sp>
        <p:nvSpPr>
          <p:cNvPr id="6" name="TextBox 5">
            <a:extLst>
              <a:ext uri="{FF2B5EF4-FFF2-40B4-BE49-F238E27FC236}">
                <a16:creationId xmlns:a16="http://schemas.microsoft.com/office/drawing/2014/main" id="{5D9D3D0F-5911-0A61-3CDC-80E0D50DEA2A}"/>
              </a:ext>
            </a:extLst>
          </p:cNvPr>
          <p:cNvSpPr txBox="1"/>
          <p:nvPr/>
        </p:nvSpPr>
        <p:spPr>
          <a:xfrm>
            <a:off x="546651" y="430091"/>
            <a:ext cx="6102626"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Estratégia de marketing</a:t>
            </a:r>
          </a:p>
        </p:txBody>
      </p:sp>
    </p:spTree>
    <p:extLst>
      <p:ext uri="{BB962C8B-B14F-4D97-AF65-F5344CB8AC3E}">
        <p14:creationId xmlns:p14="http://schemas.microsoft.com/office/powerpoint/2010/main" val="546051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33631-34A0-E4F7-26CC-7834EEBC29C3}"/>
              </a:ext>
            </a:extLst>
          </p:cNvPr>
          <p:cNvSpPr>
            <a:spLocks noGrp="1"/>
          </p:cNvSpPr>
          <p:nvPr>
            <p:ph type="body" sz="quarter" idx="16"/>
          </p:nvPr>
        </p:nvSpPr>
        <p:spPr/>
        <p:txBody>
          <a:bodyPr/>
          <a:lstStyle/>
          <a:p>
            <a:pPr algn="l" rtl="0"/>
            <a:r>
              <a:rPr lang="en-GB" b="1" dirty="0"/>
              <a:t>Estratégia de Marketing vs. Plano de Marketing</a:t>
            </a:r>
          </a:p>
          <a:p>
            <a:pPr algn="l" rtl="0"/>
            <a:endParaRPr lang="en-IE" b="1" dirty="0"/>
          </a:p>
        </p:txBody>
      </p:sp>
      <p:sp>
        <p:nvSpPr>
          <p:cNvPr id="6" name="TextBox 3">
            <a:hlinkClick r:id="rId2"/>
            <a:extLst>
              <a:ext uri="{FF2B5EF4-FFF2-40B4-BE49-F238E27FC236}">
                <a16:creationId xmlns:a16="http://schemas.microsoft.com/office/drawing/2014/main" id="{D8C8BF51-9BEB-9ACA-7CA2-CFD36E79A232}"/>
              </a:ext>
            </a:extLst>
          </p:cNvPr>
          <p:cNvSpPr txBox="1"/>
          <p:nvPr/>
        </p:nvSpPr>
        <p:spPr>
          <a:xfrm>
            <a:off x="11088819" y="5609847"/>
            <a:ext cx="12853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a:t>Fonte</a:t>
            </a:r>
          </a:p>
        </p:txBody>
      </p:sp>
      <p:pic>
        <p:nvPicPr>
          <p:cNvPr id="2" name="Picture 1">
            <a:extLst>
              <a:ext uri="{FF2B5EF4-FFF2-40B4-BE49-F238E27FC236}">
                <a16:creationId xmlns:a16="http://schemas.microsoft.com/office/drawing/2014/main" id="{7BCC16CF-D799-CFD6-5B24-2E20DE1B46DF}"/>
              </a:ext>
            </a:extLst>
          </p:cNvPr>
          <p:cNvPicPr>
            <a:picLocks noChangeAspect="1"/>
          </p:cNvPicPr>
          <p:nvPr/>
        </p:nvPicPr>
        <p:blipFill>
          <a:blip r:embed="rId3"/>
          <a:stretch>
            <a:fillRect/>
          </a:stretch>
        </p:blipFill>
        <p:spPr>
          <a:xfrm>
            <a:off x="10984809" y="84456"/>
            <a:ext cx="929292" cy="992653"/>
          </a:xfrm>
          <a:prstGeom prst="rect">
            <a:avLst/>
          </a:prstGeom>
        </p:spPr>
      </p:pic>
      <p:graphicFrame>
        <p:nvGraphicFramePr>
          <p:cNvPr id="4" name="Tabela 6">
            <a:extLst>
              <a:ext uri="{FF2B5EF4-FFF2-40B4-BE49-F238E27FC236}">
                <a16:creationId xmlns:a16="http://schemas.microsoft.com/office/drawing/2014/main" id="{D314F102-DDC2-4C64-A050-632F89258306}"/>
              </a:ext>
            </a:extLst>
          </p:cNvPr>
          <p:cNvGraphicFramePr>
            <a:graphicFrameLocks noGrp="1"/>
          </p:cNvGraphicFramePr>
          <p:nvPr>
            <p:extLst>
              <p:ext uri="{D42A27DB-BD31-4B8C-83A1-F6EECF244321}">
                <p14:modId xmlns:p14="http://schemas.microsoft.com/office/powerpoint/2010/main" val="2937147692"/>
              </p:ext>
            </p:extLst>
          </p:nvPr>
        </p:nvGraphicFramePr>
        <p:xfrm>
          <a:off x="2047434" y="2593528"/>
          <a:ext cx="8295171" cy="2398600"/>
        </p:xfrm>
        <a:graphic>
          <a:graphicData uri="http://schemas.openxmlformats.org/drawingml/2006/table">
            <a:tbl>
              <a:tblPr firstRow="1" bandRow="1">
                <a:tableStyleId>{7DF18680-E054-41AD-8BC1-D1AEF772440D}</a:tableStyleId>
              </a:tblPr>
              <a:tblGrid>
                <a:gridCol w="4131772">
                  <a:extLst>
                    <a:ext uri="{9D8B030D-6E8A-4147-A177-3AD203B41FA5}">
                      <a16:colId xmlns:a16="http://schemas.microsoft.com/office/drawing/2014/main" val="1607394968"/>
                    </a:ext>
                  </a:extLst>
                </a:gridCol>
                <a:gridCol w="4163399">
                  <a:extLst>
                    <a:ext uri="{9D8B030D-6E8A-4147-A177-3AD203B41FA5}">
                      <a16:colId xmlns:a16="http://schemas.microsoft.com/office/drawing/2014/main" val="488917253"/>
                    </a:ext>
                  </a:extLst>
                </a:gridCol>
              </a:tblGrid>
              <a:tr h="599650">
                <a:tc>
                  <a:txBody>
                    <a:bodyPr/>
                    <a:lstStyle/>
                    <a:p>
                      <a:pPr algn="ctr"/>
                      <a:r>
                        <a:rPr lang="pt-PT" b="1" noProof="0" dirty="0">
                          <a:solidFill>
                            <a:srgbClr val="000000"/>
                          </a:solidFill>
                        </a:rPr>
                        <a:t>Estratégia</a:t>
                      </a:r>
                      <a:r>
                        <a:rPr lang="en-GB" b="1" dirty="0">
                          <a:solidFill>
                            <a:srgbClr val="000000"/>
                          </a:solidFill>
                        </a:rPr>
                        <a:t> de Marketing </a:t>
                      </a:r>
                      <a:endParaRPr lang="pt-PT" dirty="0">
                        <a:solidFill>
                          <a:srgbClr val="000000"/>
                        </a:solidFill>
                      </a:endParaRPr>
                    </a:p>
                  </a:txBody>
                  <a:tcPr/>
                </a:tc>
                <a:tc>
                  <a:txBody>
                    <a:bodyPr/>
                    <a:lstStyle/>
                    <a:p>
                      <a:pPr algn="ctr"/>
                      <a:r>
                        <a:rPr lang="en-GB" b="1" dirty="0">
                          <a:solidFill>
                            <a:srgbClr val="000000"/>
                          </a:solidFill>
                        </a:rPr>
                        <a:t>Plano de Marketing</a:t>
                      </a:r>
                      <a:endParaRPr lang="pt-PT" dirty="0">
                        <a:solidFill>
                          <a:srgbClr val="000000"/>
                        </a:solidFill>
                      </a:endParaRPr>
                    </a:p>
                  </a:txBody>
                  <a:tcPr/>
                </a:tc>
                <a:extLst>
                  <a:ext uri="{0D108BD9-81ED-4DB2-BD59-A6C34878D82A}">
                    <a16:rowId xmlns:a16="http://schemas.microsoft.com/office/drawing/2014/main" val="1453286849"/>
                  </a:ext>
                </a:extLst>
              </a:tr>
              <a:tr h="599650">
                <a:tc>
                  <a:txBody>
                    <a:bodyPr/>
                    <a:lstStyle/>
                    <a:p>
                      <a:pPr algn="ctr"/>
                      <a:r>
                        <a:rPr lang="pt-PT" dirty="0">
                          <a:solidFill>
                            <a:srgbClr val="000000"/>
                          </a:solidFill>
                        </a:rPr>
                        <a:t>Longo prazo</a:t>
                      </a:r>
                    </a:p>
                  </a:txBody>
                  <a:tcPr/>
                </a:tc>
                <a:tc>
                  <a:txBody>
                    <a:bodyPr/>
                    <a:lstStyle/>
                    <a:p>
                      <a:pPr algn="ctr"/>
                      <a:r>
                        <a:rPr lang="pt-PT" dirty="0">
                          <a:solidFill>
                            <a:srgbClr val="000000"/>
                          </a:solidFill>
                        </a:rPr>
                        <a:t>Curto prazo</a:t>
                      </a:r>
                    </a:p>
                  </a:txBody>
                  <a:tcPr/>
                </a:tc>
                <a:extLst>
                  <a:ext uri="{0D108BD9-81ED-4DB2-BD59-A6C34878D82A}">
                    <a16:rowId xmlns:a16="http://schemas.microsoft.com/office/drawing/2014/main" val="471933162"/>
                  </a:ext>
                </a:extLst>
              </a:tr>
              <a:tr h="599650">
                <a:tc>
                  <a:txBody>
                    <a:bodyPr/>
                    <a:lstStyle/>
                    <a:p>
                      <a:pPr algn="ctr"/>
                      <a:r>
                        <a:rPr lang="pt-PT" dirty="0">
                          <a:solidFill>
                            <a:srgbClr val="000000"/>
                          </a:solidFill>
                        </a:rPr>
                        <a:t>Cumprimento da missão da empresa</a:t>
                      </a:r>
                    </a:p>
                  </a:txBody>
                  <a:tcPr/>
                </a:tc>
                <a:tc>
                  <a:txBody>
                    <a:bodyPr/>
                    <a:lstStyle/>
                    <a:p>
                      <a:pPr algn="ctr"/>
                      <a:r>
                        <a:rPr lang="pt-PT" dirty="0">
                          <a:solidFill>
                            <a:srgbClr val="000000"/>
                          </a:solidFill>
                        </a:rPr>
                        <a:t>Táticas ao nível da campanha</a:t>
                      </a:r>
                    </a:p>
                  </a:txBody>
                  <a:tcPr/>
                </a:tc>
                <a:extLst>
                  <a:ext uri="{0D108BD9-81ED-4DB2-BD59-A6C34878D82A}">
                    <a16:rowId xmlns:a16="http://schemas.microsoft.com/office/drawing/2014/main" val="1000492273"/>
                  </a:ext>
                </a:extLst>
              </a:tr>
              <a:tr h="599650">
                <a:tc>
                  <a:txBody>
                    <a:bodyPr/>
                    <a:lstStyle/>
                    <a:p>
                      <a:pPr algn="ctr"/>
                      <a:r>
                        <a:rPr lang="pt-PT" dirty="0">
                          <a:solidFill>
                            <a:srgbClr val="000000"/>
                          </a:solidFill>
                        </a:rPr>
                        <a:t>Apoio aos objetivos de negócio</a:t>
                      </a:r>
                    </a:p>
                  </a:txBody>
                  <a:tcPr/>
                </a:tc>
                <a:tc>
                  <a:txBody>
                    <a:bodyPr/>
                    <a:lstStyle/>
                    <a:p>
                      <a:pPr algn="ctr"/>
                      <a:r>
                        <a:rPr lang="pt-PT" dirty="0">
                          <a:solidFill>
                            <a:srgbClr val="000000"/>
                          </a:solidFill>
                        </a:rPr>
                        <a:t>Apoio às estratégias de marketing</a:t>
                      </a:r>
                    </a:p>
                  </a:txBody>
                  <a:tcPr/>
                </a:tc>
                <a:extLst>
                  <a:ext uri="{0D108BD9-81ED-4DB2-BD59-A6C34878D82A}">
                    <a16:rowId xmlns:a16="http://schemas.microsoft.com/office/drawing/2014/main" val="3430946142"/>
                  </a:ext>
                </a:extLst>
              </a:tr>
            </a:tbl>
          </a:graphicData>
        </a:graphic>
      </p:graphicFrame>
    </p:spTree>
    <p:extLst>
      <p:ext uri="{BB962C8B-B14F-4D97-AF65-F5344CB8AC3E}">
        <p14:creationId xmlns:p14="http://schemas.microsoft.com/office/powerpoint/2010/main" val="1379701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2586-8797-611A-11C8-3676EF064D56}"/>
              </a:ext>
            </a:extLst>
          </p:cNvPr>
          <p:cNvSpPr>
            <a:spLocks noGrp="1"/>
          </p:cNvSpPr>
          <p:nvPr>
            <p:ph type="body" sz="quarter" idx="18"/>
          </p:nvPr>
        </p:nvSpPr>
        <p:spPr>
          <a:xfrm>
            <a:off x="898358" y="1605421"/>
            <a:ext cx="6267755" cy="3657043"/>
          </a:xfrm>
        </p:spPr>
        <p:txBody>
          <a:bodyPr/>
          <a:lstStyle/>
          <a:p>
            <a:pPr algn="just"/>
            <a:r>
              <a:rPr lang="pt-PT" dirty="0">
                <a:latin typeface="Inter"/>
              </a:rPr>
              <a:t>Um plano de marketing bem sucedido permitirá expandir a empresa de várias formas. Para apoiar diretamente este crescimento, é necessário determinar como se pretende que a empresa cresça a longo prazo</a:t>
            </a:r>
            <a:r>
              <a:rPr lang="en-US" b="0" i="0" dirty="0">
                <a:solidFill>
                  <a:srgbClr val="000000"/>
                </a:solidFill>
                <a:effectLst/>
                <a:latin typeface="Inter"/>
              </a:rPr>
              <a:t>. É aqui que entram as estratégias de </a:t>
            </a:r>
            <a:r>
              <a:rPr lang="pt-PT" b="0" i="0" dirty="0">
                <a:solidFill>
                  <a:srgbClr val="000000"/>
                </a:solidFill>
                <a:effectLst/>
                <a:latin typeface="Inter"/>
              </a:rPr>
              <a:t>crescimento</a:t>
            </a:r>
            <a:r>
              <a:rPr lang="en-US" b="0" i="0" dirty="0">
                <a:solidFill>
                  <a:srgbClr val="000000"/>
                </a:solidFill>
                <a:effectLst/>
                <a:latin typeface="Inter"/>
              </a:rPr>
              <a:t>.</a:t>
            </a:r>
            <a:r>
              <a:rPr lang="pt-PT" dirty="0">
                <a:latin typeface="Inter"/>
              </a:rPr>
              <a:t> </a:t>
            </a:r>
          </a:p>
          <a:p>
            <a:pPr algn="just"/>
            <a:r>
              <a:rPr lang="pt-PT" dirty="0">
                <a:latin typeface="Inter"/>
              </a:rPr>
              <a:t>As estratégias de crescimento, também conhecidas como estratégias de produto-mercado, visam </a:t>
            </a:r>
            <a:r>
              <a:rPr lang="pt-PT" u="sng" dirty="0">
                <a:solidFill>
                  <a:srgbClr val="0070C0"/>
                </a:solidFill>
                <a:latin typeface="Inter"/>
              </a:rPr>
              <a:t>aumentar a participação no mercado</a:t>
            </a:r>
            <a:r>
              <a:rPr lang="pt-PT" dirty="0">
                <a:latin typeface="Inter"/>
              </a:rPr>
              <a:t> e persuadir mais clientes a investir nos produtos ou serviços.</a:t>
            </a:r>
            <a:endParaRPr lang="en-US" b="0" i="0" dirty="0">
              <a:solidFill>
                <a:srgbClr val="000000"/>
              </a:solidFill>
              <a:effectLst/>
              <a:latin typeface="Inter"/>
            </a:endParaRPr>
          </a:p>
          <a:p>
            <a:pPr algn="just"/>
            <a:endParaRPr lang="en-US" dirty="0">
              <a:latin typeface="Inter"/>
            </a:endParaRPr>
          </a:p>
          <a:p>
            <a:pPr algn="just"/>
            <a:endParaRPr lang="en-US" b="0" i="0" dirty="0">
              <a:solidFill>
                <a:srgbClr val="000000"/>
              </a:solidFill>
              <a:effectLst/>
              <a:latin typeface="Inter"/>
            </a:endParaRPr>
          </a:p>
        </p:txBody>
      </p:sp>
      <p:sp>
        <p:nvSpPr>
          <p:cNvPr id="3" name="Text Placeholder 2">
            <a:extLst>
              <a:ext uri="{FF2B5EF4-FFF2-40B4-BE49-F238E27FC236}">
                <a16:creationId xmlns:a16="http://schemas.microsoft.com/office/drawing/2014/main" id="{FF84B56B-10E0-26BA-9325-97996BD75111}"/>
              </a:ext>
            </a:extLst>
          </p:cNvPr>
          <p:cNvSpPr>
            <a:spLocks noGrp="1"/>
          </p:cNvSpPr>
          <p:nvPr>
            <p:ph type="body" sz="quarter" idx="16"/>
          </p:nvPr>
        </p:nvSpPr>
        <p:spPr>
          <a:xfrm>
            <a:off x="898357" y="776921"/>
            <a:ext cx="5687499" cy="992652"/>
          </a:xfrm>
        </p:spPr>
        <p:txBody>
          <a:bodyPr/>
          <a:lstStyle/>
          <a:p>
            <a:pPr algn="l" rtl="0"/>
            <a:r>
              <a:rPr lang="en-IE" b="1" dirty="0"/>
              <a:t>Estratégias de Crescimento</a:t>
            </a:r>
          </a:p>
        </p:txBody>
      </p:sp>
      <p:pic>
        <p:nvPicPr>
          <p:cNvPr id="7" name="Picture Placeholder 6">
            <a:extLst>
              <a:ext uri="{FF2B5EF4-FFF2-40B4-BE49-F238E27FC236}">
                <a16:creationId xmlns:a16="http://schemas.microsoft.com/office/drawing/2014/main" id="{2DF73B75-1701-630E-BDA8-8EFE8C8AFFC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8" name="Freeform 13">
            <a:extLst>
              <a:ext uri="{FF2B5EF4-FFF2-40B4-BE49-F238E27FC236}">
                <a16:creationId xmlns:a16="http://schemas.microsoft.com/office/drawing/2014/main" id="{4A743186-0B45-3A4F-024F-820B35C0AA72}"/>
              </a:ext>
            </a:extLst>
          </p:cNvPr>
          <p:cNvSpPr/>
          <p:nvPr/>
        </p:nvSpPr>
        <p:spPr>
          <a:xfrm>
            <a:off x="0" y="5696166"/>
            <a:ext cx="6390861"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lgn="l" rtl="0"/>
            <a:r>
              <a:rPr lang="de-DE" sz="1800" b="1" dirty="0">
                <a:solidFill>
                  <a:srgbClr val="000000"/>
                </a:solidFill>
                <a:highlight>
                  <a:srgbClr val="F79037"/>
                </a:highlight>
              </a:rPr>
              <a:t>Algumas ferramentas úteis:</a:t>
            </a:r>
            <a:r>
              <a:rPr lang="de-DE" sz="1800" dirty="0">
                <a:solidFill>
                  <a:srgbClr val="000000"/>
                </a:solidFill>
              </a:rPr>
              <a:t>      </a:t>
            </a:r>
            <a:r>
              <a:rPr lang="de-DE" sz="1800" dirty="0">
                <a:solidFill>
                  <a:srgbClr val="000000"/>
                </a:solidFill>
                <a:hlinkClick r:id="rId3">
                  <a:extLst>
                    <a:ext uri="{A12FA001-AC4F-418D-AE19-62706E023703}">
                      <ahyp:hlinkClr xmlns:ahyp="http://schemas.microsoft.com/office/drawing/2018/hyperlinkcolor" val="tx"/>
                    </a:ext>
                  </a:extLst>
                </a:hlinkClick>
              </a:rPr>
              <a:t>Matriz de Ansoff</a:t>
            </a:r>
            <a:endParaRPr lang="de-DE" sz="1800" dirty="0">
              <a:solidFill>
                <a:srgbClr val="000000"/>
              </a:solidFill>
            </a:endParaRPr>
          </a:p>
          <a:p>
            <a:pPr lvl="1" algn="l" rtl="0"/>
            <a:r>
              <a:rPr lang="de-DE" sz="1800" dirty="0">
                <a:solidFill>
                  <a:srgbClr val="000000"/>
                </a:solidFill>
              </a:rPr>
              <a:t>                                               </a:t>
            </a:r>
            <a:r>
              <a:rPr lang="de-DE" sz="1800" dirty="0">
                <a:solidFill>
                  <a:srgbClr val="000000"/>
                </a:solidFill>
                <a:hlinkClick r:id="rId4">
                  <a:extLst>
                    <a:ext uri="{A12FA001-AC4F-418D-AE19-62706E023703}">
                      <ahyp:hlinkClr xmlns:ahyp="http://schemas.microsoft.com/office/drawing/2018/hyperlinkcolor" val="tx"/>
                    </a:ext>
                  </a:extLst>
                </a:hlinkClick>
              </a:rPr>
              <a:t>Modelo de Marketing STP</a:t>
            </a:r>
            <a:endParaRPr lang="de-DE" sz="1800" dirty="0">
              <a:solidFill>
                <a:srgbClr val="000000"/>
              </a:solidFill>
            </a:endParaRPr>
          </a:p>
          <a:p>
            <a:pPr lvl="1" algn="l" rtl="0"/>
            <a:r>
              <a:rPr lang="de-DE" sz="1800" dirty="0">
                <a:solidFill>
                  <a:srgbClr val="000000"/>
                </a:solidFill>
              </a:rPr>
              <a:t>                                               </a:t>
            </a:r>
            <a:r>
              <a:rPr lang="de-DE" sz="1800" dirty="0">
                <a:solidFill>
                  <a:srgbClr val="000000"/>
                </a:solidFill>
                <a:hlinkClick r:id="rId5">
                  <a:extLst>
                    <a:ext uri="{A12FA001-AC4F-418D-AE19-62706E023703}">
                      <ahyp:hlinkClr xmlns:ahyp="http://schemas.microsoft.com/office/drawing/2018/hyperlinkcolor" val="tx"/>
                    </a:ext>
                  </a:extLst>
                </a:hlinkClick>
              </a:rPr>
              <a:t>Matriz BCG</a:t>
            </a:r>
            <a:endParaRPr lang="de-DE" sz="1800" dirty="0">
              <a:solidFill>
                <a:srgbClr val="000000"/>
              </a:solidFill>
            </a:endParaRPr>
          </a:p>
          <a:p>
            <a:pPr algn="l" rtl="0"/>
            <a:endParaRPr lang="en-US" b="0" i="0" dirty="0">
              <a:latin typeface="Calibri" panose="020F0502020204030204" pitchFamily="34" charset="0"/>
            </a:endParaRPr>
          </a:p>
        </p:txBody>
      </p:sp>
      <p:pic>
        <p:nvPicPr>
          <p:cNvPr id="4" name="Picture 3">
            <a:extLst>
              <a:ext uri="{FF2B5EF4-FFF2-40B4-BE49-F238E27FC236}">
                <a16:creationId xmlns:a16="http://schemas.microsoft.com/office/drawing/2014/main" id="{CC61C6E5-7039-6FF3-BFA1-258BE3C07A92}"/>
              </a:ext>
            </a:extLst>
          </p:cNvPr>
          <p:cNvPicPr>
            <a:picLocks noChangeAspect="1"/>
          </p:cNvPicPr>
          <p:nvPr/>
        </p:nvPicPr>
        <p:blipFill>
          <a:blip r:embed="rId6"/>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305931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C8F2B-2444-5ABA-8627-2911799EB9DF}"/>
              </a:ext>
            </a:extLst>
          </p:cNvPr>
          <p:cNvSpPr>
            <a:spLocks noGrp="1"/>
          </p:cNvSpPr>
          <p:nvPr>
            <p:ph type="body" sz="quarter" idx="18"/>
          </p:nvPr>
        </p:nvSpPr>
        <p:spPr>
          <a:xfrm>
            <a:off x="898358" y="1687497"/>
            <a:ext cx="6080941" cy="4144136"/>
          </a:xfrm>
        </p:spPr>
        <p:txBody>
          <a:bodyPr/>
          <a:lstStyle/>
          <a:p>
            <a:pPr algn="l" rtl="0"/>
            <a:r>
              <a:rPr lang="pt-PT" b="0" i="0" dirty="0">
                <a:solidFill>
                  <a:srgbClr val="000000"/>
                </a:solidFill>
                <a:effectLst/>
                <a:latin typeface="Inter"/>
              </a:rPr>
              <a:t>Não</a:t>
            </a:r>
            <a:r>
              <a:rPr lang="en-US" b="0" i="0" dirty="0">
                <a:solidFill>
                  <a:srgbClr val="000000"/>
                </a:solidFill>
                <a:effectLst/>
                <a:latin typeface="Inter"/>
              </a:rPr>
              <a:t> b</a:t>
            </a:r>
            <a:r>
              <a:rPr lang="pt-PT" b="0" i="0" dirty="0">
                <a:solidFill>
                  <a:srgbClr val="000000"/>
                </a:solidFill>
                <a:effectLst/>
                <a:latin typeface="Inter"/>
              </a:rPr>
              <a:t>asta</a:t>
            </a:r>
            <a:r>
              <a:rPr lang="en-US" b="0" i="0" dirty="0">
                <a:solidFill>
                  <a:srgbClr val="000000"/>
                </a:solidFill>
                <a:effectLst/>
                <a:latin typeface="Inter"/>
              </a:rPr>
              <a:t> </a:t>
            </a:r>
            <a:r>
              <a:rPr lang="pt-PT" b="0" i="0" dirty="0">
                <a:solidFill>
                  <a:srgbClr val="000000"/>
                </a:solidFill>
                <a:effectLst/>
                <a:latin typeface="Inter"/>
              </a:rPr>
              <a:t>apenas</a:t>
            </a:r>
            <a:r>
              <a:rPr lang="en-US" b="0" i="0" dirty="0">
                <a:solidFill>
                  <a:srgbClr val="000000"/>
                </a:solidFill>
                <a:effectLst/>
                <a:latin typeface="Inter"/>
              </a:rPr>
              <a:t> </a:t>
            </a:r>
            <a:r>
              <a:rPr lang="pt-PT" b="0" i="0" dirty="0">
                <a:solidFill>
                  <a:srgbClr val="000000"/>
                </a:solidFill>
                <a:effectLst/>
                <a:latin typeface="Inter"/>
              </a:rPr>
              <a:t>projetar </a:t>
            </a:r>
            <a:r>
              <a:rPr lang="en-US" b="0" i="0" dirty="0">
                <a:solidFill>
                  <a:srgbClr val="000000"/>
                </a:solidFill>
                <a:effectLst/>
                <a:latin typeface="Inter"/>
              </a:rPr>
              <a:t>o crescimento da </a:t>
            </a:r>
            <a:r>
              <a:rPr lang="en-US" b="0" i="0" dirty="0" err="1">
                <a:solidFill>
                  <a:srgbClr val="000000"/>
                </a:solidFill>
                <a:effectLst/>
                <a:latin typeface="Inter"/>
              </a:rPr>
              <a:t>empresa</a:t>
            </a:r>
            <a:r>
              <a:rPr lang="en-US" b="0" i="0" dirty="0">
                <a:solidFill>
                  <a:srgbClr val="000000"/>
                </a:solidFill>
                <a:effectLst/>
                <a:latin typeface="Inter"/>
              </a:rPr>
              <a:t>. As empresas mais bem-sucedidas também identificam o método de crescimento, que é determinado por estratégias de atitude:</a:t>
            </a:r>
            <a:endParaRPr lang="en-GB" dirty="0"/>
          </a:p>
          <a:p>
            <a:pPr marL="342900" indent="-342900" algn="l" rtl="0">
              <a:buClr>
                <a:srgbClr val="F79037"/>
              </a:buClr>
              <a:buFont typeface="Arial" panose="020B0604020202020204" pitchFamily="34" charset="0"/>
              <a:buChar char="•"/>
            </a:pPr>
            <a:r>
              <a:rPr lang="en-GB" b="1" dirty="0" err="1">
                <a:solidFill>
                  <a:srgbClr val="F79037"/>
                </a:solidFill>
              </a:rPr>
              <a:t>Método</a:t>
            </a:r>
            <a:r>
              <a:rPr lang="en-GB" b="1" dirty="0">
                <a:solidFill>
                  <a:srgbClr val="F79037"/>
                </a:solidFill>
              </a:rPr>
              <a:t> de </a:t>
            </a:r>
            <a:r>
              <a:rPr lang="pt-PT" b="1" dirty="0">
                <a:solidFill>
                  <a:srgbClr val="F79037"/>
                </a:solidFill>
              </a:rPr>
              <a:t>crescimento por aquisição</a:t>
            </a:r>
            <a:r>
              <a:rPr lang="en-GB" b="1" dirty="0">
                <a:solidFill>
                  <a:srgbClr val="F79037"/>
                </a:solidFill>
              </a:rPr>
              <a:t>:</a:t>
            </a:r>
            <a:r>
              <a:rPr lang="en-GB" dirty="0"/>
              <a:t> aquisição de </a:t>
            </a:r>
            <a:r>
              <a:rPr lang="pt-PT" dirty="0"/>
              <a:t>uma</a:t>
            </a:r>
            <a:r>
              <a:rPr lang="en-GB" dirty="0"/>
              <a:t> </a:t>
            </a:r>
            <a:r>
              <a:rPr lang="pt-PT" dirty="0"/>
              <a:t>empresa</a:t>
            </a:r>
            <a:r>
              <a:rPr lang="en-GB" dirty="0"/>
              <a:t> </a:t>
            </a:r>
            <a:r>
              <a:rPr lang="en-GB" dirty="0" err="1"/>
              <a:t>por</a:t>
            </a:r>
            <a:r>
              <a:rPr lang="en-GB" dirty="0"/>
              <a:t> </a:t>
            </a:r>
            <a:r>
              <a:rPr lang="en-GB" dirty="0" err="1"/>
              <a:t>outra</a:t>
            </a:r>
            <a:r>
              <a:rPr lang="en-GB" dirty="0"/>
              <a:t>.</a:t>
            </a:r>
          </a:p>
          <a:p>
            <a:pPr marL="342900" indent="-342900" algn="just">
              <a:buClr>
                <a:srgbClr val="F79037"/>
              </a:buClr>
              <a:buFont typeface="Arial" panose="020B0604020202020204" pitchFamily="34" charset="0"/>
              <a:buChar char="•"/>
            </a:pPr>
            <a:r>
              <a:rPr lang="pt-PT" b="1" dirty="0">
                <a:solidFill>
                  <a:srgbClr val="F79037"/>
                </a:solidFill>
              </a:rPr>
              <a:t>Crescimento</a:t>
            </a:r>
            <a:r>
              <a:rPr lang="en-GB" b="1" dirty="0">
                <a:solidFill>
                  <a:srgbClr val="F79037"/>
                </a:solidFill>
              </a:rPr>
              <a:t> </a:t>
            </a:r>
            <a:r>
              <a:rPr lang="pt-PT" b="1" dirty="0">
                <a:solidFill>
                  <a:srgbClr val="F79037"/>
                </a:solidFill>
              </a:rPr>
              <a:t>orgânico</a:t>
            </a:r>
            <a:r>
              <a:rPr lang="en-GB" b="1" dirty="0">
                <a:solidFill>
                  <a:srgbClr val="F9B100"/>
                </a:solidFill>
              </a:rPr>
              <a:t>: </a:t>
            </a:r>
            <a:r>
              <a:rPr lang="pt-PT" dirty="0"/>
              <a:t>refere-se a um aumento das vendas através dos recursos próprios da empresa (expansão da quota de mercado através do marketing, entrada em novos mercados, adição de novos produtos).</a:t>
            </a:r>
            <a:endParaRPr lang="en-IE" dirty="0"/>
          </a:p>
        </p:txBody>
      </p:sp>
      <p:sp>
        <p:nvSpPr>
          <p:cNvPr id="3" name="Text Placeholder 2">
            <a:extLst>
              <a:ext uri="{FF2B5EF4-FFF2-40B4-BE49-F238E27FC236}">
                <a16:creationId xmlns:a16="http://schemas.microsoft.com/office/drawing/2014/main" id="{4FDDBC5B-C729-0278-91B7-6F7B84F71EDD}"/>
              </a:ext>
            </a:extLst>
          </p:cNvPr>
          <p:cNvSpPr>
            <a:spLocks noGrp="1"/>
          </p:cNvSpPr>
          <p:nvPr>
            <p:ph type="body" sz="quarter" idx="16"/>
          </p:nvPr>
        </p:nvSpPr>
        <p:spPr>
          <a:xfrm>
            <a:off x="898358" y="890242"/>
            <a:ext cx="4990998" cy="658640"/>
          </a:xfrm>
        </p:spPr>
        <p:txBody>
          <a:bodyPr/>
          <a:lstStyle/>
          <a:p>
            <a:pPr algn="l" rtl="0"/>
            <a:r>
              <a:rPr lang="en-IE" b="1" dirty="0"/>
              <a:t>Estratégias de atitude</a:t>
            </a:r>
          </a:p>
        </p:txBody>
      </p:sp>
      <p:grpSp>
        <p:nvGrpSpPr>
          <p:cNvPr id="5" name="Graphic 3">
            <a:extLst>
              <a:ext uri="{FF2B5EF4-FFF2-40B4-BE49-F238E27FC236}">
                <a16:creationId xmlns:a16="http://schemas.microsoft.com/office/drawing/2014/main" id="{C0BD29BB-B900-5CF2-C964-C163E2F37D0C}"/>
              </a:ext>
            </a:extLst>
          </p:cNvPr>
          <p:cNvGrpSpPr/>
          <p:nvPr/>
        </p:nvGrpSpPr>
        <p:grpSpPr>
          <a:xfrm>
            <a:off x="8035004" y="2220824"/>
            <a:ext cx="2947736" cy="2798436"/>
            <a:chOff x="10410452" y="410457"/>
            <a:chExt cx="1091621" cy="1089230"/>
          </a:xfrm>
        </p:grpSpPr>
        <p:sp>
          <p:nvSpPr>
            <p:cNvPr id="6"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2DDDC"/>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sp>
          <p:nvSpPr>
            <p:cNvPr id="7"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endParaRPr lang="en-US"/>
            </a:p>
          </p:txBody>
        </p:sp>
      </p:grpSp>
      <p:pic>
        <p:nvPicPr>
          <p:cNvPr id="4" name="Picture 3">
            <a:extLst>
              <a:ext uri="{FF2B5EF4-FFF2-40B4-BE49-F238E27FC236}">
                <a16:creationId xmlns:a16="http://schemas.microsoft.com/office/drawing/2014/main" id="{52C51008-DB4D-435E-CD1A-9E6F44C2FA76}"/>
              </a:ext>
            </a:extLst>
          </p:cNvPr>
          <p:cNvPicPr>
            <a:picLocks noChangeAspect="1"/>
          </p:cNvPicPr>
          <p:nvPr/>
        </p:nvPicPr>
        <p:blipFill>
          <a:blip r:embed="rId2"/>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40424961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8D33C6-EF3C-40F1-81AD-C62BA1C13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B408C6-4F23-4064-BFDA-FCE4EF08D226}">
  <ds:schemaRefs>
    <ds:schemaRef ds:uri="http://schemas.microsoft.com/sharepoint/v3/contenttype/forms"/>
  </ds:schemaRefs>
</ds:datastoreItem>
</file>

<file path=customXml/itemProps3.xml><?xml version="1.0" encoding="utf-8"?>
<ds:datastoreItem xmlns:ds="http://schemas.openxmlformats.org/officeDocument/2006/customXml" ds:itemID="{9CF9B4B9-8FDE-4E05-A061-B0DC547E385B}">
  <ds:schemaRefs>
    <ds:schemaRef ds:uri="http://schemas.microsoft.com/office/2006/documentManagement/types"/>
    <ds:schemaRef ds:uri="d8d94d33-0f46-420b-ad84-827e2691e374"/>
    <ds:schemaRef ds:uri="http://schemas.microsoft.com/office/2006/metadata/propertie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b368c81d-2a3c-4b2e-8f20-ebff1d13c98d"/>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23717</TotalTime>
  <Words>9716</Words>
  <Application>Microsoft Office PowerPoint</Application>
  <PresentationFormat>Widescreen</PresentationFormat>
  <Paragraphs>545</Paragraphs>
  <Slides>103</Slides>
  <Notes>6</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Arial</vt:lpstr>
      <vt:lpstr>Calibri</vt:lpstr>
      <vt:lpstr>Europa</vt:lpstr>
      <vt:lpstr>Inter</vt:lpstr>
      <vt:lpstr>Montserrat Light</vt:lpstr>
      <vt:lpstr>Wingdings</vt:lpstr>
      <vt:lpstr>Zen Kaku Gothic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192</cp:revision>
  <dcterms:created xsi:type="dcterms:W3CDTF">2020-10-14T13:32:04Z</dcterms:created>
  <dcterms:modified xsi:type="dcterms:W3CDTF">2024-02-01T11:51:30Z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