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9"/>
  </p:notesMasterIdLst>
  <p:sldIdLst>
    <p:sldId id="4286" r:id="rId5"/>
    <p:sldId id="4306" r:id="rId6"/>
    <p:sldId id="4323" r:id="rId7"/>
    <p:sldId id="4322" r:id="rId8"/>
    <p:sldId id="4343" r:id="rId9"/>
    <p:sldId id="4350" r:id="rId10"/>
    <p:sldId id="4348" r:id="rId11"/>
    <p:sldId id="4349" r:id="rId12"/>
    <p:sldId id="4351" r:id="rId13"/>
    <p:sldId id="4524" r:id="rId14"/>
    <p:sldId id="4527" r:id="rId15"/>
    <p:sldId id="4529" r:id="rId16"/>
    <p:sldId id="4342" r:id="rId17"/>
    <p:sldId id="4530" r:id="rId18"/>
    <p:sldId id="4539" r:id="rId19"/>
    <p:sldId id="4538" r:id="rId20"/>
    <p:sldId id="4532" r:id="rId21"/>
    <p:sldId id="4533" r:id="rId22"/>
    <p:sldId id="4534" r:id="rId23"/>
    <p:sldId id="4535" r:id="rId24"/>
    <p:sldId id="4543" r:id="rId25"/>
    <p:sldId id="4536" r:id="rId26"/>
    <p:sldId id="4537" r:id="rId27"/>
    <p:sldId id="4541" r:id="rId28"/>
    <p:sldId id="4345" r:id="rId29"/>
    <p:sldId id="4544" r:id="rId30"/>
    <p:sldId id="4545" r:id="rId31"/>
    <p:sldId id="4551" r:id="rId32"/>
    <p:sldId id="4552" r:id="rId33"/>
    <p:sldId id="4580" r:id="rId34"/>
    <p:sldId id="4546" r:id="rId35"/>
    <p:sldId id="4548" r:id="rId36"/>
    <p:sldId id="4549" r:id="rId37"/>
    <p:sldId id="4550" r:id="rId38"/>
    <p:sldId id="4547" r:id="rId39"/>
    <p:sldId id="4553" r:id="rId40"/>
    <p:sldId id="4554" r:id="rId41"/>
    <p:sldId id="4578" r:id="rId42"/>
    <p:sldId id="4579" r:id="rId43"/>
    <p:sldId id="4526" r:id="rId44"/>
    <p:sldId id="4556" r:id="rId45"/>
    <p:sldId id="4557" r:id="rId46"/>
    <p:sldId id="4558" r:id="rId47"/>
    <p:sldId id="4560" r:id="rId48"/>
    <p:sldId id="4561" r:id="rId49"/>
    <p:sldId id="4562" r:id="rId50"/>
    <p:sldId id="4564" r:id="rId51"/>
    <p:sldId id="4563" r:id="rId52"/>
    <p:sldId id="4559" r:id="rId53"/>
    <p:sldId id="4346" r:id="rId54"/>
    <p:sldId id="4565" r:id="rId55"/>
    <p:sldId id="4555" r:id="rId56"/>
    <p:sldId id="4567" r:id="rId57"/>
    <p:sldId id="4568" r:id="rId58"/>
    <p:sldId id="4570" r:id="rId59"/>
    <p:sldId id="4571" r:id="rId60"/>
    <p:sldId id="4572" r:id="rId61"/>
    <p:sldId id="4573" r:id="rId62"/>
    <p:sldId id="4574" r:id="rId63"/>
    <p:sldId id="4575" r:id="rId64"/>
    <p:sldId id="4576" r:id="rId65"/>
    <p:sldId id="4577" r:id="rId66"/>
    <p:sldId id="4589" r:id="rId67"/>
    <p:sldId id="4347" r:id="rId68"/>
    <p:sldId id="4583" r:id="rId69"/>
    <p:sldId id="4581" r:id="rId70"/>
    <p:sldId id="4593" r:id="rId71"/>
    <p:sldId id="4584" r:id="rId72"/>
    <p:sldId id="4585" r:id="rId73"/>
    <p:sldId id="4586" r:id="rId74"/>
    <p:sldId id="4590" r:id="rId75"/>
    <p:sldId id="4588" r:id="rId76"/>
    <p:sldId id="4591" r:id="rId77"/>
    <p:sldId id="426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DDC"/>
    <a:srgbClr val="000000"/>
    <a:srgbClr val="F1A0C2"/>
    <a:srgbClr val="F79037"/>
    <a:srgbClr val="B2DDDC"/>
    <a:srgbClr val="086D6E"/>
    <a:srgbClr val="1BA19A"/>
    <a:srgbClr val="85EBE6"/>
    <a:srgbClr val="B2DEDD"/>
    <a:srgbClr val="EF5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3114" autoAdjust="0"/>
    <p:restoredTop sz="0" autoAdjust="0"/>
  </p:normalViewPr>
  <p:slideViewPr>
    <p:cSldViewPr snapToGrid="0" snapToObjects="1">
      <p:cViewPr varScale="1">
        <p:scale>
          <a:sx n="27" d="100"/>
          <a:sy n="27" d="100"/>
        </p:scale>
        <p:origin x="3942"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5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custT="1"/>
      <dgm:spPr/>
      <dgm:t>
        <a:bodyPr/>
        <a:lstStyle/>
        <a:p>
          <a:pPr>
            <a:lnSpc>
              <a:spcPct val="100000"/>
            </a:lnSpc>
            <a:spcAft>
              <a:spcPts val="0"/>
            </a:spcAft>
          </a:pPr>
          <a:r>
            <a:rPr lang="en-GB" sz="1800" b="1" dirty="0"/>
            <a:t>Vida </a:t>
          </a:r>
        </a:p>
        <a:p>
          <a:pPr>
            <a:lnSpc>
              <a:spcPct val="100000"/>
            </a:lnSpc>
            <a:spcAft>
              <a:spcPts val="0"/>
            </a:spcAft>
          </a:pPr>
          <a:r>
            <a:rPr lang="en-GB" sz="1800" b="1" dirty="0" err="1"/>
            <a:t>humana</a:t>
          </a:r>
          <a:endParaRPr lang="en-GB" sz="18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custT="1"/>
      <dgm:spPr/>
      <dgm:t>
        <a:bodyPr/>
        <a:lstStyle/>
        <a:p>
          <a:r>
            <a:rPr lang="en-GB" sz="1800" b="1" dirty="0" err="1"/>
            <a:t>Ligação</a:t>
          </a:r>
          <a:endParaRPr lang="en-GB" sz="1800" b="1" dirty="0"/>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kern="1200" dirty="0" err="1">
              <a:solidFill>
                <a:srgbClr val="086D6E">
                  <a:hueOff val="0"/>
                  <a:satOff val="0"/>
                  <a:lumOff val="0"/>
                  <a:alphaOff val="0"/>
                </a:srgbClr>
              </a:solidFill>
              <a:latin typeface="Calibri" panose="020F0502020204030204"/>
              <a:ea typeface="+mn-ea"/>
              <a:cs typeface="+mn-cs"/>
            </a:rPr>
            <a:t>Compromisso</a:t>
          </a:r>
          <a:endParaRPr lang="en-GB" sz="1800" b="1" kern="1200" dirty="0">
            <a:solidFill>
              <a:srgbClr val="086D6E">
                <a:hueOff val="0"/>
                <a:satOff val="0"/>
                <a:lumOff val="0"/>
                <a:alphaOff val="0"/>
              </a:srgbClr>
            </a:solidFill>
            <a:latin typeface="Calibri" panose="020F0502020204030204"/>
            <a:ea typeface="+mn-ea"/>
            <a:cs typeface="+mn-cs"/>
          </a:endParaRPr>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custT="1"/>
      <dgm:spPr/>
      <dgm:t>
        <a:bodyPr/>
        <a:lstStyle/>
        <a:p>
          <a:r>
            <a:rPr lang="en-GB" sz="1800" b="1" kern="1200" dirty="0" err="1">
              <a:solidFill>
                <a:srgbClr val="086D6E">
                  <a:hueOff val="0"/>
                  <a:satOff val="0"/>
                  <a:lumOff val="0"/>
                  <a:alphaOff val="0"/>
                </a:srgbClr>
              </a:solidFill>
              <a:latin typeface="Calibri" panose="020F0502020204030204"/>
              <a:ea typeface="+mn-ea"/>
              <a:cs typeface="+mn-cs"/>
            </a:rPr>
            <a:t>Valores</a:t>
          </a:r>
          <a:r>
            <a:rPr lang="en-GB" sz="1800" b="1" kern="1200" dirty="0">
              <a:solidFill>
                <a:srgbClr val="086D6E">
                  <a:hueOff val="0"/>
                  <a:satOff val="0"/>
                  <a:lumOff val="0"/>
                  <a:alphaOff val="0"/>
                </a:srgbClr>
              </a:solidFill>
              <a:latin typeface="Calibri" panose="020F0502020204030204"/>
              <a:ea typeface="+mn-ea"/>
              <a:cs typeface="+mn-cs"/>
            </a:rPr>
            <a:t> </a:t>
          </a:r>
          <a:r>
            <a:rPr lang="en-GB" sz="1800" b="1" kern="1200" dirty="0" err="1">
              <a:solidFill>
                <a:srgbClr val="086D6E">
                  <a:hueOff val="0"/>
                  <a:satOff val="0"/>
                  <a:lumOff val="0"/>
                  <a:alphaOff val="0"/>
                </a:srgbClr>
              </a:solidFill>
              <a:latin typeface="Calibri" panose="020F0502020204030204"/>
              <a:ea typeface="+mn-ea"/>
              <a:cs typeface="+mn-cs"/>
            </a:rPr>
            <a:t>comuns</a:t>
          </a:r>
          <a:endParaRPr lang="en-GB" sz="1800" b="1" kern="1200" dirty="0">
            <a:solidFill>
              <a:srgbClr val="086D6E">
                <a:hueOff val="0"/>
                <a:satOff val="0"/>
                <a:lumOff val="0"/>
                <a:alphaOff val="0"/>
              </a:srgbClr>
            </a:solidFill>
            <a:latin typeface="Calibri" panose="020F0502020204030204"/>
            <a:ea typeface="+mn-ea"/>
            <a:cs typeface="+mn-cs"/>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custT="1"/>
      <dgm:spPr/>
      <dgm:t>
        <a:bodyPr/>
        <a:lstStyle/>
        <a:p>
          <a:r>
            <a:rPr lang="en-GB" sz="1800" b="1" kern="1200" dirty="0" err="1">
              <a:solidFill>
                <a:srgbClr val="086D6E">
                  <a:hueOff val="0"/>
                  <a:satOff val="0"/>
                  <a:lumOff val="0"/>
                  <a:alphaOff val="0"/>
                </a:srgbClr>
              </a:solidFill>
              <a:latin typeface="Calibri" panose="020F0502020204030204"/>
              <a:ea typeface="+mn-ea"/>
              <a:cs typeface="+mn-cs"/>
            </a:rPr>
            <a:t>Mensagens</a:t>
          </a:r>
          <a:endParaRPr lang="en-GB" sz="1800" b="1" kern="1200" dirty="0">
            <a:solidFill>
              <a:srgbClr val="086D6E">
                <a:hueOff val="0"/>
                <a:satOff val="0"/>
                <a:lumOff val="0"/>
                <a:alphaOff val="0"/>
              </a:srgbClr>
            </a:solidFill>
            <a:latin typeface="Calibri" panose="020F0502020204030204"/>
            <a:ea typeface="+mn-ea"/>
            <a:cs typeface="+mn-cs"/>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custScaleX="186064" custLinFactNeighborX="-5867" custLinFactNeighborY="-23480">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custScaleX="183546" custScaleY="61666" custLinFactNeighborX="10269">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260572" custScaleY="53402" custLinFactNeighborX="-19243" custLinFactNeighborY="-19052">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1936209"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1847248" y="460318"/>
          <a:ext cx="1610942"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GB" sz="1800" b="1" kern="1200" dirty="0"/>
            <a:t>Vida </a:t>
          </a:r>
        </a:p>
        <a:p>
          <a:pPr marL="0" lvl="0" indent="0" algn="ctr" defTabSz="800100">
            <a:lnSpc>
              <a:spcPct val="100000"/>
            </a:lnSpc>
            <a:spcBef>
              <a:spcPct val="0"/>
            </a:spcBef>
            <a:spcAft>
              <a:spcPts val="0"/>
            </a:spcAft>
            <a:buNone/>
          </a:pPr>
          <a:r>
            <a:rPr lang="en-GB" sz="1800" b="1" kern="1200" dirty="0" err="1"/>
            <a:t>humana</a:t>
          </a:r>
          <a:endParaRPr lang="en-GB" sz="1800" b="1" kern="1200" dirty="0"/>
        </a:p>
      </dsp:txBody>
      <dsp:txXfrm>
        <a:off x="1847248" y="460318"/>
        <a:ext cx="1610942" cy="432706"/>
      </dsp:txXfrm>
    </dsp:sp>
    <dsp:sp modelId="{AC9A05DD-2CB6-4414-835B-9330C3547636}">
      <dsp:nvSpPr>
        <dsp:cNvPr id="0" name=""/>
        <dsp:cNvSpPr/>
      </dsp:nvSpPr>
      <dsp:spPr>
        <a:xfrm>
          <a:off x="1497071"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763792"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t>Ligação</a:t>
          </a:r>
          <a:endParaRPr lang="en-GB" sz="1800" b="1" kern="1200" dirty="0"/>
        </a:p>
      </dsp:txBody>
      <dsp:txXfrm>
        <a:off x="1763792" y="1388172"/>
        <a:ext cx="1334093" cy="432706"/>
      </dsp:txXfrm>
    </dsp:sp>
    <dsp:sp modelId="{B6F44495-37CA-4335-B6DB-935563211BF8}">
      <dsp:nvSpPr>
        <dsp:cNvPr id="0" name=""/>
        <dsp:cNvSpPr/>
      </dsp:nvSpPr>
      <dsp:spPr>
        <a:xfrm>
          <a:off x="1928079"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270616"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rgbClr val="086D6E">
                  <a:hueOff val="0"/>
                  <a:satOff val="0"/>
                  <a:lumOff val="0"/>
                  <a:alphaOff val="0"/>
                </a:srgbClr>
              </a:solidFill>
              <a:latin typeface="Calibri" panose="020F0502020204030204"/>
              <a:ea typeface="+mn-ea"/>
              <a:cs typeface="+mn-cs"/>
            </a:rPr>
            <a:t>Valores</a:t>
          </a:r>
          <a:r>
            <a:rPr lang="en-GB" sz="1800" b="1" kern="1200" dirty="0">
              <a:solidFill>
                <a:srgbClr val="086D6E">
                  <a:hueOff val="0"/>
                  <a:satOff val="0"/>
                  <a:lumOff val="0"/>
                  <a:alphaOff val="0"/>
                </a:srgbClr>
              </a:solidFill>
              <a:latin typeface="Calibri" panose="020F0502020204030204"/>
              <a:ea typeface="+mn-ea"/>
              <a:cs typeface="+mn-cs"/>
            </a:rPr>
            <a:t> </a:t>
          </a:r>
          <a:r>
            <a:rPr lang="en-GB" sz="1800" b="1" kern="1200" dirty="0" err="1">
              <a:solidFill>
                <a:srgbClr val="086D6E">
                  <a:hueOff val="0"/>
                  <a:satOff val="0"/>
                  <a:lumOff val="0"/>
                  <a:alphaOff val="0"/>
                </a:srgbClr>
              </a:solidFill>
              <a:latin typeface="Calibri" panose="020F0502020204030204"/>
              <a:ea typeface="+mn-ea"/>
              <a:cs typeface="+mn-cs"/>
            </a:rPr>
            <a:t>comuns</a:t>
          </a:r>
          <a:endParaRPr lang="en-GB" sz="1800" b="1" kern="1200" dirty="0">
            <a:solidFill>
              <a:srgbClr val="086D6E">
                <a:hueOff val="0"/>
                <a:satOff val="0"/>
                <a:lumOff val="0"/>
                <a:alphaOff val="0"/>
              </a:srgbClr>
            </a:solidFill>
            <a:latin typeface="Calibri" panose="020F0502020204030204"/>
            <a:ea typeface="+mn-ea"/>
            <a:cs typeface="+mn-cs"/>
          </a:endParaRPr>
        </a:p>
      </dsp:txBody>
      <dsp:txXfrm>
        <a:off x="2270616" y="2348334"/>
        <a:ext cx="865800" cy="432706"/>
      </dsp:txXfrm>
    </dsp:sp>
    <dsp:sp modelId="{52157ABB-FF05-4197-9C8A-6AF3624DFB6E}">
      <dsp:nvSpPr>
        <dsp:cNvPr id="0" name=""/>
        <dsp:cNvSpPr/>
      </dsp:nvSpPr>
      <dsp:spPr>
        <a:xfrm>
          <a:off x="1497071"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1565100" y="3324730"/>
          <a:ext cx="1589141" cy="26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rgbClr val="086D6E">
                  <a:hueOff val="0"/>
                  <a:satOff val="0"/>
                  <a:lumOff val="0"/>
                  <a:alphaOff val="0"/>
                </a:srgbClr>
              </a:solidFill>
              <a:latin typeface="Calibri" panose="020F0502020204030204"/>
              <a:ea typeface="+mn-ea"/>
              <a:cs typeface="+mn-cs"/>
            </a:rPr>
            <a:t>Mensagens</a:t>
          </a:r>
          <a:endParaRPr lang="en-GB" sz="1800" b="1" kern="1200" dirty="0">
            <a:solidFill>
              <a:srgbClr val="086D6E">
                <a:hueOff val="0"/>
                <a:satOff val="0"/>
                <a:lumOff val="0"/>
                <a:alphaOff val="0"/>
              </a:srgbClr>
            </a:solidFill>
            <a:latin typeface="Calibri" panose="020F0502020204030204"/>
            <a:ea typeface="+mn-ea"/>
            <a:cs typeface="+mn-cs"/>
          </a:endParaRPr>
        </a:p>
      </dsp:txBody>
      <dsp:txXfrm>
        <a:off x="1565100" y="3324730"/>
        <a:ext cx="1589141" cy="266832"/>
      </dsp:txXfrm>
    </dsp:sp>
    <dsp:sp modelId="{73728A22-AFC3-4C98-9F4D-8887CE3FCAF0}">
      <dsp:nvSpPr>
        <dsp:cNvPr id="0" name=""/>
        <dsp:cNvSpPr/>
      </dsp:nvSpPr>
      <dsp:spPr>
        <a:xfrm>
          <a:off x="2038378"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1408894" y="4153629"/>
          <a:ext cx="2256032" cy="23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rgbClr val="086D6E">
                  <a:hueOff val="0"/>
                  <a:satOff val="0"/>
                  <a:lumOff val="0"/>
                  <a:alphaOff val="0"/>
                </a:srgbClr>
              </a:solidFill>
              <a:latin typeface="Calibri" panose="020F0502020204030204"/>
              <a:ea typeface="+mn-ea"/>
              <a:cs typeface="+mn-cs"/>
            </a:rPr>
            <a:t>Compromisso</a:t>
          </a:r>
          <a:endParaRPr lang="en-GB" sz="1800" b="1" kern="1200" dirty="0">
            <a:solidFill>
              <a:srgbClr val="086D6E">
                <a:hueOff val="0"/>
                <a:satOff val="0"/>
                <a:lumOff val="0"/>
                <a:alphaOff val="0"/>
              </a:srgbClr>
            </a:solidFill>
            <a:latin typeface="Calibri" panose="020F0502020204030204"/>
            <a:ea typeface="+mn-ea"/>
            <a:cs typeface="+mn-cs"/>
          </a:endParaRPr>
        </a:p>
      </dsp:txBody>
      <dsp:txXfrm>
        <a:off x="1408894" y="4153629"/>
        <a:ext cx="2256032" cy="2310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29796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85962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60279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92845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222800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99757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99344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01380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121454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37</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39</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40</a:t>
            </a:fld>
            <a:endParaRPr lang="en-US"/>
          </a:p>
        </p:txBody>
      </p:sp>
    </p:spTree>
    <p:extLst>
      <p:ext uri="{BB962C8B-B14F-4D97-AF65-F5344CB8AC3E}">
        <p14:creationId xmlns:p14="http://schemas.microsoft.com/office/powerpoint/2010/main" val="114265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41</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172595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44</a:t>
            </a:fld>
            <a:endParaRPr lang="en-US"/>
          </a:p>
        </p:txBody>
      </p:sp>
    </p:spTree>
    <p:extLst>
      <p:ext uri="{BB962C8B-B14F-4D97-AF65-F5344CB8AC3E}">
        <p14:creationId xmlns:p14="http://schemas.microsoft.com/office/powerpoint/2010/main" val="880138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46</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3830199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51</a:t>
            </a:fld>
            <a:endParaRPr lang="en-US"/>
          </a:p>
        </p:txBody>
      </p:sp>
    </p:spTree>
    <p:extLst>
      <p:ext uri="{BB962C8B-B14F-4D97-AF65-F5344CB8AC3E}">
        <p14:creationId xmlns:p14="http://schemas.microsoft.com/office/powerpoint/2010/main" val="268704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54</a:t>
            </a:fld>
            <a:endParaRPr lang="en-US"/>
          </a:p>
        </p:txBody>
      </p:sp>
    </p:spTree>
    <p:extLst>
      <p:ext uri="{BB962C8B-B14F-4D97-AF65-F5344CB8AC3E}">
        <p14:creationId xmlns:p14="http://schemas.microsoft.com/office/powerpoint/2010/main" val="168267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56</a:t>
            </a:fld>
            <a:endParaRPr lang="en-US"/>
          </a:p>
        </p:txBody>
      </p:sp>
    </p:spTree>
    <p:extLst>
      <p:ext uri="{BB962C8B-B14F-4D97-AF65-F5344CB8AC3E}">
        <p14:creationId xmlns:p14="http://schemas.microsoft.com/office/powerpoint/2010/main" val="12793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57</a:t>
            </a:fld>
            <a:endParaRPr lang="en-US"/>
          </a:p>
        </p:txBody>
      </p:sp>
    </p:spTree>
    <p:extLst>
      <p:ext uri="{BB962C8B-B14F-4D97-AF65-F5344CB8AC3E}">
        <p14:creationId xmlns:p14="http://schemas.microsoft.com/office/powerpoint/2010/main" val="724332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58</a:t>
            </a:fld>
            <a:endParaRPr lang="en-US"/>
          </a:p>
        </p:txBody>
      </p:sp>
    </p:spTree>
    <p:extLst>
      <p:ext uri="{BB962C8B-B14F-4D97-AF65-F5344CB8AC3E}">
        <p14:creationId xmlns:p14="http://schemas.microsoft.com/office/powerpoint/2010/main" val="1208376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61</a:t>
            </a:fld>
            <a:endParaRPr lang="en-US"/>
          </a:p>
        </p:txBody>
      </p:sp>
    </p:spTree>
    <p:extLst>
      <p:ext uri="{BB962C8B-B14F-4D97-AF65-F5344CB8AC3E}">
        <p14:creationId xmlns:p14="http://schemas.microsoft.com/office/powerpoint/2010/main" val="3283048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62</a:t>
            </a:fld>
            <a:endParaRPr lang="en-US"/>
          </a:p>
        </p:txBody>
      </p:sp>
    </p:spTree>
    <p:extLst>
      <p:ext uri="{BB962C8B-B14F-4D97-AF65-F5344CB8AC3E}">
        <p14:creationId xmlns:p14="http://schemas.microsoft.com/office/powerpoint/2010/main" val="5358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63</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65</a:t>
            </a:fld>
            <a:endParaRPr lang="en-US"/>
          </a:p>
        </p:txBody>
      </p:sp>
    </p:spTree>
    <p:extLst>
      <p:ext uri="{BB962C8B-B14F-4D97-AF65-F5344CB8AC3E}">
        <p14:creationId xmlns:p14="http://schemas.microsoft.com/office/powerpoint/2010/main" val="1337025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66</a:t>
            </a:fld>
            <a:endParaRPr lang="en-US"/>
          </a:p>
        </p:txBody>
      </p:sp>
    </p:spTree>
    <p:extLst>
      <p:ext uri="{BB962C8B-B14F-4D97-AF65-F5344CB8AC3E}">
        <p14:creationId xmlns:p14="http://schemas.microsoft.com/office/powerpoint/2010/main" val="1208150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67</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69</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90293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72518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97925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40566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D27891B8-6E8A-DAD1-3EA0-6CF1301769EC}"/>
              </a:ext>
            </a:extLst>
          </p:cNvPr>
          <p:cNvPicPr>
            <a:picLocks noChangeAspect="1"/>
          </p:cNvPicPr>
          <p:nvPr userDrawn="1"/>
        </p:nvPicPr>
        <p:blipFill>
          <a:blip r:embed="rId2"/>
          <a:stretch>
            <a:fillRect/>
          </a:stretch>
        </p:blipFill>
        <p:spPr>
          <a:xfrm>
            <a:off x="983112" y="6064112"/>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20027C3B-F542-3B50-8C33-BBED5CBADFBF}"/>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A88B9694-7C49-3E80-7AC1-BBE40494F21F}"/>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www.youtube.com/watch?v=BjZXRs6fAkA"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www.forbes.com/sites/kevinkruse/2019/11/05/the-greatest-leadership-article-ive-ever-read/?sh=4db1407131ed" TargetMode="External"/><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4" Type="http://schemas.openxmlformats.org/officeDocument/2006/relationships/hyperlink" Target="https://www.hrzone.com/lead/culture/ethics-in-the-workplace-ethical-intelligence-and-how-to-achieve-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irishtimes.com/sponsored/square/how-a-food-business-in-the-west-of-ireland-has-taken-flight-1.4650053" TargetMode="External"/><Relationship Id="rId13" Type="http://schemas.openxmlformats.org/officeDocument/2006/relationships/hyperlink" Target="https://www.ireland-guide.com/establishment/misunderstood-heron.13436.html" TargetMode="External"/><Relationship Id="rId3" Type="http://schemas.openxmlformats.org/officeDocument/2006/relationships/image" Target="../media/image36.png"/><Relationship Id="rId7" Type="http://schemas.openxmlformats.org/officeDocument/2006/relationships/image" Target="../media/image37.jpeg"/><Relationship Id="rId12" Type="http://schemas.openxmlformats.org/officeDocument/2006/relationships/hyperlink" Target="https://www.independent.ie/life/restaurant-review-the-misunderstood-heron-car-park-food-truck-ticks-all-the-boxes-38402878.html"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www.facebook.com/MisunderstoodHeron/" TargetMode="External"/><Relationship Id="rId11" Type="http://schemas.openxmlformats.org/officeDocument/2006/relationships/hyperlink" Target="https://foodandwine.ie/misunderstood-heron-lonely-planet" TargetMode="External"/><Relationship Id="rId5" Type="http://schemas.openxmlformats.org/officeDocument/2006/relationships/hyperlink" Target="https://www.instagram.com/misunderstood_heron/" TargetMode="External"/><Relationship Id="rId10" Type="http://schemas.openxmlformats.org/officeDocument/2006/relationships/hyperlink" Target="https://www.tripadvisor.ie/Restaurant_Review-g212985-d12418072-Reviews-Misunderstood_Heron-Leenane_County_Galway_Western_Ireland.html" TargetMode="External"/><Relationship Id="rId4" Type="http://schemas.openxmlformats.org/officeDocument/2006/relationships/hyperlink" Target="https://www.misunderstoodheron.com/" TargetMode="External"/><Relationship Id="rId9" Type="http://schemas.openxmlformats.org/officeDocument/2006/relationships/hyperlink" Target="https://www.discoverireland.ie/galway/misunderstood-heron" TargetMode="External"/><Relationship Id="rId14" Type="http://schemas.openxmlformats.org/officeDocument/2006/relationships/hyperlink" Target="https://www.guides.ie/megabites/table-great-food-misunderstood-heron-food-truck-whilst-you-stare-down-fjord-good-it-get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5"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4" Type="http://schemas.openxmlformats.org/officeDocument/2006/relationships/hyperlink" Target="https://fr.futuroprossimo.it/2021/07/unanalisi-con-ai-su-800-aziende-rileva-che-il-greenwashing-sta-dilagan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ationalgeographic.com/environment/article/forests-as-carbon-offsets-climate-change-has-other-plans"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www.nationalgeographic.com/environment/article/what-is-greenwashing-how-to-spot" TargetMode="External"/><Relationship Id="rId5" Type="http://schemas.openxmlformats.org/officeDocument/2006/relationships/image" Target="../media/image42.jpeg"/><Relationship Id="rId4" Type="http://schemas.openxmlformats.org/officeDocument/2006/relationships/hyperlink" Target="https://carbonplan.org/research/forest-offsets-explaine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svg"/></Relationships>
</file>

<file path=ppt/slides/_rels/slide49.xml.rels><?xml version="1.0" encoding="UTF-8" standalone="yes"?>
<Relationships xmlns="http://schemas.openxmlformats.org/package/2006/relationships"><Relationship Id="rId3" Type="http://schemas.openxmlformats.org/officeDocument/2006/relationships/hyperlink" Target="https://meta.eeb.org/2022/01/26/europe-targets-greenwashing-and-eco-labelling-for-food/" TargetMode="External"/><Relationship Id="rId7" Type="http://schemas.openxmlformats.org/officeDocument/2006/relationships/hyperlink" Target="https://www.bbc.co.uk/food/articles/are_we_fooled_by_food_labels"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food.ec.europa.eu/safety/labelling-and-nutrition/nutrition-and-health-claims/eu-register-health-claims_en" TargetMode="External"/><Relationship Id="rId5"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 Id="rId4" Type="http://schemas.openxmlformats.org/officeDocument/2006/relationships/hyperlink" Target="https://www.nutritioninsight.com/news/nestle-accused-of-irresponsible-marketing-with-fake-nutrition-claims-on-kitkat-cereal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5" Type="http://schemas.openxmlformats.org/officeDocument/2006/relationships/hyperlink" Target="https://www.youtube.com/watch?v=mivnqVqgieE" TargetMode="Externa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hyperlink" Target="https://frulact.com/frulact/who-we-are/"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thical-food.eu/the-good-practice-compendiu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s://www.youtube.com/watch?v=CsJP1x_5kmc" TargetMode="External"/><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ethical-food.eu/the-good-practice-compendium/" TargetMode="External"/><Relationship Id="rId5" Type="http://schemas.openxmlformats.org/officeDocument/2006/relationships/hyperlink" Target="https://www.biasol.ie/" TargetMode="External"/><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6" Type="http://schemas.openxmlformats.org/officeDocument/2006/relationships/hyperlink" Target="https://www.youtube.com/watch?v=9WeAU43FkqM&amp;t=1s" TargetMode="External"/><Relationship Id="rId5" Type="http://schemas.openxmlformats.org/officeDocument/2006/relationships/hyperlink" Target="https://www.discoverireland.ie/" TargetMode="External"/><Relationship Id="rId4"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https://www.bni.com/" TargetMode="External"/><Relationship Id="rId7"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629925" y="1906347"/>
            <a:ext cx="7225072" cy="1816708"/>
          </a:xfrm>
        </p:spPr>
        <p:txBody>
          <a:bodyPr/>
          <a:lstStyle/>
          <a:p>
            <a:pPr algn="l" rtl="0"/>
            <a:r>
              <a:rPr lang="en-IE" sz="4000" b="0" dirty="0" err="1"/>
              <a:t>Trabalhar</a:t>
            </a:r>
            <a:r>
              <a:rPr lang="en-IE" sz="4000" b="0" dirty="0"/>
              <a:t> com PESSOAS – </a:t>
            </a:r>
            <a:r>
              <a:rPr lang="en-IE" sz="4000" b="0" dirty="0" err="1"/>
              <a:t>Comunicação</a:t>
            </a:r>
            <a:r>
              <a:rPr lang="en-IE" sz="4000" b="0" dirty="0"/>
              <a:t> </a:t>
            </a:r>
            <a:r>
              <a:rPr lang="en-IE" sz="4000" b="0" dirty="0" err="1"/>
              <a:t>nas</a:t>
            </a:r>
            <a:r>
              <a:rPr lang="en-IE" sz="4000" b="0" dirty="0"/>
              <a:t> </a:t>
            </a:r>
            <a:r>
              <a:rPr lang="en-IE" sz="4000" b="0" dirty="0" err="1"/>
              <a:t>Empresas</a:t>
            </a:r>
            <a:endParaRPr lang="en-IE" sz="4000" b="0" dirty="0"/>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629925" y="971928"/>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MÓDULO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Curso</a:t>
            </a:r>
            <a:r>
              <a:rPr lang="en-GB" sz="2000" b="1" dirty="0">
                <a:solidFill>
                  <a:srgbClr val="000000"/>
                </a:solidFill>
              </a:rPr>
              <a:t> de </a:t>
            </a:r>
            <a:r>
              <a:rPr lang="en-GB" sz="2000" b="1" dirty="0" err="1">
                <a:solidFill>
                  <a:srgbClr val="000000"/>
                </a:solidFill>
              </a:rPr>
              <a:t>Empreendedorismo</a:t>
            </a:r>
            <a:r>
              <a:rPr lang="en-GB" sz="2000" b="1" dirty="0">
                <a:solidFill>
                  <a:srgbClr val="000000"/>
                </a:solidFill>
              </a:rPr>
              <a:t> de Alimentos </a:t>
            </a:r>
            <a:r>
              <a:rPr lang="en-GB" sz="2000" b="1" dirty="0" err="1">
                <a:solidFill>
                  <a:srgbClr val="000000"/>
                </a:solidFill>
              </a:rPr>
              <a:t>Éticos</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4990998" cy="992652"/>
          </a:xfrm>
        </p:spPr>
        <p:txBody>
          <a:bodyPr/>
          <a:lstStyle/>
          <a:p>
            <a:pPr algn="l" rtl="0"/>
            <a:r>
              <a:rPr lang="en-IE" dirty="0"/>
              <a:t>A </a:t>
            </a:r>
            <a:r>
              <a:rPr lang="en-IE" dirty="0" err="1"/>
              <a:t>Empatia</a:t>
            </a:r>
            <a:r>
              <a:rPr lang="en-IE" dirty="0"/>
              <a:t> </a:t>
            </a:r>
            <a:r>
              <a:rPr lang="en-IE" dirty="0" err="1"/>
              <a:t>nas</a:t>
            </a:r>
            <a:r>
              <a:rPr lang="en-IE" dirty="0"/>
              <a:t> </a:t>
            </a:r>
            <a:r>
              <a:rPr lang="en-IE" dirty="0" err="1"/>
              <a:t>Empresas</a:t>
            </a:r>
            <a:endParaRPr lang="en-IE" dirty="0"/>
          </a:p>
          <a:p>
            <a:pPr algn="l" rtl="0"/>
            <a:endParaRPr lang="en-IE" dirty="0"/>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54814" y="1452563"/>
            <a:ext cx="6073286" cy="3500437"/>
          </a:xfrm>
        </p:spPr>
        <p:txBody>
          <a:bodyPr/>
          <a:lstStyle/>
          <a:p>
            <a:pPr algn="just" rtl="0"/>
            <a:r>
              <a:rPr lang="en-IE" dirty="0">
                <a:solidFill>
                  <a:srgbClr val="F79037"/>
                </a:solidFill>
                <a:hlinkClick r:id="rId2">
                  <a:extLst>
                    <a:ext uri="{A12FA001-AC4F-418D-AE19-62706E023703}">
                      <ahyp:hlinkClr xmlns:ahyp="http://schemas.microsoft.com/office/drawing/2018/hyperlinkcolor" val="tx"/>
                    </a:ext>
                  </a:extLst>
                </a:hlinkClick>
              </a:rPr>
              <a:t>O Dicionário de Cambridge</a:t>
            </a:r>
            <a:r>
              <a:rPr lang="en-IE" dirty="0">
                <a:solidFill>
                  <a:srgbClr val="F79037"/>
                </a:solidFill>
              </a:rPr>
              <a:t> </a:t>
            </a:r>
            <a:r>
              <a:rPr lang="en-IE" dirty="0"/>
              <a:t>define </a:t>
            </a:r>
            <a:r>
              <a:rPr lang="en-IE" dirty="0" err="1"/>
              <a:t>Empatia</a:t>
            </a:r>
            <a:r>
              <a:rPr lang="en-IE" dirty="0"/>
              <a:t> </a:t>
            </a:r>
            <a:r>
              <a:rPr lang="en-IE" dirty="0" err="1"/>
              <a:t>como</a:t>
            </a:r>
            <a:r>
              <a:rPr lang="en-IE" dirty="0"/>
              <a:t> </a:t>
            </a:r>
            <a:r>
              <a:rPr lang="en-IE" i="1" dirty="0"/>
              <a:t>“a capacidade de </a:t>
            </a:r>
            <a:r>
              <a:rPr lang="en-IE" i="1" dirty="0" err="1"/>
              <a:t>compartilhar</a:t>
            </a:r>
            <a:r>
              <a:rPr lang="en-IE" i="1" dirty="0"/>
              <a:t> os sentimentos ou experiências de </a:t>
            </a:r>
            <a:r>
              <a:rPr lang="en-IE" i="1" dirty="0" err="1"/>
              <a:t>outra</a:t>
            </a:r>
            <a:r>
              <a:rPr lang="en-IE" i="1" dirty="0"/>
              <a:t> </a:t>
            </a:r>
            <a:r>
              <a:rPr lang="en-IE" i="1" dirty="0" err="1"/>
              <a:t>pessoa</a:t>
            </a:r>
            <a:r>
              <a:rPr lang="en-IE" i="1" dirty="0"/>
              <a:t>, imaginando como seria estar na situação dessa pessoa.”</a:t>
            </a:r>
          </a:p>
          <a:p>
            <a:pPr algn="just" rtl="0"/>
            <a:r>
              <a:rPr lang="en-IE" dirty="0"/>
              <a:t>Consequentemente, a empatia é fundamental para </a:t>
            </a:r>
            <a:r>
              <a:rPr lang="en-IE" dirty="0" err="1"/>
              <a:t>construir</a:t>
            </a:r>
            <a:r>
              <a:rPr lang="en-IE" dirty="0"/>
              <a:t> </a:t>
            </a:r>
            <a:r>
              <a:rPr lang="en-IE" dirty="0" err="1"/>
              <a:t>relações</a:t>
            </a:r>
            <a:r>
              <a:rPr lang="en-IE" dirty="0"/>
              <a:t> </a:t>
            </a:r>
            <a:r>
              <a:rPr lang="en-IE" dirty="0" err="1"/>
              <a:t>sólidas</a:t>
            </a:r>
            <a:r>
              <a:rPr lang="en-IE" dirty="0"/>
              <a:t> </a:t>
            </a:r>
            <a:r>
              <a:rPr lang="en-IE" dirty="0" err="1"/>
              <a:t>numa</a:t>
            </a:r>
            <a:r>
              <a:rPr lang="en-IE" dirty="0"/>
              <a:t> </a:t>
            </a:r>
            <a:r>
              <a:rPr lang="en-IE" dirty="0" err="1"/>
              <a:t>empresa</a:t>
            </a:r>
            <a:r>
              <a:rPr lang="en-IE" dirty="0"/>
              <a:t> </a:t>
            </a:r>
            <a:r>
              <a:rPr lang="en-IE" dirty="0" err="1"/>
              <a:t>ética</a:t>
            </a:r>
            <a:r>
              <a:rPr lang="en-IE" dirty="0"/>
              <a:t>. </a:t>
            </a:r>
            <a:r>
              <a:rPr lang="en-IE" dirty="0" err="1"/>
              <a:t>Quando</a:t>
            </a:r>
            <a:r>
              <a:rPr lang="en-IE" dirty="0"/>
              <a:t> se </a:t>
            </a:r>
            <a:r>
              <a:rPr lang="en-IE" dirty="0" err="1"/>
              <a:t>aborda</a:t>
            </a:r>
            <a:r>
              <a:rPr lang="en-IE" dirty="0"/>
              <a:t> o </a:t>
            </a:r>
            <a:r>
              <a:rPr lang="en-IE" dirty="0" err="1"/>
              <a:t>tema</a:t>
            </a:r>
            <a:r>
              <a:rPr lang="en-IE" dirty="0"/>
              <a:t> de </a:t>
            </a:r>
            <a:r>
              <a:rPr lang="en-IE" dirty="0" err="1"/>
              <a:t>relações</a:t>
            </a:r>
            <a:r>
              <a:rPr lang="en-IE" dirty="0"/>
              <a:t> fortes, </a:t>
            </a:r>
            <a:r>
              <a:rPr lang="en-IE" dirty="0" err="1"/>
              <a:t>há</a:t>
            </a:r>
            <a:r>
              <a:rPr lang="en-IE" dirty="0"/>
              <a:t> </a:t>
            </a:r>
            <a:r>
              <a:rPr lang="en-IE" dirty="0" err="1"/>
              <a:t>vários</a:t>
            </a:r>
            <a:r>
              <a:rPr lang="en-IE" dirty="0"/>
              <a:t> </a:t>
            </a:r>
            <a:r>
              <a:rPr lang="en-IE" dirty="0" err="1"/>
              <a:t>verbos</a:t>
            </a:r>
            <a:r>
              <a:rPr lang="en-IE" dirty="0"/>
              <a:t> que </a:t>
            </a:r>
            <a:r>
              <a:rPr lang="en-IE" dirty="0" err="1"/>
              <a:t>surgem</a:t>
            </a:r>
            <a:r>
              <a:rPr lang="en-IE" dirty="0"/>
              <a:t>… </a:t>
            </a:r>
            <a:r>
              <a:rPr lang="en-IE" i="1" dirty="0" err="1"/>
              <a:t>entender</a:t>
            </a:r>
            <a:r>
              <a:rPr lang="en-IE" i="1" dirty="0"/>
              <a:t>, reconhecer, confiar, </a:t>
            </a:r>
            <a:r>
              <a:rPr lang="en-IE" i="1" dirty="0" err="1"/>
              <a:t>ampliar</a:t>
            </a:r>
            <a:r>
              <a:rPr lang="en-IE" i="1" dirty="0"/>
              <a:t>, envolver</a:t>
            </a:r>
            <a:r>
              <a:rPr lang="en-IE" dirty="0"/>
              <a:t>… </a:t>
            </a:r>
            <a:r>
              <a:rPr lang="en-IE" dirty="0" err="1"/>
              <a:t>todas</a:t>
            </a:r>
            <a:r>
              <a:rPr lang="en-IE" dirty="0"/>
              <a:t> </a:t>
            </a:r>
            <a:r>
              <a:rPr lang="en-IE" dirty="0" err="1"/>
              <a:t>estas</a:t>
            </a:r>
            <a:r>
              <a:rPr lang="en-IE" dirty="0"/>
              <a:t> </a:t>
            </a:r>
            <a:r>
              <a:rPr lang="en-IE" dirty="0" err="1"/>
              <a:t>palavras</a:t>
            </a:r>
            <a:r>
              <a:rPr lang="en-IE" dirty="0"/>
              <a:t> de </a:t>
            </a:r>
            <a:r>
              <a:rPr lang="en-IE" dirty="0" err="1"/>
              <a:t>ação</a:t>
            </a:r>
            <a:r>
              <a:rPr lang="en-IE" dirty="0"/>
              <a:t> </a:t>
            </a:r>
            <a:r>
              <a:rPr lang="en-IE" dirty="0" err="1"/>
              <a:t>giram</a:t>
            </a:r>
            <a:r>
              <a:rPr lang="en-IE" dirty="0"/>
              <a:t> em torno da empatia.</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ENVOLVER</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ENTENDER</a:t>
            </a:r>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470067"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CONFIAR</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806535"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RECONHECER</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AMPLIAR</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431259" y="399001"/>
            <a:ext cx="10927222" cy="803654"/>
          </a:xfrm>
        </p:spPr>
        <p:txBody>
          <a:bodyPr/>
          <a:lstStyle/>
          <a:p>
            <a:pPr algn="l" rtl="0"/>
            <a:r>
              <a:rPr lang="en-IE" b="1" dirty="0"/>
              <a:t>O benefício ou VALOR da </a:t>
            </a:r>
            <a:r>
              <a:rPr lang="en-IE" b="1" dirty="0" err="1"/>
              <a:t>empatia</a:t>
            </a:r>
            <a:r>
              <a:rPr lang="en-IE" b="1" dirty="0"/>
              <a:t> </a:t>
            </a:r>
            <a:r>
              <a:rPr lang="en-IE" b="1" dirty="0" err="1"/>
              <a:t>na</a:t>
            </a:r>
            <a:r>
              <a:rPr lang="en-IE" b="1" dirty="0"/>
              <a:t> </a:t>
            </a:r>
            <a:r>
              <a:rPr lang="en-IE" b="1" dirty="0" err="1"/>
              <a:t>Empresa</a:t>
            </a:r>
            <a:endParaRPr lang="en-IE" b="1" dirty="0"/>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431259" y="902154"/>
            <a:ext cx="11591408" cy="5053691"/>
          </a:xfrm>
          <a:prstGeom prst="rect">
            <a:avLst/>
          </a:prstGeom>
          <a:noFill/>
        </p:spPr>
        <p:txBody>
          <a:bodyPr wrap="square" rtlCol="0">
            <a:spAutoFit/>
          </a:bodyPr>
          <a:lstStyle/>
          <a:p>
            <a:pPr marL="342900" indent="-342900" rtl="0">
              <a:spcBef>
                <a:spcPts val="600"/>
              </a:spcBef>
              <a:buFont typeface="+mj-lt"/>
              <a:buAutoNum type="arabicPeriod"/>
            </a:pPr>
            <a:r>
              <a:rPr lang="en-IE" b="1" dirty="0" err="1">
                <a:solidFill>
                  <a:srgbClr val="F79037"/>
                </a:solidFill>
              </a:rPr>
              <a:t>Compreender</a:t>
            </a:r>
            <a:r>
              <a:rPr lang="en-IE" b="1" dirty="0">
                <a:solidFill>
                  <a:srgbClr val="F79037"/>
                </a:solidFill>
              </a:rPr>
              <a:t> as </a:t>
            </a:r>
            <a:r>
              <a:rPr lang="en-IE" b="1" dirty="0" err="1">
                <a:solidFill>
                  <a:srgbClr val="F79037"/>
                </a:solidFill>
              </a:rPr>
              <a:t>Perspetivas</a:t>
            </a:r>
            <a:r>
              <a:rPr lang="en-IE" b="1" dirty="0">
                <a:solidFill>
                  <a:srgbClr val="F79037"/>
                </a:solidFill>
              </a:rPr>
              <a:t> das Partes </a:t>
            </a:r>
            <a:r>
              <a:rPr lang="en-IE" b="1" dirty="0" err="1">
                <a:solidFill>
                  <a:srgbClr val="F79037"/>
                </a:solidFill>
              </a:rPr>
              <a:t>Interessadas</a:t>
            </a:r>
            <a:r>
              <a:rPr lang="en-IE" b="1" dirty="0">
                <a:solidFill>
                  <a:srgbClr val="F79037"/>
                </a:solidFill>
              </a:rPr>
              <a:t>: </a:t>
            </a:r>
            <a:r>
              <a:rPr lang="en-IE" dirty="0" err="1"/>
              <a:t>Inclui</a:t>
            </a:r>
            <a:r>
              <a:rPr lang="en-IE" dirty="0"/>
              <a:t> funcionários, clientes, </a:t>
            </a:r>
            <a:r>
              <a:rPr lang="en-IE" dirty="0" err="1"/>
              <a:t>fornecedores</a:t>
            </a:r>
            <a:r>
              <a:rPr lang="en-IE" dirty="0"/>
              <a:t> e </a:t>
            </a:r>
            <a:r>
              <a:rPr lang="en-IE" dirty="0" err="1"/>
              <a:t>comunidade</a:t>
            </a:r>
            <a:r>
              <a:rPr lang="en-IE" dirty="0"/>
              <a:t>. </a:t>
            </a:r>
            <a:r>
              <a:rPr lang="en-IE" dirty="0" err="1"/>
              <a:t>Depois</a:t>
            </a:r>
            <a:r>
              <a:rPr lang="en-IE" dirty="0"/>
              <a:t> de </a:t>
            </a:r>
            <a:r>
              <a:rPr lang="en-IE" dirty="0" err="1"/>
              <a:t>considerar</a:t>
            </a:r>
            <a:r>
              <a:rPr lang="en-IE" dirty="0"/>
              <a:t> </a:t>
            </a:r>
            <a:r>
              <a:rPr lang="en-IE" dirty="0" err="1"/>
              <a:t>todos</a:t>
            </a:r>
            <a:r>
              <a:rPr lang="en-IE" dirty="0"/>
              <a:t> estes </a:t>
            </a:r>
            <a:r>
              <a:rPr lang="en-IE" dirty="0" err="1"/>
              <a:t>elementos</a:t>
            </a:r>
            <a:r>
              <a:rPr lang="en-IE" dirty="0"/>
              <a:t>, é que se </a:t>
            </a:r>
            <a:r>
              <a:rPr lang="en-IE" dirty="0" err="1"/>
              <a:t>podem</a:t>
            </a:r>
            <a:r>
              <a:rPr lang="en-IE" dirty="0"/>
              <a:t> </a:t>
            </a:r>
            <a:r>
              <a:rPr lang="en-IE" dirty="0" err="1"/>
              <a:t>tomar</a:t>
            </a:r>
            <a:r>
              <a:rPr lang="en-IE" dirty="0"/>
              <a:t> </a:t>
            </a:r>
            <a:r>
              <a:rPr lang="en-IE" dirty="0" err="1"/>
              <a:t>decisões</a:t>
            </a:r>
            <a:r>
              <a:rPr lang="en-IE" dirty="0"/>
              <a:t> </a:t>
            </a:r>
            <a:r>
              <a:rPr lang="en-IE" dirty="0" err="1"/>
              <a:t>fundamentadas</a:t>
            </a:r>
            <a:r>
              <a:rPr lang="en-IE" dirty="0"/>
              <a:t>.</a:t>
            </a:r>
          </a:p>
          <a:p>
            <a:pPr marL="342900" indent="-342900" rtl="0">
              <a:spcBef>
                <a:spcPts val="600"/>
              </a:spcBef>
              <a:buFont typeface="+mj-lt"/>
              <a:buAutoNum type="arabicPeriod"/>
            </a:pPr>
            <a:r>
              <a:rPr lang="en-IE" b="1" dirty="0" err="1">
                <a:solidFill>
                  <a:srgbClr val="F79037"/>
                </a:solidFill>
              </a:rPr>
              <a:t>Considerar</a:t>
            </a:r>
            <a:r>
              <a:rPr lang="en-IE" b="1" dirty="0">
                <a:solidFill>
                  <a:srgbClr val="F79037"/>
                </a:solidFill>
              </a:rPr>
              <a:t> o </a:t>
            </a:r>
            <a:r>
              <a:rPr lang="en-IE" b="1" dirty="0" err="1">
                <a:solidFill>
                  <a:srgbClr val="F79037"/>
                </a:solidFill>
              </a:rPr>
              <a:t>Impacto</a:t>
            </a:r>
            <a:r>
              <a:rPr lang="en-IE" b="1" dirty="0">
                <a:solidFill>
                  <a:srgbClr val="F79037"/>
                </a:solidFill>
              </a:rPr>
              <a:t> Humano: </a:t>
            </a:r>
            <a:r>
              <a:rPr lang="en-IE" dirty="0" err="1"/>
              <a:t>quando</a:t>
            </a:r>
            <a:r>
              <a:rPr lang="en-IE" dirty="0"/>
              <a:t> </a:t>
            </a:r>
            <a:r>
              <a:rPr lang="en-US" dirty="0"/>
              <a:t>o bem-estar, os direitos e a dignidade dos indivíduos </a:t>
            </a:r>
            <a:r>
              <a:rPr lang="en-US" dirty="0" err="1"/>
              <a:t>são</a:t>
            </a:r>
            <a:r>
              <a:rPr lang="en-US" dirty="0"/>
              <a:t> </a:t>
            </a:r>
            <a:r>
              <a:rPr lang="en-US" dirty="0" err="1"/>
              <a:t>tidos</a:t>
            </a:r>
            <a:r>
              <a:rPr lang="en-US" dirty="0"/>
              <a:t> em </a:t>
            </a:r>
            <a:r>
              <a:rPr lang="en-US" dirty="0" err="1"/>
              <a:t>conta</a:t>
            </a:r>
            <a:r>
              <a:rPr lang="en-US" dirty="0"/>
              <a:t>, </a:t>
            </a:r>
            <a:r>
              <a:rPr lang="en-US" dirty="0" err="1"/>
              <a:t>obtêm</a:t>
            </a:r>
            <a:r>
              <a:rPr lang="en-US" dirty="0"/>
              <a:t>-se </a:t>
            </a:r>
            <a:r>
              <a:rPr lang="en-US" dirty="0" err="1"/>
              <a:t>resultados</a:t>
            </a:r>
            <a:r>
              <a:rPr lang="en-US" dirty="0"/>
              <a:t> mais </a:t>
            </a:r>
            <a:r>
              <a:rPr lang="en-US" dirty="0" err="1"/>
              <a:t>éticos</a:t>
            </a:r>
            <a:r>
              <a:rPr lang="en-US" dirty="0"/>
              <a:t>.</a:t>
            </a:r>
          </a:p>
          <a:p>
            <a:pPr marL="342900" indent="-342900" rtl="0">
              <a:spcBef>
                <a:spcPts val="600"/>
              </a:spcBef>
              <a:buFont typeface="+mj-lt"/>
              <a:buAutoNum type="arabicPeriod"/>
            </a:pPr>
            <a:r>
              <a:rPr lang="en-US" b="1" dirty="0">
                <a:solidFill>
                  <a:srgbClr val="F79037"/>
                </a:solidFill>
              </a:rPr>
              <a:t> </a:t>
            </a:r>
            <a:r>
              <a:rPr lang="en-US" b="1" dirty="0" err="1">
                <a:solidFill>
                  <a:srgbClr val="F79037"/>
                </a:solidFill>
              </a:rPr>
              <a:t>Promover</a:t>
            </a:r>
            <a:r>
              <a:rPr lang="en-US" b="1" dirty="0">
                <a:solidFill>
                  <a:srgbClr val="F79037"/>
                </a:solidFill>
              </a:rPr>
              <a:t> </a:t>
            </a:r>
            <a:r>
              <a:rPr lang="en-US" b="1" dirty="0" err="1">
                <a:solidFill>
                  <a:srgbClr val="F79037"/>
                </a:solidFill>
              </a:rPr>
              <a:t>uma</a:t>
            </a:r>
            <a:r>
              <a:rPr lang="en-US" b="1" dirty="0">
                <a:solidFill>
                  <a:srgbClr val="F79037"/>
                </a:solidFill>
              </a:rPr>
              <a:t> Cultura </a:t>
            </a:r>
            <a:r>
              <a:rPr lang="en-US" b="1" dirty="0" err="1">
                <a:solidFill>
                  <a:srgbClr val="F79037"/>
                </a:solidFill>
              </a:rPr>
              <a:t>Organizacional</a:t>
            </a:r>
            <a:r>
              <a:rPr lang="en-US" b="1" dirty="0">
                <a:solidFill>
                  <a:srgbClr val="F79037"/>
                </a:solidFill>
              </a:rPr>
              <a:t> </a:t>
            </a:r>
            <a:r>
              <a:rPr lang="en-US" b="1" dirty="0" err="1">
                <a:solidFill>
                  <a:srgbClr val="F79037"/>
                </a:solidFill>
              </a:rPr>
              <a:t>Ética</a:t>
            </a:r>
            <a:r>
              <a:rPr lang="en-US" b="1" dirty="0">
                <a:solidFill>
                  <a:srgbClr val="F79037"/>
                </a:solidFill>
              </a:rPr>
              <a:t>: </a:t>
            </a:r>
            <a:r>
              <a:rPr lang="en-US" dirty="0" err="1"/>
              <a:t>Quando</a:t>
            </a:r>
            <a:r>
              <a:rPr lang="en-US" dirty="0"/>
              <a:t> líderes e </a:t>
            </a:r>
            <a:r>
              <a:rPr lang="en-US" dirty="0" err="1"/>
              <a:t>gestores</a:t>
            </a:r>
            <a:r>
              <a:rPr lang="en-US" dirty="0"/>
              <a:t> </a:t>
            </a:r>
            <a:r>
              <a:rPr lang="en-US" dirty="0" err="1"/>
              <a:t>demonstram</a:t>
            </a:r>
            <a:r>
              <a:rPr lang="en-US" dirty="0"/>
              <a:t> </a:t>
            </a:r>
            <a:r>
              <a:rPr lang="en-US" dirty="0" err="1"/>
              <a:t>empatia</a:t>
            </a:r>
            <a:r>
              <a:rPr lang="en-US" dirty="0"/>
              <a:t>, </a:t>
            </a:r>
            <a:r>
              <a:rPr lang="en-US" dirty="0" err="1"/>
              <a:t>isso</a:t>
            </a:r>
            <a:r>
              <a:rPr lang="en-US" dirty="0"/>
              <a:t> </a:t>
            </a:r>
            <a:r>
              <a:rPr lang="en-US" dirty="0" err="1"/>
              <a:t>constitui</a:t>
            </a:r>
            <a:r>
              <a:rPr lang="en-US" dirty="0"/>
              <a:t> um </a:t>
            </a:r>
            <a:r>
              <a:rPr lang="en-US" dirty="0" err="1"/>
              <a:t>exemplo</a:t>
            </a:r>
            <a:r>
              <a:rPr lang="en-US" dirty="0"/>
              <a:t> a </a:t>
            </a:r>
            <a:r>
              <a:rPr lang="en-US" dirty="0" err="1"/>
              <a:t>seguir</a:t>
            </a:r>
            <a:r>
              <a:rPr lang="en-US" dirty="0"/>
              <a:t> para outros dentro da </a:t>
            </a:r>
            <a:r>
              <a:rPr lang="en-US" dirty="0" err="1"/>
              <a:t>empresa</a:t>
            </a:r>
            <a:r>
              <a:rPr lang="en-US" dirty="0"/>
              <a:t>.</a:t>
            </a:r>
            <a:r>
              <a:rPr lang="en-US" strike="sngStrike" dirty="0"/>
              <a:t> </a:t>
            </a:r>
          </a:p>
          <a:p>
            <a:pPr marL="342900" indent="-342900" rtl="0">
              <a:spcBef>
                <a:spcPts val="600"/>
              </a:spcBef>
              <a:buFont typeface="+mj-lt"/>
              <a:buAutoNum type="arabicPeriod"/>
            </a:pPr>
            <a:r>
              <a:rPr lang="en-US" b="1" dirty="0" err="1">
                <a:solidFill>
                  <a:srgbClr val="F79037"/>
                </a:solidFill>
              </a:rPr>
              <a:t>Confiança</a:t>
            </a:r>
            <a:r>
              <a:rPr lang="en-US" b="1" dirty="0">
                <a:solidFill>
                  <a:srgbClr val="F79037"/>
                </a:solidFill>
              </a:rPr>
              <a:t> e </a:t>
            </a:r>
            <a:r>
              <a:rPr lang="en-US" b="1" dirty="0" err="1">
                <a:solidFill>
                  <a:srgbClr val="F79037"/>
                </a:solidFill>
              </a:rPr>
              <a:t>Reputação</a:t>
            </a:r>
            <a:r>
              <a:rPr lang="en-US" b="1" dirty="0">
                <a:solidFill>
                  <a:srgbClr val="F79037"/>
                </a:solidFill>
              </a:rPr>
              <a:t> das Partes </a:t>
            </a:r>
            <a:r>
              <a:rPr lang="en-US" b="1" dirty="0" err="1">
                <a:solidFill>
                  <a:srgbClr val="F79037"/>
                </a:solidFill>
              </a:rPr>
              <a:t>Interessadas</a:t>
            </a:r>
            <a:r>
              <a:rPr lang="en-US" b="1" dirty="0">
                <a:solidFill>
                  <a:srgbClr val="F79037"/>
                </a:solidFill>
              </a:rPr>
              <a:t>: </a:t>
            </a:r>
            <a:r>
              <a:rPr lang="en-US" dirty="0"/>
              <a:t>A empatia desempenha um papel crucial na construção e manutenção da </a:t>
            </a:r>
            <a:r>
              <a:rPr lang="en-US" dirty="0" err="1"/>
              <a:t>confiança</a:t>
            </a:r>
            <a:r>
              <a:rPr lang="en-US" dirty="0"/>
              <a:t> com as partes interessadas. Quando </a:t>
            </a:r>
            <a:r>
              <a:rPr lang="en-US" dirty="0" err="1"/>
              <a:t>os</a:t>
            </a:r>
            <a:r>
              <a:rPr lang="en-US" dirty="0"/>
              <a:t> </a:t>
            </a:r>
            <a:r>
              <a:rPr lang="en-US" dirty="0" err="1"/>
              <a:t>gestores</a:t>
            </a:r>
            <a:r>
              <a:rPr lang="en-US" dirty="0"/>
              <a:t> </a:t>
            </a:r>
            <a:r>
              <a:rPr lang="en-US" dirty="0" err="1"/>
              <a:t>demonstram</a:t>
            </a:r>
            <a:r>
              <a:rPr lang="en-US" dirty="0"/>
              <a:t> </a:t>
            </a:r>
            <a:r>
              <a:rPr lang="en-US" dirty="0" err="1"/>
              <a:t>empatia</a:t>
            </a:r>
            <a:r>
              <a:rPr lang="en-US" dirty="0"/>
              <a:t> </a:t>
            </a:r>
            <a:r>
              <a:rPr lang="en-US" dirty="0" err="1"/>
              <a:t>são</a:t>
            </a:r>
            <a:r>
              <a:rPr lang="en-US" dirty="0"/>
              <a:t> vistos </a:t>
            </a:r>
            <a:r>
              <a:rPr lang="en-US" dirty="0" err="1"/>
              <a:t>como</a:t>
            </a:r>
            <a:r>
              <a:rPr lang="en-US" dirty="0"/>
              <a:t> </a:t>
            </a:r>
            <a:r>
              <a:rPr lang="en-US" dirty="0" err="1"/>
              <a:t>dignos</a:t>
            </a:r>
            <a:r>
              <a:rPr lang="en-US" dirty="0"/>
              <a:t> de </a:t>
            </a:r>
            <a:r>
              <a:rPr lang="en-US" dirty="0" err="1"/>
              <a:t>confiança</a:t>
            </a:r>
            <a:r>
              <a:rPr lang="en-US" dirty="0"/>
              <a:t>, </a:t>
            </a:r>
            <a:r>
              <a:rPr lang="en-US" dirty="0" err="1"/>
              <a:t>cuidadosos</a:t>
            </a:r>
            <a:r>
              <a:rPr lang="en-US" dirty="0"/>
              <a:t> e atenciosos.</a:t>
            </a:r>
          </a:p>
          <a:p>
            <a:pPr marL="342900" indent="-342900" rtl="0">
              <a:spcBef>
                <a:spcPts val="600"/>
              </a:spcBef>
              <a:buFont typeface="+mj-lt"/>
              <a:buAutoNum type="arabicPeriod"/>
            </a:pPr>
            <a:r>
              <a:rPr lang="en-US" b="1" dirty="0">
                <a:solidFill>
                  <a:srgbClr val="F79037"/>
                </a:solidFill>
              </a:rPr>
              <a:t>Inovação </a:t>
            </a:r>
            <a:r>
              <a:rPr lang="en-US" b="1" dirty="0" err="1">
                <a:solidFill>
                  <a:srgbClr val="F79037"/>
                </a:solidFill>
              </a:rPr>
              <a:t>Ética</a:t>
            </a:r>
            <a:r>
              <a:rPr lang="en-US" b="1" dirty="0">
                <a:solidFill>
                  <a:srgbClr val="F79037"/>
                </a:solidFill>
              </a:rPr>
              <a:t> &amp; </a:t>
            </a:r>
            <a:r>
              <a:rPr lang="en-US" b="1" dirty="0" err="1">
                <a:solidFill>
                  <a:srgbClr val="F79037"/>
                </a:solidFill>
              </a:rPr>
              <a:t>Sustentabilidade</a:t>
            </a:r>
            <a:r>
              <a:rPr lang="en-US" b="1" dirty="0">
                <a:solidFill>
                  <a:srgbClr val="F79037"/>
                </a:solidFill>
              </a:rPr>
              <a:t>: </a:t>
            </a:r>
            <a:r>
              <a:rPr lang="en-US" dirty="0"/>
              <a:t>A </a:t>
            </a:r>
            <a:r>
              <a:rPr lang="en-US" dirty="0" err="1"/>
              <a:t>inovação</a:t>
            </a:r>
            <a:r>
              <a:rPr lang="en-US" dirty="0"/>
              <a:t> </a:t>
            </a:r>
            <a:r>
              <a:rPr lang="en-US" dirty="0" err="1"/>
              <a:t>baseada</a:t>
            </a:r>
            <a:r>
              <a:rPr lang="en-US" dirty="0"/>
              <a:t> </a:t>
            </a:r>
            <a:r>
              <a:rPr lang="en-US" dirty="0" err="1"/>
              <a:t>na</a:t>
            </a:r>
            <a:r>
              <a:rPr lang="en-US" dirty="0"/>
              <a:t> empatia promove práticas sustentáveis, o </a:t>
            </a:r>
            <a:r>
              <a:rPr lang="en-US" dirty="0" err="1"/>
              <a:t>desenvolvimento</a:t>
            </a:r>
            <a:r>
              <a:rPr lang="en-US" dirty="0"/>
              <a:t> responsável de produtos e a </a:t>
            </a:r>
            <a:r>
              <a:rPr lang="en-US" dirty="0" err="1"/>
              <a:t>criação</a:t>
            </a:r>
            <a:r>
              <a:rPr lang="en-US" dirty="0"/>
              <a:t> de valor a longo prazo.</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a:xfrm>
            <a:off x="824013" y="1802749"/>
            <a:ext cx="4867011" cy="3291086"/>
          </a:xfrm>
        </p:spPr>
        <p:txBody>
          <a:bodyPr/>
          <a:lstStyle/>
          <a:p>
            <a:pPr algn="just" rtl="0"/>
            <a:r>
              <a:rPr lang="en-IE" dirty="0" err="1"/>
              <a:t>Usando</a:t>
            </a:r>
            <a:r>
              <a:rPr lang="en-IE" dirty="0"/>
              <a:t> o </a:t>
            </a:r>
            <a:r>
              <a:rPr lang="en-IE" b="1" dirty="0" err="1">
                <a:solidFill>
                  <a:srgbClr val="F79037"/>
                </a:solidFill>
                <a:hlinkClick r:id="rId3">
                  <a:extLst>
                    <a:ext uri="{A12FA001-AC4F-418D-AE19-62706E023703}">
                      <ahyp:hlinkClr xmlns:ahyp="http://schemas.microsoft.com/office/drawing/2018/hyperlinkcolor" val="tx"/>
                    </a:ext>
                  </a:extLst>
                </a:hlinkClick>
              </a:rPr>
              <a:t>Ciclo</a:t>
            </a:r>
            <a:r>
              <a:rPr lang="en-IE" b="1" dirty="0">
                <a:solidFill>
                  <a:srgbClr val="F79037"/>
                </a:solidFill>
                <a:hlinkClick r:id="rId3">
                  <a:extLst>
                    <a:ext uri="{A12FA001-AC4F-418D-AE19-62706E023703}">
                      <ahyp:hlinkClr xmlns:ahyp="http://schemas.microsoft.com/office/drawing/2018/hyperlinkcolor" val="tx"/>
                    </a:ext>
                  </a:extLst>
                </a:hlinkClick>
              </a:rPr>
              <a:t> </a:t>
            </a:r>
            <a:r>
              <a:rPr lang="en-IE" b="1" dirty="0" err="1">
                <a:solidFill>
                  <a:srgbClr val="F79037"/>
                </a:solidFill>
                <a:hlinkClick r:id="rId3">
                  <a:extLst>
                    <a:ext uri="{A12FA001-AC4F-418D-AE19-62706E023703}">
                      <ahyp:hlinkClr xmlns:ahyp="http://schemas.microsoft.com/office/drawing/2018/hyperlinkcolor" val="tx"/>
                    </a:ext>
                  </a:extLst>
                </a:hlinkClick>
              </a:rPr>
              <a:t>Reflexivo</a:t>
            </a:r>
            <a:r>
              <a:rPr lang="en-IE" b="1" dirty="0">
                <a:solidFill>
                  <a:srgbClr val="F79037"/>
                </a:solidFill>
                <a:hlinkClick r:id="rId3">
                  <a:extLst>
                    <a:ext uri="{A12FA001-AC4F-418D-AE19-62706E023703}">
                      <ahyp:hlinkClr xmlns:ahyp="http://schemas.microsoft.com/office/drawing/2018/hyperlinkcolor" val="tx"/>
                    </a:ext>
                  </a:extLst>
                </a:hlinkClick>
              </a:rPr>
              <a:t> de Gibb</a:t>
            </a:r>
            <a:r>
              <a:rPr lang="en-IE" b="1" dirty="0">
                <a:solidFill>
                  <a:srgbClr val="F79037"/>
                </a:solidFill>
              </a:rPr>
              <a:t> </a:t>
            </a:r>
            <a:r>
              <a:rPr lang="en-IE" dirty="0" err="1"/>
              <a:t>analise</a:t>
            </a:r>
            <a:r>
              <a:rPr lang="en-IE" dirty="0"/>
              <a:t> as </a:t>
            </a:r>
            <a:r>
              <a:rPr lang="en-IE" dirty="0" err="1"/>
              <a:t>suas</a:t>
            </a:r>
            <a:r>
              <a:rPr lang="en-IE" dirty="0"/>
              <a:t> ações </a:t>
            </a:r>
            <a:r>
              <a:rPr lang="en-IE" dirty="0" err="1"/>
              <a:t>até</a:t>
            </a:r>
            <a:r>
              <a:rPr lang="en-IE" dirty="0"/>
              <a:t> ao momento, em </a:t>
            </a:r>
            <a:r>
              <a:rPr lang="en-IE" dirty="0" err="1"/>
              <a:t>termos</a:t>
            </a:r>
            <a:r>
              <a:rPr lang="en-IE" dirty="0"/>
              <a:t> do seu nível de </a:t>
            </a:r>
            <a:r>
              <a:rPr lang="en-IE" dirty="0" err="1"/>
              <a:t>empatia</a:t>
            </a:r>
            <a:r>
              <a:rPr lang="en-IE" dirty="0"/>
              <a:t> e da </a:t>
            </a:r>
            <a:r>
              <a:rPr lang="en-IE" dirty="0" err="1"/>
              <a:t>qualidade</a:t>
            </a:r>
            <a:r>
              <a:rPr lang="en-IE" dirty="0"/>
              <a:t> das </a:t>
            </a:r>
            <a:r>
              <a:rPr lang="en-IE" dirty="0" err="1"/>
              <a:t>suas</a:t>
            </a:r>
            <a:r>
              <a:rPr lang="en-IE" dirty="0"/>
              <a:t> </a:t>
            </a:r>
            <a:r>
              <a:rPr lang="en-IE" dirty="0" err="1"/>
              <a:t>relações</a:t>
            </a:r>
            <a:r>
              <a:rPr lang="en-IE" dirty="0"/>
              <a:t> </a:t>
            </a:r>
            <a:r>
              <a:rPr lang="en-IE" dirty="0" err="1"/>
              <a:t>na</a:t>
            </a:r>
            <a:r>
              <a:rPr lang="en-IE" dirty="0"/>
              <a:t> </a:t>
            </a:r>
            <a:r>
              <a:rPr lang="en-IE" dirty="0" err="1"/>
              <a:t>sua</a:t>
            </a:r>
            <a:r>
              <a:rPr lang="en-IE" dirty="0"/>
              <a:t> </a:t>
            </a:r>
            <a:r>
              <a:rPr lang="en-IE" dirty="0" err="1"/>
              <a:t>empresa</a:t>
            </a:r>
            <a:r>
              <a:rPr lang="en-IE" dirty="0"/>
              <a:t>, tanto interna </a:t>
            </a:r>
            <a:r>
              <a:rPr lang="en-IE" dirty="0" err="1"/>
              <a:t>como</a:t>
            </a:r>
            <a:r>
              <a:rPr lang="en-IE" dirty="0"/>
              <a:t> externamente.</a:t>
            </a:r>
          </a:p>
          <a:p>
            <a:pPr algn="just" rtl="0"/>
            <a:r>
              <a:rPr lang="en-IE" dirty="0" err="1"/>
              <a:t>Isso</a:t>
            </a:r>
            <a:r>
              <a:rPr lang="en-IE" dirty="0"/>
              <a:t> </a:t>
            </a:r>
            <a:r>
              <a:rPr lang="en-IE" dirty="0" err="1"/>
              <a:t>irá</a:t>
            </a:r>
            <a:r>
              <a:rPr lang="en-IE" dirty="0"/>
              <a:t> </a:t>
            </a:r>
            <a:r>
              <a:rPr lang="en-IE" dirty="0" err="1"/>
              <a:t>ajudá</a:t>
            </a:r>
            <a:r>
              <a:rPr lang="en-IE" dirty="0"/>
              <a:t>-lo a </a:t>
            </a:r>
            <a:r>
              <a:rPr lang="en-IE" dirty="0" err="1"/>
              <a:t>melhorar</a:t>
            </a:r>
            <a:r>
              <a:rPr lang="en-IE" dirty="0"/>
              <a:t> </a:t>
            </a:r>
            <a:r>
              <a:rPr lang="en-IE" dirty="0" err="1"/>
              <a:t>continuamente</a:t>
            </a:r>
            <a:r>
              <a:rPr lang="en-IE" dirty="0"/>
              <a:t>.</a:t>
            </a: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pPr algn="l" rtl="0"/>
            <a:r>
              <a:rPr lang="en-IE" b="1" dirty="0" err="1"/>
              <a:t>Exercício</a:t>
            </a:r>
            <a:r>
              <a:rPr lang="en-IE" b="1" dirty="0"/>
              <a:t> - </a:t>
            </a:r>
            <a:r>
              <a:rPr lang="en-IE" dirty="0" err="1"/>
              <a:t>Reflexão</a:t>
            </a:r>
            <a:endParaRPr lang="en-IE" dirty="0"/>
          </a:p>
        </p:txBody>
      </p:sp>
      <p:pic>
        <p:nvPicPr>
          <p:cNvPr id="7" name="Picture 4" descr="Icon  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287041" y="1588167"/>
            <a:ext cx="5919521" cy="3150683"/>
            <a:chOff x="6103622" y="1805144"/>
            <a:chExt cx="5919521" cy="3150683"/>
          </a:xfrm>
        </p:grpSpPr>
        <p:sp>
          <p:nvSpPr>
            <p:cNvPr id="11" name="TextBox 10">
              <a:extLst>
                <a:ext uri="{FF2B5EF4-FFF2-40B4-BE49-F238E27FC236}">
                  <a16:creationId xmlns:a16="http://schemas.microsoft.com/office/drawing/2014/main" id="{68416A63-DD7D-6B85-4E45-7382A7C5D9BE}"/>
                </a:ext>
              </a:extLst>
            </p:cNvPr>
            <p:cNvSpPr txBox="1"/>
            <p:nvPr/>
          </p:nvSpPr>
          <p:spPr>
            <a:xfrm>
              <a:off x="6651781" y="1952724"/>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Descrição</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149446" y="2140092"/>
              <a:ext cx="1311933" cy="592470"/>
            </a:xfrm>
            <a:prstGeom prst="rect">
              <a:avLst/>
            </a:prstGeom>
            <a:noFill/>
          </p:spPr>
          <p:txBody>
            <a:bodyPr wrap="square" rtlCol="0">
              <a:spAutoFit/>
            </a:bodyPr>
            <a:lstStyle/>
            <a:p>
              <a:pPr algn="r" rtl="0">
                <a:lnSpc>
                  <a:spcPts val="134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O que </a:t>
              </a:r>
              <a:r>
                <a:rPr lang="en-US" sz="1200" spc="0" baseline="0" dirty="0" err="1">
                  <a:ln/>
                  <a:solidFill>
                    <a:srgbClr val="000000"/>
                  </a:solidFill>
                  <a:latin typeface="Calibri" panose="020F0502020204030204" pitchFamily="34" charset="0"/>
                  <a:cs typeface="Calibri" panose="020F0502020204030204" pitchFamily="34" charset="0"/>
                  <a:sym typeface="MyriadPro-Regular"/>
                  <a:rtl val="0"/>
                </a:rPr>
                <a:t>aconteceu</a:t>
              </a: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a:t>
              </a:r>
            </a:p>
            <a:p>
              <a:pPr algn="r" rtl="0">
                <a:lnSpc>
                  <a:spcPts val="1340"/>
                </a:lnSpc>
              </a:pPr>
              <a:r>
                <a:rPr lang="en-US" sz="1200" dirty="0" err="1">
                  <a:ln/>
                  <a:solidFill>
                    <a:srgbClr val="000000"/>
                  </a:solidFill>
                  <a:latin typeface="Calibri" panose="020F0502020204030204" pitchFamily="34" charset="0"/>
                  <a:cs typeface="Calibri" panose="020F0502020204030204" pitchFamily="34" charset="0"/>
                  <a:sym typeface="MyriadPro-Regular"/>
                  <a:rtl val="0"/>
                </a:rPr>
                <a:t>Observação</a:t>
              </a:r>
              <a:r>
                <a:rPr lang="en-US" sz="1200" dirty="0">
                  <a:ln/>
                  <a:solidFill>
                    <a:srgbClr val="000000"/>
                  </a:solidFill>
                  <a:latin typeface="Calibri" panose="020F0502020204030204" pitchFamily="34" charset="0"/>
                  <a:cs typeface="Calibri" panose="020F0502020204030204" pitchFamily="34" charset="0"/>
                  <a:sym typeface="MyriadPro-Regular"/>
                  <a:rtl val="0"/>
                </a:rPr>
                <a:t> da </a:t>
              </a:r>
              <a:r>
                <a:rPr lang="en-US" sz="1200" dirty="0" err="1">
                  <a:ln/>
                  <a:solidFill>
                    <a:srgbClr val="000000"/>
                  </a:solidFill>
                  <a:latin typeface="Calibri" panose="020F0502020204030204" pitchFamily="34" charset="0"/>
                  <a:cs typeface="Calibri" panose="020F0502020204030204" pitchFamily="34" charset="0"/>
                  <a:sym typeface="MyriadPro-Regular"/>
                  <a:rtl val="0"/>
                </a:rPr>
                <a:t>ação</a:t>
              </a:r>
              <a:endParaRPr lang="en-US" sz="12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15" name="TextBox 14">
              <a:extLst>
                <a:ext uri="{FF2B5EF4-FFF2-40B4-BE49-F238E27FC236}">
                  <a16:creationId xmlns:a16="http://schemas.microsoft.com/office/drawing/2014/main" id="{59DF576D-85D7-28A2-9D99-9AC53E3A76B1}"/>
                </a:ext>
              </a:extLst>
            </p:cNvPr>
            <p:cNvSpPr txBox="1"/>
            <p:nvPr/>
          </p:nvSpPr>
          <p:spPr>
            <a:xfrm>
              <a:off x="6448865" y="3844585"/>
              <a:ext cx="1115079" cy="461665"/>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Conclusão</a:t>
              </a: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Intenção</a:t>
              </a:r>
              <a:endParaRPr lang="en-US" sz="12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103622" y="4247941"/>
              <a:ext cx="1145941" cy="707886"/>
            </a:xfrm>
            <a:prstGeom prst="rect">
              <a:avLst/>
            </a:prstGeom>
            <a:noFill/>
          </p:spPr>
          <p:txBody>
            <a:bodyPr wrap="square" rtlCol="0">
              <a:spAutoFit/>
            </a:bodyPr>
            <a:lstStyle/>
            <a:p>
              <a:pPr algn="r" rtl="0">
                <a:lnSpc>
                  <a:spcPts val="122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O que </a:t>
              </a:r>
              <a:r>
                <a:rPr lang="en-US" sz="1200" spc="0" baseline="0" dirty="0" err="1">
                  <a:ln/>
                  <a:solidFill>
                    <a:srgbClr val="000000"/>
                  </a:solidFill>
                  <a:latin typeface="Calibri" panose="020F0502020204030204" pitchFamily="34" charset="0"/>
                  <a:cs typeface="Calibri" panose="020F0502020204030204" pitchFamily="34" charset="0"/>
                  <a:sym typeface="MyriadPro-Regular"/>
                  <a:rtl val="0"/>
                </a:rPr>
                <a:t>mais</a:t>
              </a:r>
              <a:r>
                <a:rPr lang="en-US" sz="1200" dirty="0">
                  <a:ln/>
                  <a:solidFill>
                    <a:srgbClr val="000000"/>
                  </a:solidFill>
                  <a:latin typeface="Calibri" panose="020F0502020204030204" pitchFamily="34" charset="0"/>
                  <a:cs typeface="Calibri" panose="020F0502020204030204" pitchFamily="34" charset="0"/>
                  <a:sym typeface="MyriadPro-Regular"/>
                  <a:rtl val="0"/>
                </a:rPr>
                <a:t> </a:t>
              </a:r>
              <a:r>
                <a:rPr lang="en-US" sz="1200" spc="0" baseline="0" dirty="0" err="1">
                  <a:ln/>
                  <a:solidFill>
                    <a:srgbClr val="000000"/>
                  </a:solidFill>
                  <a:latin typeface="Calibri" panose="020F0502020204030204" pitchFamily="34" charset="0"/>
                  <a:cs typeface="Calibri" panose="020F0502020204030204" pitchFamily="34" charset="0"/>
                  <a:sym typeface="MyriadPro-Regular"/>
                  <a:rtl val="0"/>
                </a:rPr>
                <a:t>poderia</a:t>
              </a: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 ter feito?</a:t>
              </a:r>
            </a:p>
            <a:p>
              <a:pPr algn="r" rtl="0">
                <a:lnSpc>
                  <a:spcPts val="122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466311" y="2976908"/>
              <a:ext cx="914033"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Plano de ação</a:t>
              </a: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Sentimentos</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956344"/>
              <a:ext cx="1616829" cy="285537"/>
              <a:chOff x="9930507" y="3956344"/>
              <a:chExt cx="1616829" cy="285537"/>
            </a:xfrm>
          </p:grpSpPr>
          <p:sp>
            <p:nvSpPr>
              <p:cNvPr id="32" name="TextBox 31">
                <a:extLst>
                  <a:ext uri="{FF2B5EF4-FFF2-40B4-BE49-F238E27FC236}">
                    <a16:creationId xmlns:a16="http://schemas.microsoft.com/office/drawing/2014/main" id="{F13618A0-00B4-94EC-50A7-4F35CA9535EE}"/>
                  </a:ext>
                </a:extLst>
              </p:cNvPr>
              <p:cNvSpPr txBox="1"/>
              <p:nvPr/>
            </p:nvSpPr>
            <p:spPr>
              <a:xfrm>
                <a:off x="10629071" y="3964882"/>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Descrição</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632811" cy="461665"/>
              <a:chOff x="10325614" y="2998538"/>
              <a:chExt cx="1632811" cy="461665"/>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1340225" cy="461665"/>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Avaliação</a:t>
                </a:r>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 / </a:t>
                </a:r>
                <a:r>
                  <a:rPr lang="en-US" sz="1200" b="1" spc="0" baseline="0" dirty="0" err="1">
                    <a:ln/>
                    <a:solidFill>
                      <a:srgbClr val="000000"/>
                    </a:solidFill>
                    <a:latin typeface="Calibri" panose="020F0502020204030204" pitchFamily="34" charset="0"/>
                    <a:cs typeface="Calibri" panose="020F0502020204030204" pitchFamily="34" charset="0"/>
                    <a:sym typeface="MyriadPro-Bold"/>
                    <a:rtl val="0"/>
                  </a:rPr>
                  <a:t>Interpretação</a:t>
                </a:r>
                <a:endParaRPr lang="en-US" sz="12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pPr algn="l" rtl="0"/>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9414"/>
            </a:xfrm>
            <a:prstGeom prst="rect">
              <a:avLst/>
            </a:prstGeom>
            <a:noFill/>
          </p:spPr>
          <p:txBody>
            <a:bodyPr wrap="square" rtlCol="0">
              <a:spAutoFit/>
            </a:bodyPr>
            <a:lstStyle/>
            <a:p>
              <a:pPr algn="ctr" rtl="0">
                <a:lnSpc>
                  <a:spcPts val="1480"/>
                </a:lnSpc>
              </a:pPr>
              <a:r>
                <a:rPr lang="en-US" sz="1400" b="1" spc="0" baseline="0" dirty="0" err="1">
                  <a:ln/>
                  <a:solidFill>
                    <a:srgbClr val="000000"/>
                  </a:solidFill>
                  <a:latin typeface="Calibri" panose="020F0502020204030204" pitchFamily="34" charset="0"/>
                  <a:cs typeface="Calibri" panose="020F0502020204030204" pitchFamily="34" charset="0"/>
                  <a:sym typeface="MyriadPro-Bold"/>
                  <a:rtl val="0"/>
                </a:rPr>
                <a:t>Ciclo</a:t>
              </a:r>
              <a:r>
                <a:rPr lang="en-US" sz="14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400" b="1" spc="0" baseline="0" dirty="0" err="1">
                  <a:ln/>
                  <a:solidFill>
                    <a:srgbClr val="000000"/>
                  </a:solidFill>
                  <a:latin typeface="Calibri" panose="020F0502020204030204" pitchFamily="34" charset="0"/>
                  <a:cs typeface="Calibri" panose="020F0502020204030204" pitchFamily="34" charset="0"/>
                  <a:sym typeface="MyriadPro-Bold"/>
                  <a:rtl val="0"/>
                </a:rPr>
                <a:t>Reflexivo</a:t>
              </a:r>
              <a:r>
                <a:rPr lang="en-US" sz="1400" b="1" spc="0" baseline="0" dirty="0">
                  <a:ln/>
                  <a:solidFill>
                    <a:srgbClr val="000000"/>
                  </a:solidFill>
                  <a:latin typeface="Calibri" panose="020F0502020204030204" pitchFamily="34" charset="0"/>
                  <a:cs typeface="Calibri" panose="020F0502020204030204" pitchFamily="34" charset="0"/>
                  <a:sym typeface="MyriadPro-Bold"/>
                  <a:rtl val="0"/>
                </a:rPr>
                <a:t> de Gibb</a:t>
              </a:r>
            </a:p>
          </p:txBody>
        </p:sp>
        <p:sp>
          <p:nvSpPr>
            <p:cNvPr id="91" name="TextBox 90">
              <a:extLst>
                <a:ext uri="{FF2B5EF4-FFF2-40B4-BE49-F238E27FC236}">
                  <a16:creationId xmlns:a16="http://schemas.microsoft.com/office/drawing/2014/main" id="{FAB438F9-6724-4ED6-7E85-AE93E171D896}"/>
                </a:ext>
              </a:extLst>
            </p:cNvPr>
            <p:cNvSpPr txBox="1"/>
            <p:nvPr/>
          </p:nvSpPr>
          <p:spPr>
            <a:xfrm>
              <a:off x="6169673" y="3169054"/>
              <a:ext cx="1369068" cy="600164"/>
            </a:xfrm>
            <a:prstGeom prst="rect">
              <a:avLst/>
            </a:prstGeom>
            <a:noFill/>
          </p:spPr>
          <p:txBody>
            <a:bodyPr wrap="square" rtlCol="0">
              <a:spAutoFit/>
            </a:bodyPr>
            <a:lstStyle/>
            <a:p>
              <a:pPr algn="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Se ressurgisse, o que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faria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a:t>
              </a:r>
            </a:p>
            <a:p>
              <a:pPr algn="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pPr algn="l" rtl="0"/>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Quais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foram</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os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pensamentos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sentimentos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589356" y="3379093"/>
              <a:ext cx="1433787" cy="430887"/>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O que foi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bom</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mau</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sobre a experiência?</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29071" y="4144368"/>
              <a:ext cx="1369068" cy="430887"/>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Que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sentido</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pode dar à situação?</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err="1"/>
              <a:t>Pensamento</a:t>
            </a:r>
            <a:r>
              <a:rPr lang="en-US" dirty="0"/>
              <a:t> </a:t>
            </a:r>
            <a:r>
              <a:rPr lang="en-US" dirty="0" err="1"/>
              <a:t>Ético</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915381" y="1239004"/>
            <a:ext cx="5985919" cy="3776408"/>
          </a:xfrm>
        </p:spPr>
        <p:txBody>
          <a:bodyPr/>
          <a:lstStyle/>
          <a:p>
            <a:pPr algn="just" rtl="0"/>
            <a:r>
              <a:rPr lang="en-US" b="1" dirty="0"/>
              <a:t>O pensamento ético serve como base para uma liderança </a:t>
            </a:r>
            <a:r>
              <a:rPr lang="en-US" b="1" dirty="0" err="1"/>
              <a:t>responsável</a:t>
            </a:r>
            <a:r>
              <a:rPr lang="en-US" b="1" dirty="0"/>
              <a:t>. </a:t>
            </a:r>
            <a:r>
              <a:rPr lang="en-US" dirty="0" err="1"/>
              <a:t>Os</a:t>
            </a:r>
            <a:r>
              <a:rPr lang="en-US" dirty="0"/>
              <a:t> líderes empresariais éticos priorizam a tomada de decisões éticas, consideram os interesses das partes </a:t>
            </a:r>
            <a:r>
              <a:rPr lang="en-US" dirty="0" err="1"/>
              <a:t>envolvidas</a:t>
            </a:r>
            <a:r>
              <a:rPr lang="en-US" dirty="0"/>
              <a:t>, estabelecem padrões éticos e </a:t>
            </a:r>
            <a:r>
              <a:rPr lang="en-US" dirty="0" err="1"/>
              <a:t>atuam</a:t>
            </a:r>
            <a:r>
              <a:rPr lang="en-US" dirty="0"/>
              <a:t> </a:t>
            </a:r>
            <a:r>
              <a:rPr lang="en-US" dirty="0" err="1"/>
              <a:t>como</a:t>
            </a:r>
            <a:r>
              <a:rPr lang="en-US" dirty="0"/>
              <a:t> </a:t>
            </a:r>
            <a:r>
              <a:rPr lang="en-US" dirty="0" err="1"/>
              <a:t>modelos</a:t>
            </a:r>
            <a:r>
              <a:rPr lang="en-US" dirty="0"/>
              <a:t> de </a:t>
            </a:r>
            <a:r>
              <a:rPr lang="en-US" dirty="0" err="1"/>
              <a:t>comportamento</a:t>
            </a:r>
            <a:r>
              <a:rPr lang="en-US" dirty="0"/>
              <a:t> </a:t>
            </a:r>
            <a:r>
              <a:rPr lang="en-US" dirty="0" err="1"/>
              <a:t>ético</a:t>
            </a:r>
            <a:r>
              <a:rPr lang="en-US" dirty="0"/>
              <a:t>. </a:t>
            </a:r>
            <a:r>
              <a:rPr lang="en-US" dirty="0" err="1"/>
              <a:t>Promovem</a:t>
            </a:r>
            <a:r>
              <a:rPr lang="en-US" dirty="0"/>
              <a:t> uma cultura e um </a:t>
            </a:r>
            <a:r>
              <a:rPr lang="en-US" dirty="0" err="1"/>
              <a:t>ambiente</a:t>
            </a:r>
            <a:r>
              <a:rPr lang="en-US" dirty="0"/>
              <a:t> </a:t>
            </a:r>
            <a:r>
              <a:rPr lang="en-US" dirty="0" err="1"/>
              <a:t>éticos</a:t>
            </a:r>
            <a:r>
              <a:rPr lang="en-US" dirty="0"/>
              <a:t>, </a:t>
            </a:r>
            <a:r>
              <a:rPr lang="en-US" dirty="0" err="1"/>
              <a:t>fomentam</a:t>
            </a:r>
            <a:r>
              <a:rPr lang="en-US" dirty="0"/>
              <a:t> a comunicação ética e defendem a </a:t>
            </a:r>
            <a:r>
              <a:rPr lang="en-US" dirty="0" err="1"/>
              <a:t>reputação</a:t>
            </a:r>
            <a:r>
              <a:rPr lang="en-US" dirty="0"/>
              <a:t> das </a:t>
            </a:r>
            <a:r>
              <a:rPr lang="en-US" dirty="0" err="1"/>
              <a:t>suas</a:t>
            </a:r>
            <a:r>
              <a:rPr lang="en-US" dirty="0"/>
              <a:t> </a:t>
            </a:r>
            <a:r>
              <a:rPr lang="en-US" dirty="0" err="1"/>
              <a:t>empresas</a:t>
            </a:r>
            <a:r>
              <a:rPr lang="en-US" dirty="0"/>
              <a:t>. </a:t>
            </a:r>
            <a:r>
              <a:rPr lang="en-US" dirty="0" err="1"/>
              <a:t>Através</a:t>
            </a:r>
            <a:r>
              <a:rPr lang="en-US" dirty="0"/>
              <a:t> do pensamento ético, os líderes </a:t>
            </a:r>
            <a:r>
              <a:rPr lang="en-US" dirty="0" err="1"/>
              <a:t>empresariais</a:t>
            </a:r>
            <a:r>
              <a:rPr lang="en-US" dirty="0"/>
              <a:t> </a:t>
            </a:r>
            <a:r>
              <a:rPr lang="en-US" dirty="0" err="1"/>
              <a:t>contribuem</a:t>
            </a:r>
            <a:r>
              <a:rPr lang="en-US" dirty="0"/>
              <a:t> para o </a:t>
            </a:r>
            <a:r>
              <a:rPr lang="en-US" dirty="0" err="1"/>
              <a:t>sucesso</a:t>
            </a:r>
            <a:r>
              <a:rPr lang="en-US" dirty="0"/>
              <a:t> global, a sustentabilidade e o impacto positivo, não </a:t>
            </a:r>
            <a:r>
              <a:rPr lang="en-US" dirty="0" err="1"/>
              <a:t>apenas</a:t>
            </a:r>
            <a:r>
              <a:rPr lang="en-US" dirty="0"/>
              <a:t> </a:t>
            </a:r>
            <a:r>
              <a:rPr lang="en-US" dirty="0" err="1"/>
              <a:t>nos</a:t>
            </a:r>
            <a:r>
              <a:rPr lang="en-US" dirty="0"/>
              <a:t> </a:t>
            </a:r>
            <a:r>
              <a:rPr lang="en-US" dirty="0" err="1"/>
              <a:t>seus</a:t>
            </a:r>
            <a:r>
              <a:rPr lang="en-US" dirty="0"/>
              <a:t> </a:t>
            </a:r>
            <a:r>
              <a:rPr lang="en-US" dirty="0" err="1"/>
              <a:t>negócios</a:t>
            </a:r>
            <a:r>
              <a:rPr lang="en-US" dirty="0"/>
              <a:t>, mas </a:t>
            </a:r>
            <a:r>
              <a:rPr lang="en-US" dirty="0" err="1"/>
              <a:t>também</a:t>
            </a:r>
            <a:r>
              <a:rPr lang="en-US" dirty="0"/>
              <a:t> 	</a:t>
            </a:r>
            <a:r>
              <a:rPr lang="en-US" dirty="0" err="1"/>
              <a:t>na</a:t>
            </a:r>
            <a:r>
              <a:rPr lang="en-US" dirty="0"/>
              <a:t> sociedade em geral.</a:t>
            </a:r>
            <a:endParaRPr lang="en-IE"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a:xfrm>
            <a:off x="801081" y="488654"/>
            <a:ext cx="4990998" cy="992652"/>
          </a:xfrm>
        </p:spPr>
        <p:txBody>
          <a:bodyPr/>
          <a:lstStyle/>
          <a:p>
            <a:pPr algn="l" rtl="0"/>
            <a:r>
              <a:rPr lang="en-IE" dirty="0"/>
              <a:t>Pensamento Ético</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856356" y="1404749"/>
            <a:ext cx="5055171" cy="3808175"/>
          </a:xfrm>
        </p:spPr>
        <p:txBody>
          <a:bodyPr>
            <a:normAutofit fontScale="92500" lnSpcReduction="20000"/>
          </a:bodyPr>
          <a:lstStyle/>
          <a:p>
            <a:pPr rtl="0"/>
            <a:r>
              <a:rPr lang="en-US" b="1" dirty="0"/>
              <a:t>Cuidar faz parte da </a:t>
            </a:r>
          </a:p>
          <a:p>
            <a:pPr rtl="0"/>
            <a:r>
              <a:rPr lang="en-US" b="1" dirty="0" err="1"/>
              <a:t>Liderança</a:t>
            </a:r>
            <a:r>
              <a:rPr lang="en-US" b="1" dirty="0"/>
              <a:t> </a:t>
            </a:r>
            <a:r>
              <a:rPr lang="en-US" b="1" dirty="0" err="1"/>
              <a:t>Ética</a:t>
            </a:r>
            <a:endParaRPr lang="en-US" b="1" dirty="0"/>
          </a:p>
          <a:p>
            <a:pPr rtl="0"/>
            <a:r>
              <a:rPr lang="en-US" dirty="0"/>
              <a:t>A </a:t>
            </a:r>
            <a:r>
              <a:rPr lang="en-US" dirty="0" err="1"/>
              <a:t>ética</a:t>
            </a:r>
            <a:r>
              <a:rPr lang="en-US" dirty="0"/>
              <a:t> dos </a:t>
            </a:r>
            <a:r>
              <a:rPr lang="en-US" dirty="0" err="1"/>
              <a:t>cuidados</a:t>
            </a:r>
            <a:r>
              <a:rPr lang="en-US" dirty="0"/>
              <a:t> centra-se no facto de que estamos todos conectados e temos a responsabilidade de cuidar uns dos outros. É </a:t>
            </a:r>
            <a:r>
              <a:rPr lang="en-US" dirty="0" err="1"/>
              <a:t>importante</a:t>
            </a:r>
            <a:r>
              <a:rPr lang="en-US" dirty="0"/>
              <a:t> </a:t>
            </a:r>
            <a:r>
              <a:rPr lang="en-US" dirty="0" err="1"/>
              <a:t>cuidar</a:t>
            </a:r>
            <a:r>
              <a:rPr lang="en-US" dirty="0"/>
              <a:t> </a:t>
            </a:r>
            <a:r>
              <a:rPr lang="en-US" dirty="0" err="1"/>
              <a:t>porque</a:t>
            </a:r>
            <a:r>
              <a:rPr lang="en-US" dirty="0"/>
              <a:t> a </a:t>
            </a:r>
            <a:r>
              <a:rPr lang="en-US" dirty="0" err="1"/>
              <a:t>liderança</a:t>
            </a:r>
            <a:r>
              <a:rPr lang="en-US" dirty="0"/>
              <a:t> é o </a:t>
            </a:r>
            <a:r>
              <a:rPr lang="en-US" dirty="0" err="1"/>
              <a:t>cerne</a:t>
            </a:r>
            <a:r>
              <a:rPr lang="en-US" dirty="0"/>
              <a:t> das </a:t>
            </a:r>
            <a:r>
              <a:rPr lang="en-US" dirty="0" err="1"/>
              <a:t>relações</a:t>
            </a:r>
            <a:r>
              <a:rPr lang="en-US" dirty="0"/>
              <a:t>. </a:t>
            </a:r>
          </a:p>
          <a:p>
            <a:pPr rtl="0"/>
            <a:r>
              <a:rPr lang="en-US" sz="2400" dirty="0">
                <a:solidFill>
                  <a:srgbClr val="F79037"/>
                </a:solidFill>
                <a:hlinkClick r:id="rId2">
                  <a:extLst>
                    <a:ext uri="{A12FA001-AC4F-418D-AE19-62706E023703}">
                      <ahyp:hlinkClr xmlns:ahyp="http://schemas.microsoft.com/office/drawing/2018/hyperlinkcolor" val="tx"/>
                    </a:ext>
                  </a:extLst>
                </a:hlinkClick>
              </a:rPr>
              <a:t>Fonte</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solidFill>
            <a:schemeClr val="bg1"/>
          </a:solidFill>
          <a:ln>
            <a:solidFill>
              <a:srgbClr val="000000"/>
            </a:solidFill>
          </a:ln>
        </p:spPr>
        <p:txBody>
          <a:bodyPr/>
          <a:lstStyle/>
          <a:p>
            <a:endParaRPr lang="pt-PT" dirty="0"/>
          </a:p>
        </p:txBody>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097809"/>
            <a:ext cx="6553234" cy="999383"/>
          </a:xfrm>
        </p:spPr>
        <p:txBody>
          <a:bodyPr/>
          <a:lstStyle/>
          <a:p>
            <a:pPr algn="ctr" rtl="0"/>
            <a:r>
              <a:rPr lang="en-US" sz="2800" b="1" dirty="0">
                <a:solidFill>
                  <a:srgbClr val="F79037"/>
                </a:solidFill>
              </a:rPr>
              <a:t>São guiados pelo desejo de </a:t>
            </a:r>
            <a:r>
              <a:rPr lang="en-US" sz="2800" b="1" dirty="0" err="1">
                <a:solidFill>
                  <a:srgbClr val="F79037"/>
                </a:solidFill>
              </a:rPr>
              <a:t>ter</a:t>
            </a:r>
            <a:r>
              <a:rPr lang="en-US" sz="2800" b="1" dirty="0">
                <a:solidFill>
                  <a:srgbClr val="F79037"/>
                </a:solidFill>
              </a:rPr>
              <a:t> um impacto positivo.</a:t>
            </a:r>
            <a:endParaRPr lang="en-IE" sz="2800" b="1" dirty="0">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pPr algn="l" rtl="0"/>
            <a:r>
              <a:rPr lang="en-IE" dirty="0"/>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rtl="0"/>
            <a:r>
              <a:rPr lang="en-US" sz="2800" b="1" dirty="0" err="1">
                <a:solidFill>
                  <a:srgbClr val="F79037"/>
                </a:solidFill>
              </a:rPr>
              <a:t>Pensam</a:t>
            </a:r>
            <a:r>
              <a:rPr lang="en-US" sz="2800" b="1" dirty="0">
                <a:solidFill>
                  <a:srgbClr val="F79037"/>
                </a:solidFill>
              </a:rPr>
              <a:t> no que é </a:t>
            </a:r>
            <a:r>
              <a:rPr lang="en-US" sz="2800" b="1" dirty="0" err="1">
                <a:solidFill>
                  <a:srgbClr val="F79037"/>
                </a:solidFill>
              </a:rPr>
              <a:t>melhor</a:t>
            </a:r>
            <a:r>
              <a:rPr lang="en-US" sz="2800" b="1" dirty="0">
                <a:solidFill>
                  <a:srgbClr val="F79037"/>
                </a:solidFill>
              </a:rPr>
              <a:t> para os outros e </a:t>
            </a:r>
            <a:r>
              <a:rPr lang="en-US" sz="2800" b="1" dirty="0" err="1">
                <a:solidFill>
                  <a:srgbClr val="F79037"/>
                </a:solidFill>
              </a:rPr>
              <a:t>procuram</a:t>
            </a:r>
            <a:r>
              <a:rPr lang="en-US" sz="2800" b="1" dirty="0">
                <a:solidFill>
                  <a:srgbClr val="F79037"/>
                </a:solidFill>
              </a:rPr>
              <a:t> </a:t>
            </a:r>
            <a:r>
              <a:rPr lang="en-US" sz="2800" b="1" dirty="0" err="1">
                <a:solidFill>
                  <a:srgbClr val="F79037"/>
                </a:solidFill>
              </a:rPr>
              <a:t>benefícios</a:t>
            </a:r>
            <a:r>
              <a:rPr lang="en-US" sz="2800" b="1" dirty="0">
                <a:solidFill>
                  <a:srgbClr val="F79037"/>
                </a:solidFill>
              </a:rPr>
              <a:t> </a:t>
            </a:r>
            <a:r>
              <a:rPr lang="en-US" sz="2800" b="1" dirty="0" err="1">
                <a:solidFill>
                  <a:srgbClr val="F79037"/>
                </a:solidFill>
              </a:rPr>
              <a:t>mútuos</a:t>
            </a:r>
            <a:r>
              <a:rPr lang="en-US" sz="2800" b="1" dirty="0">
                <a:solidFill>
                  <a:srgbClr val="F79037"/>
                </a:solidFill>
              </a:rPr>
              <a:t>.</a:t>
            </a:r>
            <a:endParaRPr lang="en-IE" sz="2800" b="1" dirty="0">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pPr algn="l" rtl="0"/>
            <a:r>
              <a:rPr lang="en-IE" dirty="0"/>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760808"/>
            <a:ext cx="6553234" cy="999383"/>
          </a:xfrm>
        </p:spPr>
        <p:txBody>
          <a:bodyPr/>
          <a:lstStyle/>
          <a:p>
            <a:pPr algn="ctr" rtl="0"/>
            <a:r>
              <a:rPr lang="en-US" sz="2800" b="1" dirty="0" err="1">
                <a:solidFill>
                  <a:srgbClr val="F79037"/>
                </a:solidFill>
              </a:rPr>
              <a:t>Pensam</a:t>
            </a:r>
            <a:r>
              <a:rPr lang="en-US" sz="2800" b="1" dirty="0">
                <a:solidFill>
                  <a:srgbClr val="F79037"/>
                </a:solidFill>
              </a:rPr>
              <a:t> em </a:t>
            </a:r>
            <a:r>
              <a:rPr lang="en-US" sz="2800" b="1" dirty="0" err="1">
                <a:solidFill>
                  <a:srgbClr val="F79037"/>
                </a:solidFill>
              </a:rPr>
              <a:t>modos</a:t>
            </a:r>
            <a:r>
              <a:rPr lang="en-US" sz="2800" b="1" dirty="0">
                <a:solidFill>
                  <a:srgbClr val="F79037"/>
                </a:solidFill>
              </a:rPr>
              <a:t> de </a:t>
            </a:r>
            <a:r>
              <a:rPr lang="en-US" sz="2800" b="1" dirty="0" err="1">
                <a:solidFill>
                  <a:srgbClr val="F79037"/>
                </a:solidFill>
              </a:rPr>
              <a:t>demonstrar</a:t>
            </a:r>
            <a:r>
              <a:rPr lang="en-US" sz="2800" b="1" dirty="0">
                <a:solidFill>
                  <a:srgbClr val="F79037"/>
                </a:solidFill>
              </a:rPr>
              <a:t> </a:t>
            </a:r>
            <a:r>
              <a:rPr lang="en-US" sz="2800" b="1" dirty="0" err="1">
                <a:solidFill>
                  <a:srgbClr val="F79037"/>
                </a:solidFill>
              </a:rPr>
              <a:t>os</a:t>
            </a:r>
            <a:r>
              <a:rPr lang="en-US" sz="2800" b="1" dirty="0">
                <a:solidFill>
                  <a:srgbClr val="F79037"/>
                </a:solidFill>
              </a:rPr>
              <a:t> </a:t>
            </a:r>
            <a:r>
              <a:rPr lang="en-US" sz="2800" b="1" dirty="0" err="1">
                <a:solidFill>
                  <a:srgbClr val="F79037"/>
                </a:solidFill>
              </a:rPr>
              <a:t>seus</a:t>
            </a:r>
            <a:r>
              <a:rPr lang="en-US" sz="2800" b="1" dirty="0">
                <a:solidFill>
                  <a:srgbClr val="F79037"/>
                </a:solidFill>
              </a:rPr>
              <a:t> valores na </a:t>
            </a:r>
            <a:r>
              <a:rPr lang="en-US" sz="2800" b="1" dirty="0" err="1">
                <a:solidFill>
                  <a:srgbClr val="F79037"/>
                </a:solidFill>
              </a:rPr>
              <a:t>liderança</a:t>
            </a:r>
            <a:r>
              <a:rPr lang="en-US" sz="2800" b="1" dirty="0">
                <a:solidFill>
                  <a:srgbClr val="F79037"/>
                </a:solidFill>
              </a:rPr>
              <a:t> </a:t>
            </a:r>
            <a:r>
              <a:rPr lang="en-US" sz="2800" b="1" dirty="0" err="1">
                <a:solidFill>
                  <a:srgbClr val="F79037"/>
                </a:solidFill>
              </a:rPr>
              <a:t>quotidiana</a:t>
            </a:r>
            <a:r>
              <a:rPr lang="en-US" sz="2800" b="1" dirty="0">
                <a:solidFill>
                  <a:srgbClr val="F79037"/>
                </a:solidFill>
              </a:rPr>
              <a:t>, </a:t>
            </a:r>
            <a:r>
              <a:rPr lang="en-US" sz="2800" b="1" dirty="0" err="1">
                <a:solidFill>
                  <a:srgbClr val="F79037"/>
                </a:solidFill>
              </a:rPr>
              <a:t>mesmo</a:t>
            </a:r>
            <a:r>
              <a:rPr lang="en-US" sz="2800" b="1" dirty="0">
                <a:solidFill>
                  <a:srgbClr val="F79037"/>
                </a:solidFill>
              </a:rPr>
              <a:t> </a:t>
            </a:r>
            <a:r>
              <a:rPr lang="en-US" sz="2800" b="1" dirty="0" err="1">
                <a:solidFill>
                  <a:srgbClr val="F79037"/>
                </a:solidFill>
              </a:rPr>
              <a:t>quando</a:t>
            </a:r>
            <a:r>
              <a:rPr lang="en-US" sz="2800" b="1" dirty="0">
                <a:solidFill>
                  <a:srgbClr val="F79037"/>
                </a:solidFill>
              </a:rPr>
              <a:t> </a:t>
            </a:r>
            <a:r>
              <a:rPr lang="en-US" sz="2800" b="1" dirty="0" err="1">
                <a:solidFill>
                  <a:srgbClr val="F79037"/>
                </a:solidFill>
              </a:rPr>
              <a:t>confrontados</a:t>
            </a:r>
            <a:r>
              <a:rPr lang="en-US" sz="2800" b="1" dirty="0">
                <a:solidFill>
                  <a:srgbClr val="F79037"/>
                </a:solidFill>
              </a:rPr>
              <a:t> com </a:t>
            </a:r>
            <a:r>
              <a:rPr lang="en-US" sz="2800" b="1" dirty="0" err="1">
                <a:solidFill>
                  <a:srgbClr val="F79037"/>
                </a:solidFill>
              </a:rPr>
              <a:t>desafios</a:t>
            </a:r>
            <a:r>
              <a:rPr lang="en-US" sz="2800" b="1" dirty="0">
                <a:solidFill>
                  <a:srgbClr val="F79037"/>
                </a:solidFill>
              </a:rPr>
              <a:t>.</a:t>
            </a:r>
            <a:endParaRPr lang="en-IE" sz="2800" b="1" dirty="0">
              <a:solidFill>
                <a:srgbClr val="F79037"/>
              </a:solidFill>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pPr algn="l" rtl="0"/>
            <a:r>
              <a:rPr lang="en-IE" dirty="0"/>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754326"/>
          </a:xfrm>
          <a:prstGeom prst="rect">
            <a:avLst/>
          </a:prstGeom>
          <a:noFill/>
        </p:spPr>
        <p:txBody>
          <a:bodyPr wrap="square">
            <a:spAutoFit/>
          </a:bodyPr>
          <a:lstStyle/>
          <a:p>
            <a:pPr algn="l" rtl="0"/>
            <a:r>
              <a:rPr lang="en-US" sz="3600" b="1" i="0" dirty="0">
                <a:solidFill>
                  <a:srgbClr val="000000"/>
                </a:solidFill>
                <a:effectLst/>
                <a:highlight>
                  <a:srgbClr val="B2DDDC"/>
                </a:highlight>
              </a:rPr>
              <a:t>O que pensam os líderes éticos?</a:t>
            </a:r>
            <a:endParaRPr lang="en-IE" sz="3600" b="1" dirty="0">
              <a:highlight>
                <a:srgbClr val="B2DDDC"/>
              </a:highlight>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4" y="212598"/>
            <a:ext cx="8912095" cy="1311013"/>
          </a:xfrm>
          <a:solidFill>
            <a:srgbClr val="F79037"/>
          </a:solidFill>
        </p:spPr>
        <p:txBody>
          <a:bodyPr anchor="ctr">
            <a:noAutofit/>
          </a:bodyPr>
          <a:lstStyle/>
          <a:p>
            <a:pPr indent="0" algn="l" rtl="0"/>
            <a:r>
              <a:rPr lang="en-IE" dirty="0" err="1">
                <a:solidFill>
                  <a:srgbClr val="000000"/>
                </a:solidFill>
              </a:rPr>
              <a:t>Pensamento</a:t>
            </a:r>
            <a:r>
              <a:rPr lang="en-IE" dirty="0">
                <a:solidFill>
                  <a:srgbClr val="000000"/>
                </a:solidFill>
              </a:rPr>
              <a:t> </a:t>
            </a:r>
            <a:r>
              <a:rPr lang="en-IE" dirty="0" err="1">
                <a:solidFill>
                  <a:srgbClr val="000000"/>
                </a:solidFill>
              </a:rPr>
              <a:t>Ético</a:t>
            </a:r>
            <a:r>
              <a:rPr lang="en-IE" dirty="0">
                <a:solidFill>
                  <a:srgbClr val="000000"/>
                </a:solidFill>
              </a:rPr>
              <a:t> &amp; </a:t>
            </a:r>
            <a:r>
              <a:rPr lang="en-IE" dirty="0" err="1">
                <a:solidFill>
                  <a:srgbClr val="000000"/>
                </a:solidFill>
              </a:rPr>
              <a:t>Liderança</a:t>
            </a:r>
            <a:r>
              <a:rPr lang="en-IE" dirty="0">
                <a:solidFill>
                  <a:srgbClr val="000000"/>
                </a:solidFill>
              </a:rPr>
              <a:t> </a:t>
            </a:r>
            <a:r>
              <a:rPr lang="en-IE" dirty="0" err="1">
                <a:solidFill>
                  <a:srgbClr val="000000"/>
                </a:solidFill>
              </a:rPr>
              <a:t>Responsável</a:t>
            </a:r>
            <a:endParaRPr lang="en-IE" dirty="0">
              <a:solidFill>
                <a:srgbClr val="000000"/>
              </a:solidFill>
            </a:endParaRP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1180994" y="3610730"/>
            <a:ext cx="1766146" cy="977531"/>
          </a:xfrm>
        </p:spPr>
        <p:txBody>
          <a:bodyPr/>
          <a:lstStyle/>
          <a:p>
            <a:pPr marL="0" indent="0" rtl="0"/>
            <a:r>
              <a:rPr lang="en-IE" sz="2400" b="0" i="0" dirty="0">
                <a:solidFill>
                  <a:srgbClr val="000000"/>
                </a:solidFill>
                <a:effectLst/>
                <a:latin typeface="+mn-lt"/>
              </a:rPr>
              <a:t>Tomada de </a:t>
            </a:r>
            <a:r>
              <a:rPr lang="en-IE" sz="2400" b="0" i="0" dirty="0" err="1">
                <a:solidFill>
                  <a:srgbClr val="000000"/>
                </a:solidFill>
                <a:effectLst/>
                <a:latin typeface="+mn-lt"/>
              </a:rPr>
              <a:t>decisões</a:t>
            </a:r>
            <a:r>
              <a:rPr lang="en-IE" sz="2400" b="0" i="0" dirty="0">
                <a:solidFill>
                  <a:srgbClr val="000000"/>
                </a:solidFill>
                <a:effectLst/>
                <a:latin typeface="+mn-lt"/>
              </a:rPr>
              <a:t> </a:t>
            </a:r>
            <a:r>
              <a:rPr lang="en-IE" sz="2400" b="0" i="0" dirty="0" err="1">
                <a:solidFill>
                  <a:srgbClr val="000000"/>
                </a:solidFill>
                <a:effectLst/>
                <a:latin typeface="+mn-lt"/>
              </a:rPr>
              <a:t>éticas</a:t>
            </a:r>
            <a:endParaRPr lang="en-IE" sz="2400" dirty="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3659095" y="3598030"/>
            <a:ext cx="2199586" cy="977531"/>
          </a:xfrm>
        </p:spPr>
        <p:txBody>
          <a:bodyPr/>
          <a:lstStyle/>
          <a:p>
            <a:pPr marL="0" indent="0" rtl="0"/>
            <a:r>
              <a:rPr lang="en-IE" sz="2400" b="0" i="0" dirty="0" err="1">
                <a:solidFill>
                  <a:srgbClr val="000000"/>
                </a:solidFill>
                <a:effectLst/>
                <a:latin typeface="+mn-lt"/>
              </a:rPr>
              <a:t>Orientação</a:t>
            </a:r>
            <a:r>
              <a:rPr lang="en-IE" sz="2400" b="0" i="0" dirty="0">
                <a:solidFill>
                  <a:srgbClr val="000000"/>
                </a:solidFill>
                <a:effectLst/>
                <a:latin typeface="+mn-lt"/>
              </a:rPr>
              <a:t> para as partes </a:t>
            </a:r>
            <a:r>
              <a:rPr lang="en-IE" sz="2400" b="0" i="0" dirty="0" err="1">
                <a:solidFill>
                  <a:srgbClr val="000000"/>
                </a:solidFill>
                <a:effectLst/>
                <a:latin typeface="+mn-lt"/>
              </a:rPr>
              <a:t>interessadas</a:t>
            </a:r>
            <a:endParaRPr lang="en-IE" sz="2400" dirty="0">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490433" y="3584960"/>
            <a:ext cx="1921722" cy="977531"/>
          </a:xfrm>
        </p:spPr>
        <p:txBody>
          <a:bodyPr/>
          <a:lstStyle/>
          <a:p>
            <a:pPr marL="0" indent="0" rtl="0"/>
            <a:r>
              <a:rPr lang="en-IE" sz="2400" dirty="0">
                <a:solidFill>
                  <a:srgbClr val="000000"/>
                </a:solidFill>
                <a:latin typeface="+mn-lt"/>
              </a:rPr>
              <a:t>Definição de padrões éticos</a:t>
            </a: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pPr rtl="0"/>
            <a:r>
              <a:rPr lang="en-IE" dirty="0">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pPr rtl="0"/>
            <a:r>
              <a:rPr lang="en-IE" dirty="0">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9043907" y="3614660"/>
            <a:ext cx="2355123" cy="977531"/>
          </a:xfrm>
        </p:spPr>
        <p:txBody>
          <a:bodyPr/>
          <a:lstStyle/>
          <a:p>
            <a:pPr marL="0" indent="0" rtl="0"/>
            <a:r>
              <a:rPr lang="en-IE" sz="2400" dirty="0" err="1">
                <a:solidFill>
                  <a:srgbClr val="000000"/>
                </a:solidFill>
                <a:latin typeface="+mn-lt"/>
              </a:rPr>
              <a:t>Comunicação</a:t>
            </a:r>
            <a:r>
              <a:rPr lang="en-IE" sz="2400" dirty="0">
                <a:solidFill>
                  <a:srgbClr val="000000"/>
                </a:solidFill>
                <a:latin typeface="+mn-lt"/>
              </a:rPr>
              <a:t> </a:t>
            </a:r>
            <a:r>
              <a:rPr lang="en-IE" sz="2400" dirty="0" err="1">
                <a:solidFill>
                  <a:srgbClr val="000000"/>
                </a:solidFill>
                <a:latin typeface="+mn-lt"/>
              </a:rPr>
              <a:t>ética</a:t>
            </a:r>
            <a:endParaRPr lang="en-IE" sz="2400" strike="sngStrike" dirty="0">
              <a:solidFill>
                <a:srgbClr val="000000"/>
              </a:solidFill>
              <a:latin typeface="+mn-lt"/>
            </a:endParaRP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pPr rtl="0"/>
            <a:r>
              <a:rPr lang="en-IE" dirty="0">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pPr rtl="0"/>
            <a:r>
              <a:rPr lang="en-IE" dirty="0">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898358" y="1676857"/>
            <a:ext cx="5426242" cy="4930437"/>
          </a:xfrm>
        </p:spPr>
        <p:txBody>
          <a:bodyPr/>
          <a:lstStyle/>
          <a:p>
            <a:pPr algn="just" rtl="0"/>
            <a:r>
              <a:rPr lang="en-IE" dirty="0"/>
              <a:t>Na </a:t>
            </a:r>
            <a:r>
              <a:rPr lang="en-IE" dirty="0" err="1"/>
              <a:t>última</a:t>
            </a:r>
            <a:r>
              <a:rPr lang="en-IE" dirty="0"/>
              <a:t> </a:t>
            </a:r>
            <a:r>
              <a:rPr lang="en-IE" dirty="0" err="1"/>
              <a:t>secção</a:t>
            </a:r>
            <a:r>
              <a:rPr lang="en-IE" dirty="0"/>
              <a:t>, </a:t>
            </a:r>
            <a:r>
              <a:rPr lang="en-IE" dirty="0" err="1"/>
              <a:t>discutiu</a:t>
            </a:r>
            <a:r>
              <a:rPr lang="en-IE" dirty="0"/>
              <a:t>-se a EMPATIA e de </a:t>
            </a:r>
            <a:r>
              <a:rPr lang="en-IE" dirty="0" err="1"/>
              <a:t>como</a:t>
            </a:r>
            <a:r>
              <a:rPr lang="en-IE" dirty="0"/>
              <a:t> a empatia </a:t>
            </a:r>
            <a:r>
              <a:rPr lang="en-IE" dirty="0" err="1"/>
              <a:t>pode</a:t>
            </a:r>
            <a:r>
              <a:rPr lang="en-IE" dirty="0"/>
              <a:t> </a:t>
            </a:r>
            <a:r>
              <a:rPr lang="en-IE" dirty="0" err="1"/>
              <a:t>tornar</a:t>
            </a:r>
            <a:r>
              <a:rPr lang="en-IE" dirty="0"/>
              <a:t> </a:t>
            </a:r>
            <a:r>
              <a:rPr lang="en-IE" dirty="0" err="1"/>
              <a:t>uma</a:t>
            </a:r>
            <a:r>
              <a:rPr lang="en-IE" dirty="0"/>
              <a:t> </a:t>
            </a:r>
            <a:r>
              <a:rPr lang="en-IE" dirty="0" err="1"/>
              <a:t>pessoa</a:t>
            </a:r>
            <a:r>
              <a:rPr lang="en-IE" dirty="0"/>
              <a:t> e </a:t>
            </a:r>
            <a:r>
              <a:rPr lang="en-IE" dirty="0" err="1"/>
              <a:t>uma</a:t>
            </a:r>
            <a:r>
              <a:rPr lang="en-IE" dirty="0"/>
              <a:t> </a:t>
            </a:r>
            <a:r>
              <a:rPr lang="en-IE" dirty="0" err="1"/>
              <a:t>empresa</a:t>
            </a:r>
            <a:r>
              <a:rPr lang="en-IE" dirty="0"/>
              <a:t> </a:t>
            </a:r>
            <a:r>
              <a:rPr lang="en-IE" dirty="0" err="1"/>
              <a:t>mais</a:t>
            </a:r>
            <a:r>
              <a:rPr lang="en-IE" dirty="0"/>
              <a:t> </a:t>
            </a:r>
            <a:r>
              <a:rPr lang="en-IE" dirty="0" err="1"/>
              <a:t>éticas</a:t>
            </a:r>
            <a:r>
              <a:rPr lang="en-IE" dirty="0"/>
              <a:t>. Ao </a:t>
            </a:r>
            <a:r>
              <a:rPr lang="en-IE" dirty="0" err="1"/>
              <a:t>desenvolver</a:t>
            </a:r>
            <a:r>
              <a:rPr lang="en-IE" dirty="0"/>
              <a:t> a </a:t>
            </a:r>
            <a:r>
              <a:rPr lang="en-IE" dirty="0" err="1"/>
              <a:t>empatia</a:t>
            </a:r>
            <a:r>
              <a:rPr lang="en-IE" dirty="0"/>
              <a:t> </a:t>
            </a:r>
            <a:r>
              <a:rPr lang="en-IE" dirty="0" err="1"/>
              <a:t>está</a:t>
            </a:r>
            <a:r>
              <a:rPr lang="en-IE" dirty="0"/>
              <a:t>-se </a:t>
            </a:r>
            <a:r>
              <a:rPr lang="en-IE" dirty="0" err="1"/>
              <a:t>simultaneamente</a:t>
            </a:r>
            <a:r>
              <a:rPr lang="en-IE" dirty="0"/>
              <a:t> a PENSAR ÉTICAMENTE e a </a:t>
            </a:r>
            <a:r>
              <a:rPr lang="en-IE" dirty="0" err="1"/>
              <a:t>lucrar</a:t>
            </a:r>
            <a:r>
              <a:rPr lang="en-IE" dirty="0"/>
              <a:t> </a:t>
            </a:r>
            <a:r>
              <a:rPr lang="en-IE" dirty="0" err="1"/>
              <a:t>pelas</a:t>
            </a:r>
            <a:r>
              <a:rPr lang="en-IE" dirty="0"/>
              <a:t> </a:t>
            </a:r>
            <a:r>
              <a:rPr lang="en-IE" dirty="0" err="1"/>
              <a:t>ações</a:t>
            </a:r>
            <a:r>
              <a:rPr lang="en-IE" dirty="0"/>
              <a:t> </a:t>
            </a:r>
            <a:r>
              <a:rPr lang="en-IE" dirty="0" err="1"/>
              <a:t>como</a:t>
            </a:r>
            <a:r>
              <a:rPr lang="en-IE" dirty="0"/>
              <a:t> </a:t>
            </a:r>
            <a:r>
              <a:rPr lang="en-IE" dirty="0" err="1"/>
              <a:t>líder</a:t>
            </a:r>
            <a:r>
              <a:rPr lang="en-IE" dirty="0"/>
              <a:t> </a:t>
            </a:r>
            <a:r>
              <a:rPr lang="en-IE" dirty="0" err="1"/>
              <a:t>responsável</a:t>
            </a:r>
            <a:r>
              <a:rPr lang="en-IE" dirty="0"/>
              <a:t>, não apenas para o </a:t>
            </a:r>
            <a:r>
              <a:rPr lang="en-IE" dirty="0" err="1"/>
              <a:t>próprio</a:t>
            </a:r>
            <a:r>
              <a:rPr lang="en-IE" dirty="0"/>
              <a:t> e para a </a:t>
            </a:r>
            <a:r>
              <a:rPr lang="en-IE" dirty="0" err="1"/>
              <a:t>empresa</a:t>
            </a:r>
            <a:r>
              <a:rPr lang="en-IE" dirty="0"/>
              <a:t>, mas </a:t>
            </a:r>
            <a:r>
              <a:rPr lang="en-IE" dirty="0" err="1"/>
              <a:t>também</a:t>
            </a:r>
            <a:r>
              <a:rPr lang="en-IE" dirty="0"/>
              <a:t> para todas as partes interessadas, incluindo a comunidade e o </a:t>
            </a:r>
            <a:r>
              <a:rPr lang="en-IE" dirty="0" err="1"/>
              <a:t>ambiente</a:t>
            </a:r>
            <a:r>
              <a:rPr lang="en-IE" dirty="0"/>
              <a:t>... os 3 P’s de </a:t>
            </a:r>
            <a:r>
              <a:rPr lang="en-IE" i="1" dirty="0"/>
              <a:t>People, Planet &amp; Profit</a:t>
            </a:r>
            <a:r>
              <a:rPr lang="en-IE" dirty="0"/>
              <a:t> (</a:t>
            </a:r>
            <a:r>
              <a:rPr lang="en-IE" dirty="0" err="1"/>
              <a:t>Pessoas</a:t>
            </a:r>
            <a:r>
              <a:rPr lang="en-IE" dirty="0"/>
              <a:t>, </a:t>
            </a:r>
            <a:r>
              <a:rPr lang="en-IE" dirty="0" err="1"/>
              <a:t>Planeta</a:t>
            </a:r>
            <a:r>
              <a:rPr lang="en-IE" dirty="0"/>
              <a:t> &amp; </a:t>
            </a:r>
            <a:r>
              <a:rPr lang="en-IE" dirty="0" err="1"/>
              <a:t>Proveito</a:t>
            </a:r>
            <a:r>
              <a:rPr lang="en-IE" dirty="0"/>
              <a:t>), </a:t>
            </a:r>
            <a:r>
              <a:rPr lang="en-IE" dirty="0" err="1"/>
              <a:t>novamente</a:t>
            </a:r>
            <a:r>
              <a:rPr lang="en-IE" dirty="0"/>
              <a:t> </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a:xfrm>
            <a:off x="898358" y="610842"/>
            <a:ext cx="4990998" cy="992652"/>
          </a:xfrm>
        </p:spPr>
        <p:txBody>
          <a:bodyPr/>
          <a:lstStyle/>
          <a:p>
            <a:pPr algn="l" rtl="0"/>
            <a:r>
              <a:rPr lang="en-IE" dirty="0" err="1"/>
              <a:t>Pensamento</a:t>
            </a:r>
            <a:r>
              <a:rPr lang="en-IE" dirty="0"/>
              <a:t> </a:t>
            </a:r>
            <a:r>
              <a:rPr lang="en-IE" dirty="0" err="1"/>
              <a:t>Ético</a:t>
            </a:r>
            <a:r>
              <a:rPr lang="en-IE" dirty="0"/>
              <a:t> </a:t>
            </a:r>
            <a:r>
              <a:rPr lang="en-IE" dirty="0">
                <a:sym typeface="Wingdings" panose="05000000000000000000" pitchFamily="2" charset="2"/>
              </a:rPr>
              <a:t> Liderança Responsável</a:t>
            </a:r>
            <a:endParaRPr lang="en-IE" dirty="0"/>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965334" y="1491540"/>
            <a:ext cx="5355298" cy="3907710"/>
          </a:xfrm>
        </p:spPr>
        <p:txBody>
          <a:bodyPr/>
          <a:lstStyle/>
          <a:p>
            <a:pPr algn="just" rtl="0"/>
            <a:r>
              <a:rPr lang="en-US" dirty="0"/>
              <a:t>A um </a:t>
            </a:r>
            <a:r>
              <a:rPr lang="en-US" dirty="0" err="1"/>
              <a:t>líder</a:t>
            </a:r>
            <a:r>
              <a:rPr lang="en-US" dirty="0"/>
              <a:t>, o pensamento ético </a:t>
            </a:r>
            <a:r>
              <a:rPr lang="en-US" dirty="0" err="1"/>
              <a:t>pode</a:t>
            </a:r>
            <a:r>
              <a:rPr lang="en-US" dirty="0"/>
              <a:t> </a:t>
            </a:r>
            <a:r>
              <a:rPr lang="en-US" dirty="0" err="1"/>
              <a:t>fornecer</a:t>
            </a:r>
            <a:r>
              <a:rPr lang="en-US" dirty="0"/>
              <a:t> o </a:t>
            </a:r>
            <a:r>
              <a:rPr lang="en-US" dirty="0" err="1"/>
              <a:t>enquadramento</a:t>
            </a:r>
            <a:r>
              <a:rPr lang="en-US" dirty="0"/>
              <a:t> </a:t>
            </a:r>
            <a:r>
              <a:rPr lang="en-US" dirty="0" err="1"/>
              <a:t>necessário</a:t>
            </a:r>
            <a:r>
              <a:rPr lang="en-US" dirty="0"/>
              <a:t> para </a:t>
            </a:r>
            <a:r>
              <a:rPr lang="en-US" dirty="0" err="1"/>
              <a:t>tomar</a:t>
            </a:r>
            <a:r>
              <a:rPr lang="en-US" dirty="0"/>
              <a:t> decisões responsáveis ​​e éticas. Envolve </a:t>
            </a:r>
            <a:r>
              <a:rPr lang="en-US" dirty="0" err="1"/>
              <a:t>considerar</a:t>
            </a:r>
            <a:r>
              <a:rPr lang="en-US" dirty="0"/>
              <a:t> as </a:t>
            </a:r>
            <a:r>
              <a:rPr lang="en-US" b="1" dirty="0" err="1"/>
              <a:t>implicações</a:t>
            </a:r>
            <a:r>
              <a:rPr lang="en-US" b="1" dirty="0"/>
              <a:t> morais e as </a:t>
            </a:r>
            <a:r>
              <a:rPr lang="en-US" b="1" dirty="0" err="1"/>
              <a:t>potenciais</a:t>
            </a:r>
            <a:r>
              <a:rPr lang="en-US" b="1" dirty="0"/>
              <a:t> </a:t>
            </a:r>
            <a:r>
              <a:rPr lang="en-US" b="1" dirty="0" err="1"/>
              <a:t>consequências</a:t>
            </a:r>
            <a:r>
              <a:rPr lang="en-US" b="1" dirty="0"/>
              <a:t> </a:t>
            </a:r>
            <a:r>
              <a:rPr lang="en-US" dirty="0"/>
              <a:t>das </a:t>
            </a:r>
            <a:r>
              <a:rPr lang="en-US" dirty="0" err="1"/>
              <a:t>ações</a:t>
            </a:r>
            <a:r>
              <a:rPr lang="en-US" dirty="0"/>
              <a:t> em </a:t>
            </a:r>
            <a:r>
              <a:rPr lang="en-US" dirty="0" err="1"/>
              <a:t>relação</a:t>
            </a:r>
            <a:r>
              <a:rPr lang="en-US" dirty="0"/>
              <a:t> </a:t>
            </a:r>
            <a:r>
              <a:rPr lang="en-US" dirty="0" err="1"/>
              <a:t>às</a:t>
            </a:r>
            <a:r>
              <a:rPr lang="en-US" dirty="0"/>
              <a:t> partes interessadas, à </a:t>
            </a:r>
            <a:r>
              <a:rPr lang="en-US" dirty="0" err="1"/>
              <a:t>sociedade</a:t>
            </a:r>
            <a:r>
              <a:rPr lang="en-US" dirty="0"/>
              <a:t> e </a:t>
            </a:r>
            <a:r>
              <a:rPr lang="en-US" dirty="0" err="1"/>
              <a:t>ambiente</a:t>
            </a:r>
            <a:r>
              <a:rPr lang="en-US" dirty="0"/>
              <a:t>. Um </a:t>
            </a:r>
            <a:r>
              <a:rPr lang="en-US" dirty="0" err="1"/>
              <a:t>líder</a:t>
            </a:r>
            <a:r>
              <a:rPr lang="en-US" dirty="0"/>
              <a:t> </a:t>
            </a:r>
            <a:r>
              <a:rPr lang="en-US" dirty="0" err="1"/>
              <a:t>ético</a:t>
            </a:r>
            <a:r>
              <a:rPr lang="en-US" dirty="0"/>
              <a:t> </a:t>
            </a:r>
            <a:r>
              <a:rPr lang="en-US" dirty="0" err="1"/>
              <a:t>pode</a:t>
            </a:r>
            <a:r>
              <a:rPr lang="en-US" dirty="0"/>
              <a:t> </a:t>
            </a:r>
            <a:r>
              <a:rPr lang="en-US" dirty="0" err="1"/>
              <a:t>dar</a:t>
            </a:r>
            <a:r>
              <a:rPr lang="en-US" dirty="0"/>
              <a:t> </a:t>
            </a:r>
            <a:r>
              <a:rPr lang="en-US" dirty="0" err="1"/>
              <a:t>prioridade</a:t>
            </a:r>
            <a:r>
              <a:rPr lang="en-US" dirty="0"/>
              <a:t> a </a:t>
            </a:r>
            <a:r>
              <a:rPr lang="en-US" dirty="0" err="1"/>
              <a:t>valores</a:t>
            </a:r>
            <a:r>
              <a:rPr lang="en-US" dirty="0"/>
              <a:t> </a:t>
            </a:r>
            <a:r>
              <a:rPr lang="en-US" dirty="0" err="1"/>
              <a:t>como</a:t>
            </a:r>
            <a:r>
              <a:rPr lang="en-US" dirty="0"/>
              <a:t> a </a:t>
            </a:r>
            <a:r>
              <a:rPr lang="en-US" b="1" dirty="0" err="1"/>
              <a:t>integridade</a:t>
            </a:r>
            <a:r>
              <a:rPr lang="en-US" b="1" dirty="0"/>
              <a:t>, a responsabilidade e a </a:t>
            </a:r>
            <a:r>
              <a:rPr lang="en-US" b="1" dirty="0" err="1"/>
              <a:t>justiça</a:t>
            </a:r>
            <a:r>
              <a:rPr lang="en-US" b="1" dirty="0"/>
              <a:t> </a:t>
            </a:r>
            <a:r>
              <a:rPr lang="en-US" dirty="0"/>
              <a:t>e </a:t>
            </a:r>
            <a:r>
              <a:rPr lang="en-US" dirty="0" err="1"/>
              <a:t>integrá</a:t>
            </a:r>
            <a:r>
              <a:rPr lang="en-US" dirty="0"/>
              <a:t>-las </a:t>
            </a:r>
            <a:r>
              <a:rPr lang="en-US" dirty="0" err="1"/>
              <a:t>nos</a:t>
            </a:r>
            <a:r>
              <a:rPr lang="en-US" dirty="0"/>
              <a:t> </a:t>
            </a:r>
            <a:r>
              <a:rPr lang="en-US" dirty="0" err="1"/>
              <a:t>seus</a:t>
            </a:r>
            <a:r>
              <a:rPr lang="en-US" dirty="0"/>
              <a:t> processos de </a:t>
            </a:r>
            <a:r>
              <a:rPr lang="en-US" dirty="0" err="1"/>
              <a:t>tomada</a:t>
            </a:r>
            <a:r>
              <a:rPr lang="en-US" dirty="0"/>
              <a:t> de </a:t>
            </a:r>
            <a:r>
              <a:rPr lang="en-US" dirty="0" err="1"/>
              <a:t>decisão</a:t>
            </a:r>
            <a:r>
              <a:rPr lang="en-US" dirty="0"/>
              <a:t>.</a:t>
            </a:r>
            <a:endParaRPr lang="en-IE" strike="sngStrike" dirty="0"/>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740703" y="737842"/>
            <a:ext cx="5197642" cy="992652"/>
          </a:xfrm>
        </p:spPr>
        <p:txBody>
          <a:bodyPr/>
          <a:lstStyle/>
          <a:p>
            <a:pPr algn="l" rtl="0"/>
            <a:r>
              <a:rPr lang="en-IE" dirty="0"/>
              <a:t>1. Tomada de decisão ética</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pPr algn="l" rtl="0"/>
            <a:r>
              <a:rPr lang="en-IE" sz="1400" b="1" dirty="0">
                <a:solidFill>
                  <a:srgbClr val="000000"/>
                </a:solidFill>
              </a:rPr>
              <a:t>INTEGRIDADE</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pPr algn="l" rtl="0"/>
            <a:r>
              <a:rPr lang="en-IE" sz="1400" b="1" dirty="0">
                <a:solidFill>
                  <a:srgbClr val="000000"/>
                </a:solidFill>
              </a:rPr>
              <a:t>RESPONSABILIDADE</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pPr algn="l" rtl="0"/>
            <a:r>
              <a:rPr lang="en-IE" sz="1400" b="1" dirty="0">
                <a:solidFill>
                  <a:srgbClr val="000000"/>
                </a:solidFill>
              </a:rPr>
              <a:t>JUSTIÇA</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pPr algn="l" rtl="0"/>
            <a:r>
              <a:rPr lang="en-US" b="1" dirty="0"/>
              <a:t>O Valor das </a:t>
            </a:r>
            <a:r>
              <a:rPr lang="en-US" b="1" dirty="0" err="1"/>
              <a:t>Relações</a:t>
            </a:r>
            <a:r>
              <a:rPr lang="en-US" b="1" dirty="0"/>
              <a:t> e da </a:t>
            </a:r>
            <a:r>
              <a:rPr lang="en-US" b="1" dirty="0" err="1"/>
              <a:t>Empatia</a:t>
            </a:r>
            <a:endParaRPr lang="en-US" b="1"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89888" y="1176930"/>
            <a:ext cx="4731162" cy="4671588"/>
          </a:xfrm>
        </p:spPr>
        <p:txBody>
          <a:bodyPr/>
          <a:lstStyle/>
          <a:p>
            <a:pPr algn="just" rtl="0"/>
            <a:r>
              <a:rPr lang="en-US" dirty="0"/>
              <a:t>No </a:t>
            </a:r>
            <a:r>
              <a:rPr lang="en-US" dirty="0" err="1"/>
              <a:t>setor</a:t>
            </a:r>
            <a:r>
              <a:rPr lang="en-US" dirty="0"/>
              <a:t> </a:t>
            </a:r>
            <a:r>
              <a:rPr lang="en-US" dirty="0" err="1"/>
              <a:t>alimentar</a:t>
            </a:r>
            <a:r>
              <a:rPr lang="en-US" dirty="0"/>
              <a:t>  são as pessoas que fazem tudo acontecer. Por </a:t>
            </a:r>
            <a:r>
              <a:rPr lang="en-US" dirty="0" err="1"/>
              <a:t>isso</a:t>
            </a:r>
            <a:r>
              <a:rPr lang="en-US" dirty="0"/>
              <a:t>, </a:t>
            </a:r>
            <a:r>
              <a:rPr lang="en-US" dirty="0" err="1"/>
              <a:t>como</a:t>
            </a:r>
            <a:r>
              <a:rPr lang="en-US" dirty="0"/>
              <a:t> </a:t>
            </a:r>
            <a:r>
              <a:rPr lang="en-US" dirty="0" err="1"/>
              <a:t>empresário</a:t>
            </a:r>
            <a:r>
              <a:rPr lang="en-US" dirty="0"/>
              <a:t>, é fundamental </a:t>
            </a:r>
            <a:r>
              <a:rPr lang="en-US" dirty="0" err="1"/>
              <a:t>compreender</a:t>
            </a:r>
            <a:r>
              <a:rPr lang="en-US" dirty="0"/>
              <a:t> o valor da </a:t>
            </a:r>
            <a:r>
              <a:rPr lang="en-US" b="1" dirty="0" err="1"/>
              <a:t>construção</a:t>
            </a:r>
            <a:r>
              <a:rPr lang="en-US" b="1" dirty="0"/>
              <a:t> de </a:t>
            </a:r>
            <a:r>
              <a:rPr lang="en-US" b="1" dirty="0" err="1"/>
              <a:t>relações</a:t>
            </a:r>
            <a:r>
              <a:rPr lang="en-US" b="1" dirty="0"/>
              <a:t> e da </a:t>
            </a:r>
            <a:r>
              <a:rPr lang="en-US" b="1" dirty="0" err="1"/>
              <a:t>comunicação</a:t>
            </a:r>
            <a:r>
              <a:rPr lang="en-US" b="1" dirty="0"/>
              <a:t>.</a:t>
            </a:r>
            <a:endParaRPr lang="en-US" dirty="0"/>
          </a:p>
          <a:p>
            <a:pPr algn="just" rtl="0"/>
            <a:r>
              <a:rPr lang="en-US" dirty="0"/>
              <a:t>Neste módulo, </a:t>
            </a:r>
            <a:r>
              <a:rPr lang="en-US" dirty="0" err="1"/>
              <a:t>vamos</a:t>
            </a:r>
            <a:r>
              <a:rPr lang="en-US" dirty="0"/>
              <a:t> </a:t>
            </a:r>
            <a:r>
              <a:rPr lang="en-US" dirty="0" err="1"/>
              <a:t>levá</a:t>
            </a:r>
            <a:r>
              <a:rPr lang="en-US" dirty="0"/>
              <a:t>-lo </a:t>
            </a:r>
            <a:r>
              <a:rPr lang="en-US" dirty="0" err="1"/>
              <a:t>numa</a:t>
            </a:r>
            <a:r>
              <a:rPr lang="en-US" dirty="0"/>
              <a:t> jornada lógica de por quê? e como? </a:t>
            </a:r>
            <a:r>
              <a:rPr lang="en-US" dirty="0" err="1"/>
              <a:t>pretendemos</a:t>
            </a:r>
            <a:r>
              <a:rPr lang="en-US" dirty="0"/>
              <a:t> </a:t>
            </a:r>
            <a:r>
              <a:rPr lang="en-US" dirty="0" err="1"/>
              <a:t>capacitá</a:t>
            </a:r>
            <a:r>
              <a:rPr lang="en-US" dirty="0"/>
              <a:t>-lo com </a:t>
            </a:r>
            <a:r>
              <a:rPr lang="en-US" dirty="0" err="1"/>
              <a:t>os</a:t>
            </a:r>
            <a:r>
              <a:rPr lang="en-US" dirty="0"/>
              <a:t> </a:t>
            </a:r>
            <a:r>
              <a:rPr lang="en-US" dirty="0" err="1"/>
              <a:t>conhecimentos</a:t>
            </a:r>
            <a:r>
              <a:rPr lang="en-US" dirty="0"/>
              <a:t> e as </a:t>
            </a:r>
            <a:r>
              <a:rPr lang="en-US" dirty="0" err="1"/>
              <a:t>competências</a:t>
            </a:r>
            <a:r>
              <a:rPr lang="en-US" dirty="0"/>
              <a:t> para se tornar um </a:t>
            </a:r>
            <a:r>
              <a:rPr lang="en-US" dirty="0" err="1"/>
              <a:t>comunicador</a:t>
            </a:r>
            <a:r>
              <a:rPr lang="en-US" dirty="0"/>
              <a:t> forte e </a:t>
            </a:r>
            <a:r>
              <a:rPr lang="en-US" dirty="0" err="1"/>
              <a:t>empático</a:t>
            </a:r>
            <a:r>
              <a:rPr lang="en-US" dirty="0"/>
              <a:t> de </a:t>
            </a:r>
            <a:r>
              <a:rPr lang="en-US" dirty="0" err="1"/>
              <a:t>uma</a:t>
            </a:r>
            <a:r>
              <a:rPr lang="en-US" dirty="0"/>
              <a:t> forma </a:t>
            </a:r>
            <a:r>
              <a:rPr lang="en-US" dirty="0" err="1"/>
              <a:t>ética</a:t>
            </a:r>
            <a:r>
              <a:rPr lang="en-US"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pPr algn="l" rtl="0"/>
            <a:r>
              <a:rPr lang="en-US" b="1" dirty="0"/>
              <a:t>Pensamento Ético</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3167965"/>
            <a:ext cx="4824012" cy="689519"/>
          </a:xfrm>
        </p:spPr>
        <p:txBody>
          <a:bodyPr/>
          <a:lstStyle/>
          <a:p>
            <a:pPr algn="l" rtl="0"/>
            <a:r>
              <a:rPr lang="en-US" b="1" dirty="0"/>
              <a:t>Como </a:t>
            </a:r>
            <a:r>
              <a:rPr lang="en-US" b="1" dirty="0" err="1"/>
              <a:t>interagir</a:t>
            </a:r>
            <a:r>
              <a:rPr lang="en-US" b="1" dirty="0"/>
              <a:t> com as Partes Interessadas e o </a:t>
            </a:r>
            <a:r>
              <a:rPr lang="en-US" b="1" dirty="0" err="1"/>
              <a:t>Comércio</a:t>
            </a:r>
            <a:r>
              <a:rPr lang="en-US" b="1" dirty="0"/>
              <a:t> Justo</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a:lstStyle/>
          <a:p>
            <a:pPr algn="l" rtl="0"/>
            <a:r>
              <a:rPr lang="en-US" b="1" dirty="0" err="1"/>
              <a:t>Oportunidades</a:t>
            </a:r>
            <a:r>
              <a:rPr lang="en-US" b="1" dirty="0"/>
              <a:t> </a:t>
            </a:r>
            <a:r>
              <a:rPr lang="en-US" b="1" dirty="0" err="1"/>
              <a:t>através</a:t>
            </a:r>
            <a:r>
              <a:rPr lang="en-US" b="1" dirty="0"/>
              <a:t> da </a:t>
            </a:r>
            <a:r>
              <a:rPr lang="en-US" b="1" dirty="0" err="1"/>
              <a:t>Narração</a:t>
            </a:r>
            <a:r>
              <a:rPr lang="en-US" b="1" dirty="0"/>
              <a:t> da </a:t>
            </a:r>
            <a:r>
              <a:rPr lang="en-US" b="1" dirty="0" err="1"/>
              <a:t>História</a:t>
            </a:r>
            <a:r>
              <a:rPr lang="en-US" b="1" dirty="0"/>
              <a:t> </a:t>
            </a:r>
            <a:r>
              <a:rPr lang="en-US" b="1" dirty="0" err="1"/>
              <a:t>Pessoal</a:t>
            </a:r>
            <a:endParaRPr lang="en-US" b="1"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algn="l" rtl="0"/>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pPr algn="l" rtl="0"/>
            <a:r>
              <a:rPr lang="en-US" b="1" dirty="0"/>
              <a:t>Networking</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pPr algn="l" rtl="0"/>
            <a:r>
              <a:rPr lang="en-US" sz="2800" b="1" dirty="0" err="1"/>
              <a:t>Comunicação</a:t>
            </a:r>
            <a:r>
              <a:rPr lang="en-US" sz="2800" b="1" dirty="0"/>
              <a:t> </a:t>
            </a:r>
            <a:r>
              <a:rPr lang="en-US" sz="2800" b="1" dirty="0" err="1"/>
              <a:t>na</a:t>
            </a:r>
            <a:r>
              <a:rPr lang="en-US" sz="2800" b="1" dirty="0"/>
              <a:t> </a:t>
            </a:r>
            <a:r>
              <a:rPr lang="en-US" sz="2800" b="1" dirty="0" err="1"/>
              <a:t>Empresa</a:t>
            </a:r>
            <a:endParaRPr lang="en-US" sz="2800"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534510"/>
            <a:ext cx="5646738" cy="4002305"/>
          </a:xfrm>
        </p:spPr>
        <p:txBody>
          <a:bodyPr/>
          <a:lstStyle/>
          <a:p>
            <a:pPr algn="just" rtl="0"/>
            <a:r>
              <a:rPr lang="en-US" dirty="0"/>
              <a:t>O pensamento ético na </a:t>
            </a:r>
            <a:r>
              <a:rPr lang="en-US" dirty="0" err="1"/>
              <a:t>liderança</a:t>
            </a:r>
            <a:r>
              <a:rPr lang="en-US" dirty="0"/>
              <a:t> </a:t>
            </a:r>
            <a:r>
              <a:rPr lang="en-US" dirty="0" err="1"/>
              <a:t>realça</a:t>
            </a:r>
            <a:r>
              <a:rPr lang="en-US" dirty="0"/>
              <a:t> a </a:t>
            </a:r>
            <a:r>
              <a:rPr lang="en-US" dirty="0" err="1"/>
              <a:t>importância</a:t>
            </a:r>
            <a:r>
              <a:rPr lang="en-US" dirty="0"/>
              <a:t> das </a:t>
            </a:r>
            <a:r>
              <a:rPr lang="en-US" dirty="0" err="1"/>
              <a:t>diversas</a:t>
            </a:r>
            <a:r>
              <a:rPr lang="en-US" dirty="0"/>
              <a:t> </a:t>
            </a:r>
            <a:r>
              <a:rPr lang="en-US" dirty="0" err="1"/>
              <a:t>perspetivas</a:t>
            </a:r>
            <a:r>
              <a:rPr lang="en-US" dirty="0"/>
              <a:t> e interesses das partes </a:t>
            </a:r>
            <a:r>
              <a:rPr lang="en-US" dirty="0" err="1"/>
              <a:t>interessadas</a:t>
            </a:r>
            <a:r>
              <a:rPr lang="en-US" dirty="0"/>
              <a:t>. Um </a:t>
            </a:r>
            <a:r>
              <a:rPr lang="en-US" dirty="0" err="1"/>
              <a:t>líder</a:t>
            </a:r>
            <a:r>
              <a:rPr lang="en-US" dirty="0"/>
              <a:t> </a:t>
            </a:r>
            <a:r>
              <a:rPr lang="en-US" dirty="0" err="1"/>
              <a:t>responsável</a:t>
            </a:r>
            <a:r>
              <a:rPr lang="en-US" dirty="0"/>
              <a:t> </a:t>
            </a:r>
            <a:r>
              <a:rPr lang="en-US" dirty="0" err="1"/>
              <a:t>deve</a:t>
            </a:r>
            <a:r>
              <a:rPr lang="en-US" dirty="0"/>
              <a:t> </a:t>
            </a:r>
            <a:r>
              <a:rPr lang="en-US" dirty="0" err="1"/>
              <a:t>reconhecer</a:t>
            </a:r>
            <a:r>
              <a:rPr lang="en-US" dirty="0"/>
              <a:t> que as </a:t>
            </a:r>
            <a:r>
              <a:rPr lang="en-US" dirty="0" err="1"/>
              <a:t>suas</a:t>
            </a:r>
            <a:r>
              <a:rPr lang="en-US" dirty="0"/>
              <a:t> decisões e </a:t>
            </a:r>
            <a:r>
              <a:rPr lang="en-US" dirty="0" err="1"/>
              <a:t>ações</a:t>
            </a:r>
            <a:r>
              <a:rPr lang="en-US" dirty="0"/>
              <a:t> </a:t>
            </a:r>
            <a:r>
              <a:rPr lang="en-US" dirty="0" err="1"/>
              <a:t>têm</a:t>
            </a:r>
            <a:r>
              <a:rPr lang="en-US" dirty="0"/>
              <a:t> </a:t>
            </a:r>
            <a:r>
              <a:rPr lang="en-US" dirty="0" err="1"/>
              <a:t>impacto</a:t>
            </a:r>
            <a:r>
              <a:rPr lang="en-US" dirty="0"/>
              <a:t> em </a:t>
            </a:r>
            <a:r>
              <a:rPr lang="en-US" dirty="0" err="1"/>
              <a:t>várias</a:t>
            </a:r>
            <a:r>
              <a:rPr lang="en-US" dirty="0"/>
              <a:t> partes interessadas, incluindo funcionários, clientes, </a:t>
            </a:r>
            <a:r>
              <a:rPr lang="en-US" dirty="0" err="1"/>
              <a:t>comunidade</a:t>
            </a:r>
            <a:r>
              <a:rPr lang="en-US" dirty="0"/>
              <a:t> e </a:t>
            </a:r>
            <a:r>
              <a:rPr lang="en-US" dirty="0" err="1"/>
              <a:t>ambiente</a:t>
            </a:r>
            <a:r>
              <a:rPr lang="en-US" dirty="0"/>
              <a:t>. É </a:t>
            </a:r>
            <a:r>
              <a:rPr lang="en-US" dirty="0" err="1"/>
              <a:t>conveniente</a:t>
            </a:r>
            <a:r>
              <a:rPr lang="en-US" dirty="0"/>
              <a:t> </a:t>
            </a:r>
            <a:r>
              <a:rPr lang="en-US" dirty="0" err="1"/>
              <a:t>procurar</a:t>
            </a:r>
            <a:r>
              <a:rPr lang="en-US" dirty="0"/>
              <a:t> </a:t>
            </a:r>
            <a:r>
              <a:rPr lang="en-US" dirty="0" err="1"/>
              <a:t>ativamente</a:t>
            </a:r>
            <a:r>
              <a:rPr lang="en-US" dirty="0"/>
              <a:t> a </a:t>
            </a:r>
            <a:r>
              <a:rPr lang="en-US" dirty="0" err="1"/>
              <a:t>opinião</a:t>
            </a:r>
            <a:r>
              <a:rPr lang="en-US" dirty="0"/>
              <a:t> das partes interessadas e </a:t>
            </a:r>
            <a:r>
              <a:rPr lang="en-US" dirty="0" err="1"/>
              <a:t>ter</a:t>
            </a:r>
            <a:r>
              <a:rPr lang="en-US" dirty="0"/>
              <a:t> em </a:t>
            </a:r>
            <a:r>
              <a:rPr lang="en-US" dirty="0" err="1"/>
              <a:t>conta</a:t>
            </a:r>
            <a:r>
              <a:rPr lang="en-US" dirty="0"/>
              <a:t> as </a:t>
            </a:r>
            <a:r>
              <a:rPr lang="en-US" dirty="0" err="1"/>
              <a:t>suas</a:t>
            </a:r>
            <a:r>
              <a:rPr lang="en-US" dirty="0"/>
              <a:t> preocupações ao tomar decisões, </a:t>
            </a:r>
            <a:r>
              <a:rPr lang="en-US" dirty="0" err="1"/>
              <a:t>procurando</a:t>
            </a:r>
            <a:r>
              <a:rPr lang="en-US" dirty="0"/>
              <a:t> </a:t>
            </a:r>
            <a:r>
              <a:rPr lang="en-US" dirty="0" err="1"/>
              <a:t>resultados</a:t>
            </a:r>
            <a:r>
              <a:rPr lang="en-US" dirty="0"/>
              <a:t> que promovam o bem maior.</a:t>
            </a:r>
            <a:endParaRPr lang="en-IE" dirty="0"/>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608392" y="565022"/>
            <a:ext cx="5487608" cy="992652"/>
          </a:xfrm>
        </p:spPr>
        <p:txBody>
          <a:bodyPr/>
          <a:lstStyle/>
          <a:p>
            <a:pPr algn="l" rtl="0"/>
            <a:r>
              <a:rPr lang="en-IE" dirty="0"/>
              <a:t>2. </a:t>
            </a:r>
            <a:r>
              <a:rPr lang="en-IE" dirty="0" err="1"/>
              <a:t>Orientação</a:t>
            </a:r>
            <a:r>
              <a:rPr lang="en-IE" dirty="0"/>
              <a:t> para as Partes Interessadas</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672806"/>
            <a:ext cx="4174359" cy="3046988"/>
          </a:xfrm>
          <a:prstGeom prst="rect">
            <a:avLst/>
          </a:prstGeom>
          <a:noFill/>
        </p:spPr>
        <p:txBody>
          <a:bodyPr wrap="square" rtlCol="0">
            <a:spAutoFit/>
          </a:bodyPr>
          <a:lstStyle/>
          <a:p>
            <a:pPr algn="just" rtl="0"/>
            <a:r>
              <a:rPr lang="en-IE" sz="2400" dirty="0">
                <a:solidFill>
                  <a:srgbClr val="000000"/>
                </a:solidFill>
              </a:rPr>
              <a:t>O </a:t>
            </a:r>
            <a:r>
              <a:rPr lang="en-IE" sz="2400" dirty="0" err="1">
                <a:solidFill>
                  <a:srgbClr val="000000"/>
                </a:solidFill>
              </a:rPr>
              <a:t>autor</a:t>
            </a:r>
            <a:r>
              <a:rPr lang="en-IE" sz="2400" dirty="0">
                <a:solidFill>
                  <a:srgbClr val="000000"/>
                </a:solidFill>
              </a:rPr>
              <a:t> e </a:t>
            </a:r>
            <a:r>
              <a:rPr lang="en-IE" sz="2400" dirty="0" err="1">
                <a:solidFill>
                  <a:srgbClr val="000000"/>
                </a:solidFill>
              </a:rPr>
              <a:t>orador</a:t>
            </a:r>
            <a:r>
              <a:rPr lang="en-IE" sz="2400" dirty="0">
                <a:solidFill>
                  <a:srgbClr val="000000"/>
                </a:solidFill>
              </a:rPr>
              <a:t> </a:t>
            </a:r>
            <a:r>
              <a:rPr lang="en-IE" sz="2400" dirty="0" err="1">
                <a:solidFill>
                  <a:srgbClr val="000000"/>
                </a:solidFill>
              </a:rPr>
              <a:t>motivacional</a:t>
            </a:r>
            <a:r>
              <a:rPr lang="en-IE" sz="2400" dirty="0">
                <a:solidFill>
                  <a:srgbClr val="000000"/>
                </a:solidFill>
              </a:rPr>
              <a:t> </a:t>
            </a:r>
            <a:r>
              <a:rPr lang="en-IE" sz="2400" b="1" dirty="0">
                <a:solidFill>
                  <a:srgbClr val="F79037"/>
                </a:solidFill>
                <a:hlinkClick r:id="rId4">
                  <a:extLst>
                    <a:ext uri="{A12FA001-AC4F-418D-AE19-62706E023703}">
                      <ahyp:hlinkClr xmlns:ahyp="http://schemas.microsoft.com/office/drawing/2018/hyperlinkcolor" val="tx"/>
                    </a:ext>
                  </a:extLst>
                </a:hlinkClick>
              </a:rPr>
              <a:t>Simon Sinek</a:t>
            </a:r>
            <a:r>
              <a:rPr lang="en-IE" sz="2400" b="1" dirty="0">
                <a:solidFill>
                  <a:srgbClr val="F79037"/>
                </a:solidFill>
              </a:rPr>
              <a:t> </a:t>
            </a:r>
            <a:r>
              <a:rPr lang="en-IE" sz="2400" dirty="0" err="1">
                <a:solidFill>
                  <a:srgbClr val="000000"/>
                </a:solidFill>
              </a:rPr>
              <a:t>ganhou</a:t>
            </a:r>
            <a:r>
              <a:rPr lang="en-IE" sz="2400" dirty="0">
                <a:solidFill>
                  <a:srgbClr val="000000"/>
                </a:solidFill>
              </a:rPr>
              <a:t> </a:t>
            </a:r>
            <a:r>
              <a:rPr lang="en-IE" sz="2400" dirty="0" err="1">
                <a:solidFill>
                  <a:srgbClr val="000000"/>
                </a:solidFill>
              </a:rPr>
              <a:t>reputação</a:t>
            </a:r>
            <a:r>
              <a:rPr lang="en-IE" sz="2400" dirty="0">
                <a:solidFill>
                  <a:srgbClr val="000000"/>
                </a:solidFill>
              </a:rPr>
              <a:t>  de </a:t>
            </a:r>
            <a:r>
              <a:rPr lang="en-IE" sz="2400" dirty="0" err="1">
                <a:solidFill>
                  <a:srgbClr val="000000"/>
                </a:solidFill>
              </a:rPr>
              <a:t>especialista</a:t>
            </a:r>
            <a:r>
              <a:rPr lang="en-IE" sz="2400" dirty="0">
                <a:solidFill>
                  <a:srgbClr val="000000"/>
                </a:solidFill>
              </a:rPr>
              <a:t> em </a:t>
            </a:r>
            <a:r>
              <a:rPr lang="en-IE" sz="2300" dirty="0" err="1">
                <a:solidFill>
                  <a:srgbClr val="000000"/>
                </a:solidFill>
              </a:rPr>
              <a:t>liderança</a:t>
            </a:r>
            <a:r>
              <a:rPr lang="en-IE" sz="2400" dirty="0">
                <a:solidFill>
                  <a:srgbClr val="000000"/>
                </a:solidFill>
              </a:rPr>
              <a:t>. Neste </a:t>
            </a:r>
            <a:r>
              <a:rPr lang="en-IE" sz="2400" dirty="0" err="1">
                <a:solidFill>
                  <a:srgbClr val="000000"/>
                </a:solidFill>
              </a:rPr>
              <a:t>vídeo</a:t>
            </a:r>
            <a:r>
              <a:rPr lang="en-IE" sz="2400" dirty="0">
                <a:solidFill>
                  <a:srgbClr val="000000"/>
                </a:solidFill>
              </a:rPr>
              <a:t>, ele discute a importância de </a:t>
            </a:r>
            <a:r>
              <a:rPr lang="en-IE" sz="2400" dirty="0" err="1">
                <a:solidFill>
                  <a:srgbClr val="000000"/>
                </a:solidFill>
              </a:rPr>
              <a:t>procurar</a:t>
            </a:r>
            <a:r>
              <a:rPr lang="en-IE" sz="2400" dirty="0">
                <a:solidFill>
                  <a:srgbClr val="000000"/>
                </a:solidFill>
              </a:rPr>
              <a:t> </a:t>
            </a:r>
            <a:r>
              <a:rPr lang="en-IE" sz="2400" dirty="0" err="1">
                <a:solidFill>
                  <a:srgbClr val="000000"/>
                </a:solidFill>
              </a:rPr>
              <a:t>ativamente</a:t>
            </a:r>
            <a:r>
              <a:rPr lang="en-IE" sz="2400" dirty="0">
                <a:solidFill>
                  <a:srgbClr val="000000"/>
                </a:solidFill>
              </a:rPr>
              <a:t> o </a:t>
            </a:r>
            <a:r>
              <a:rPr lang="en-IE" sz="2400" dirty="0" err="1">
                <a:solidFill>
                  <a:srgbClr val="000000"/>
                </a:solidFill>
              </a:rPr>
              <a:t>contributo</a:t>
            </a:r>
            <a:r>
              <a:rPr lang="en-IE" sz="2400" dirty="0">
                <a:solidFill>
                  <a:srgbClr val="000000"/>
                </a:solidFill>
              </a:rPr>
              <a:t> dos funcionários para desenvolver a </a:t>
            </a:r>
            <a:r>
              <a:rPr lang="en-IE" sz="2400" dirty="0" err="1">
                <a:solidFill>
                  <a:srgbClr val="000000"/>
                </a:solidFill>
              </a:rPr>
              <a:t>cultura</a:t>
            </a:r>
            <a:r>
              <a:rPr lang="en-IE" sz="2400" dirty="0">
                <a:solidFill>
                  <a:srgbClr val="000000"/>
                </a:solidFill>
              </a:rPr>
              <a:t> da </a:t>
            </a:r>
            <a:r>
              <a:rPr lang="en-IE" sz="2400" dirty="0" err="1">
                <a:solidFill>
                  <a:srgbClr val="000000"/>
                </a:solidFill>
              </a:rPr>
              <a:t>empresa</a:t>
            </a:r>
            <a:r>
              <a:rPr lang="en-IE" sz="2400" dirty="0">
                <a:solidFill>
                  <a:srgbClr val="000000"/>
                </a:solidFill>
              </a:rPr>
              <a:t>.</a:t>
            </a:r>
          </a:p>
        </p:txBody>
      </p:sp>
      <p:sp>
        <p:nvSpPr>
          <p:cNvPr id="5" name="TextBox 4">
            <a:extLst>
              <a:ext uri="{FF2B5EF4-FFF2-40B4-BE49-F238E27FC236}">
                <a16:creationId xmlns:a16="http://schemas.microsoft.com/office/drawing/2014/main" id="{15905F24-E512-99CA-12E4-75A7ECE0E813}"/>
              </a:ext>
            </a:extLst>
          </p:cNvPr>
          <p:cNvSpPr txBox="1"/>
          <p:nvPr/>
        </p:nvSpPr>
        <p:spPr>
          <a:xfrm>
            <a:off x="5994401" y="6012198"/>
            <a:ext cx="5153134" cy="369332"/>
          </a:xfrm>
          <a:prstGeom prst="rect">
            <a:avLst/>
          </a:prstGeom>
          <a:noFill/>
        </p:spPr>
        <p:txBody>
          <a:bodyPr wrap="square">
            <a:spAutoFit/>
          </a:bodyPr>
          <a:lstStyle/>
          <a:p>
            <a:pPr algn="l" rtl="0"/>
            <a:r>
              <a:rPr lang="en-US" dirty="0">
                <a:solidFill>
                  <a:srgbClr val="F79037"/>
                </a:solidFill>
                <a:hlinkClick r:id="rId5">
                  <a:extLst>
                    <a:ext uri="{A12FA001-AC4F-418D-AE19-62706E023703}">
                      <ahyp:hlinkClr xmlns:ahyp="http://schemas.microsoft.com/office/drawing/2018/hyperlinkcolor" val="tx"/>
                    </a:ext>
                  </a:extLst>
                </a:hlinkClick>
              </a:rPr>
              <a:t>Construindo uma Cultura Juntos - YouTube</a:t>
            </a:r>
            <a:endParaRPr lang="en-IE" dirty="0">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669705"/>
            <a:ext cx="5397339" cy="3907710"/>
          </a:xfrm>
        </p:spPr>
        <p:txBody>
          <a:bodyPr/>
          <a:lstStyle/>
          <a:p>
            <a:pPr algn="just" rtl="0"/>
            <a:r>
              <a:rPr lang="en-US" dirty="0" err="1"/>
              <a:t>Os</a:t>
            </a:r>
            <a:r>
              <a:rPr lang="en-US" dirty="0"/>
              <a:t> </a:t>
            </a:r>
            <a:r>
              <a:rPr lang="en-US" dirty="0" err="1"/>
              <a:t>líderes</a:t>
            </a:r>
            <a:r>
              <a:rPr lang="en-US" dirty="0"/>
              <a:t> </a:t>
            </a:r>
            <a:r>
              <a:rPr lang="en-US" dirty="0" err="1"/>
              <a:t>éticos</a:t>
            </a:r>
            <a:r>
              <a:rPr lang="en-US" dirty="0"/>
              <a:t> </a:t>
            </a:r>
            <a:r>
              <a:rPr lang="en-US" dirty="0" err="1"/>
              <a:t>definem</a:t>
            </a:r>
            <a:r>
              <a:rPr lang="en-US" dirty="0"/>
              <a:t> </a:t>
            </a:r>
            <a:r>
              <a:rPr lang="en-US" dirty="0" err="1"/>
              <a:t>claramente</a:t>
            </a:r>
            <a:r>
              <a:rPr lang="en-US" dirty="0"/>
              <a:t> </a:t>
            </a:r>
            <a:r>
              <a:rPr lang="en-US" dirty="0" err="1"/>
              <a:t>os</a:t>
            </a:r>
            <a:r>
              <a:rPr lang="en-US" dirty="0"/>
              <a:t> </a:t>
            </a:r>
            <a:r>
              <a:rPr lang="en-US" dirty="0" err="1"/>
              <a:t>padrões</a:t>
            </a:r>
            <a:r>
              <a:rPr lang="en-US" dirty="0"/>
              <a:t> </a:t>
            </a:r>
            <a:r>
              <a:rPr lang="en-US" dirty="0" err="1"/>
              <a:t>éticos</a:t>
            </a:r>
            <a:r>
              <a:rPr lang="en-US" dirty="0"/>
              <a:t> e as </a:t>
            </a:r>
            <a:r>
              <a:rPr lang="en-US" dirty="0" err="1"/>
              <a:t>expectativas</a:t>
            </a:r>
            <a:r>
              <a:rPr lang="en-US" dirty="0"/>
              <a:t> </a:t>
            </a:r>
            <a:r>
              <a:rPr lang="en-US" dirty="0" err="1"/>
              <a:t>na</a:t>
            </a:r>
            <a:r>
              <a:rPr lang="en-US" dirty="0"/>
              <a:t> </a:t>
            </a:r>
            <a:r>
              <a:rPr lang="en-US" dirty="0" err="1"/>
              <a:t>sua</a:t>
            </a:r>
            <a:r>
              <a:rPr lang="en-US" dirty="0"/>
              <a:t> </a:t>
            </a:r>
            <a:r>
              <a:rPr lang="en-US" dirty="0" err="1"/>
              <a:t>empresa</a:t>
            </a:r>
            <a:r>
              <a:rPr lang="en-US" dirty="0"/>
              <a:t> </a:t>
            </a:r>
            <a:r>
              <a:rPr lang="en-US" dirty="0" err="1"/>
              <a:t>ou</a:t>
            </a:r>
            <a:r>
              <a:rPr lang="en-US" dirty="0"/>
              <a:t> </a:t>
            </a:r>
            <a:r>
              <a:rPr lang="en-US" dirty="0" err="1"/>
              <a:t>organização</a:t>
            </a:r>
            <a:r>
              <a:rPr lang="en-US" dirty="0"/>
              <a:t>. Um </a:t>
            </a:r>
            <a:r>
              <a:rPr lang="en-US" dirty="0" err="1"/>
              <a:t>líder</a:t>
            </a:r>
            <a:r>
              <a:rPr lang="en-US" dirty="0"/>
              <a:t> </a:t>
            </a:r>
            <a:r>
              <a:rPr lang="en-US" dirty="0" err="1"/>
              <a:t>deve</a:t>
            </a:r>
            <a:r>
              <a:rPr lang="en-US" dirty="0"/>
              <a:t> </a:t>
            </a:r>
            <a:r>
              <a:rPr lang="en-US" dirty="0" err="1"/>
              <a:t>comunicar</a:t>
            </a:r>
            <a:r>
              <a:rPr lang="en-US" dirty="0"/>
              <a:t> e </a:t>
            </a:r>
            <a:r>
              <a:rPr lang="en-US" dirty="0" err="1"/>
              <a:t>atuar</a:t>
            </a:r>
            <a:r>
              <a:rPr lang="en-US" dirty="0"/>
              <a:t> </a:t>
            </a:r>
            <a:r>
              <a:rPr lang="en-US" dirty="0" err="1"/>
              <a:t>como</a:t>
            </a:r>
            <a:r>
              <a:rPr lang="en-US" dirty="0"/>
              <a:t> um modelo para </a:t>
            </a:r>
            <a:r>
              <a:rPr lang="en-US" dirty="0" err="1"/>
              <a:t>reforçar</a:t>
            </a:r>
            <a:r>
              <a:rPr lang="en-US" dirty="0"/>
              <a:t> a </a:t>
            </a:r>
            <a:r>
              <a:rPr lang="en-US" dirty="0" err="1"/>
              <a:t>importância</a:t>
            </a:r>
            <a:r>
              <a:rPr lang="en-US" dirty="0"/>
              <a:t> do  </a:t>
            </a:r>
            <a:r>
              <a:rPr lang="en-US" dirty="0" err="1"/>
              <a:t>comportamento</a:t>
            </a:r>
            <a:r>
              <a:rPr lang="en-US" dirty="0"/>
              <a:t> </a:t>
            </a:r>
            <a:r>
              <a:rPr lang="en-US" dirty="0" err="1"/>
              <a:t>ético</a:t>
            </a:r>
            <a:r>
              <a:rPr lang="en-US" dirty="0"/>
              <a:t> e da </a:t>
            </a:r>
            <a:r>
              <a:rPr lang="en-US" dirty="0" err="1"/>
              <a:t>integridade</a:t>
            </a:r>
            <a:r>
              <a:rPr lang="en-US" dirty="0"/>
              <a:t> a </a:t>
            </a:r>
            <a:r>
              <a:rPr lang="en-US" dirty="0" err="1"/>
              <a:t>todos</a:t>
            </a:r>
            <a:r>
              <a:rPr lang="en-US" dirty="0"/>
              <a:t> os níveis. Ao estabelecer uma cultura de ética, </a:t>
            </a:r>
            <a:r>
              <a:rPr lang="en-US" dirty="0" err="1"/>
              <a:t>pode</a:t>
            </a:r>
            <a:r>
              <a:rPr lang="en-US" dirty="0"/>
              <a:t>-se liderar e criar um </a:t>
            </a:r>
            <a:r>
              <a:rPr lang="en-US" dirty="0" err="1"/>
              <a:t>ambiente</a:t>
            </a:r>
            <a:r>
              <a:rPr lang="en-US" dirty="0"/>
              <a:t> em que a tomada de </a:t>
            </a:r>
            <a:r>
              <a:rPr lang="en-US" dirty="0" err="1"/>
              <a:t>decisão</a:t>
            </a:r>
            <a:r>
              <a:rPr lang="en-US" dirty="0"/>
              <a:t> e o </a:t>
            </a:r>
            <a:r>
              <a:rPr lang="en-US" dirty="0" err="1"/>
              <a:t>comportamento</a:t>
            </a:r>
            <a:r>
              <a:rPr lang="en-US" dirty="0"/>
              <a:t> </a:t>
            </a:r>
            <a:r>
              <a:rPr lang="en-US" dirty="0" err="1"/>
              <a:t>responsáveis</a:t>
            </a:r>
            <a:r>
              <a:rPr lang="en-US" dirty="0"/>
              <a:t> </a:t>
            </a:r>
            <a:r>
              <a:rPr lang="en-US" dirty="0" err="1"/>
              <a:t>são</a:t>
            </a:r>
            <a:r>
              <a:rPr lang="en-US" dirty="0"/>
              <a:t> valorizados e </a:t>
            </a:r>
            <a:r>
              <a:rPr lang="en-US" dirty="0" err="1"/>
              <a:t>apoiados</a:t>
            </a:r>
            <a:r>
              <a:rPr lang="en-US" dirty="0"/>
              <a:t>.</a:t>
            </a:r>
            <a:endParaRPr lang="en-IE" dirty="0"/>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573878" y="677053"/>
            <a:ext cx="5846602" cy="992652"/>
          </a:xfrm>
        </p:spPr>
        <p:txBody>
          <a:bodyPr/>
          <a:lstStyle/>
          <a:p>
            <a:pPr algn="l" rtl="0"/>
            <a:r>
              <a:rPr lang="en-IE" dirty="0"/>
              <a:t>3. Definição de </a:t>
            </a:r>
            <a:r>
              <a:rPr lang="en-IE" dirty="0" err="1"/>
              <a:t>Padrões</a:t>
            </a:r>
            <a:r>
              <a:rPr lang="en-IE" dirty="0"/>
              <a:t> </a:t>
            </a:r>
            <a:r>
              <a:rPr lang="en-IE" dirty="0" err="1"/>
              <a:t>Éticos</a:t>
            </a:r>
            <a:endParaRPr lang="en-IE" dirty="0"/>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755126" y="1641594"/>
            <a:ext cx="5565505" cy="3844648"/>
          </a:xfrm>
        </p:spPr>
        <p:txBody>
          <a:bodyPr/>
          <a:lstStyle/>
          <a:p>
            <a:pPr algn="just" rtl="0"/>
            <a:r>
              <a:rPr lang="en-US" dirty="0"/>
              <a:t>O pensamento </a:t>
            </a:r>
            <a:r>
              <a:rPr lang="en-US" dirty="0" err="1"/>
              <a:t>ético</a:t>
            </a:r>
            <a:r>
              <a:rPr lang="en-US" dirty="0"/>
              <a:t> </a:t>
            </a:r>
            <a:r>
              <a:rPr lang="en-US" dirty="0" err="1"/>
              <a:t>irá</a:t>
            </a:r>
            <a:r>
              <a:rPr lang="en-US" dirty="0"/>
              <a:t> </a:t>
            </a:r>
            <a:r>
              <a:rPr lang="en-US" dirty="0" err="1"/>
              <a:t>orientar</a:t>
            </a:r>
            <a:r>
              <a:rPr lang="en-US" dirty="0"/>
              <a:t> um </a:t>
            </a:r>
            <a:r>
              <a:rPr lang="en-US" dirty="0" err="1"/>
              <a:t>líder</a:t>
            </a:r>
            <a:r>
              <a:rPr lang="en-US" dirty="0"/>
              <a:t> </a:t>
            </a:r>
            <a:r>
              <a:rPr lang="en-US" dirty="0" err="1"/>
              <a:t>nas</a:t>
            </a:r>
            <a:r>
              <a:rPr lang="en-US" dirty="0"/>
              <a:t> </a:t>
            </a:r>
            <a:r>
              <a:rPr lang="en-US" dirty="0" err="1"/>
              <a:t>suas</a:t>
            </a:r>
            <a:r>
              <a:rPr lang="en-US" dirty="0"/>
              <a:t> práticas de </a:t>
            </a:r>
            <a:r>
              <a:rPr lang="en-US" dirty="0" err="1"/>
              <a:t>comunicação</a:t>
            </a:r>
            <a:r>
              <a:rPr lang="en-US" dirty="0"/>
              <a:t>. Um </a:t>
            </a:r>
            <a:r>
              <a:rPr lang="en-US" dirty="0" err="1"/>
              <a:t>líder</a:t>
            </a:r>
            <a:r>
              <a:rPr lang="en-US" dirty="0"/>
              <a:t> </a:t>
            </a:r>
            <a:r>
              <a:rPr lang="en-US" dirty="0" err="1"/>
              <a:t>responsável</a:t>
            </a:r>
            <a:r>
              <a:rPr lang="en-US" dirty="0"/>
              <a:t> </a:t>
            </a:r>
            <a:r>
              <a:rPr lang="en-US" dirty="0" err="1"/>
              <a:t>deve</a:t>
            </a:r>
            <a:r>
              <a:rPr lang="en-US" dirty="0"/>
              <a:t> </a:t>
            </a:r>
            <a:r>
              <a:rPr lang="en-US" dirty="0" err="1"/>
              <a:t>dar</a:t>
            </a:r>
            <a:r>
              <a:rPr lang="en-US" dirty="0"/>
              <a:t> </a:t>
            </a:r>
            <a:r>
              <a:rPr lang="en-US" dirty="0" err="1"/>
              <a:t>prioridade</a:t>
            </a:r>
            <a:r>
              <a:rPr lang="en-US" dirty="0"/>
              <a:t> à </a:t>
            </a:r>
            <a:r>
              <a:rPr lang="en-US" dirty="0" err="1"/>
              <a:t>transparência</a:t>
            </a:r>
            <a:r>
              <a:rPr lang="en-US" dirty="0"/>
              <a:t>, honestidade e comunicação respeitosa. Deve </a:t>
            </a:r>
            <a:r>
              <a:rPr lang="en-US" dirty="0" err="1"/>
              <a:t>garantir</a:t>
            </a:r>
            <a:r>
              <a:rPr lang="en-US" dirty="0"/>
              <a:t> que a </a:t>
            </a:r>
            <a:r>
              <a:rPr lang="en-US" dirty="0" err="1"/>
              <a:t>informação</a:t>
            </a:r>
            <a:r>
              <a:rPr lang="en-US" dirty="0"/>
              <a:t> </a:t>
            </a:r>
            <a:r>
              <a:rPr lang="en-US" dirty="0" err="1"/>
              <a:t>seja</a:t>
            </a:r>
            <a:r>
              <a:rPr lang="en-US" dirty="0"/>
              <a:t> </a:t>
            </a:r>
            <a:r>
              <a:rPr lang="en-US" dirty="0" err="1"/>
              <a:t>partilhada</a:t>
            </a:r>
            <a:r>
              <a:rPr lang="en-US" dirty="0"/>
              <a:t> de forma aberta e precisa, promovendo a confiança e o </a:t>
            </a:r>
            <a:r>
              <a:rPr lang="en-US" dirty="0" err="1"/>
              <a:t>entendimento</a:t>
            </a:r>
            <a:r>
              <a:rPr lang="en-US" dirty="0"/>
              <a:t> entre as partes interessadas. É importante incentivar o diálogo aberto e criar um espaço seguro para a </a:t>
            </a:r>
            <a:r>
              <a:rPr lang="en-US" dirty="0" err="1"/>
              <a:t>discussão</a:t>
            </a:r>
            <a:r>
              <a:rPr lang="en-US" dirty="0"/>
              <a:t> de </a:t>
            </a:r>
            <a:r>
              <a:rPr lang="en-US" dirty="0" err="1"/>
              <a:t>questões</a:t>
            </a:r>
            <a:r>
              <a:rPr lang="en-US" dirty="0"/>
              <a:t> e preocupações éticas.</a:t>
            </a:r>
            <a:endParaRPr lang="en-IE" dirty="0"/>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653526" y="775942"/>
            <a:ext cx="5197642" cy="992652"/>
          </a:xfrm>
        </p:spPr>
        <p:txBody>
          <a:bodyPr/>
          <a:lstStyle/>
          <a:p>
            <a:pPr algn="l" rtl="0"/>
            <a:r>
              <a:rPr lang="en-IE" dirty="0"/>
              <a:t>4. Comunicação Ética</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algn="l" rtl="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Diferenças entre pensamento ético moderno e o </a:t>
            </a:r>
            <a:r>
              <a:rPr lang="en-US" dirty="0" err="1">
                <a:solidFill>
                  <a:srgbClr val="F79037"/>
                </a:solidFill>
                <a:hlinkClick r:id="rId3">
                  <a:extLst>
                    <a:ext uri="{A12FA001-AC4F-418D-AE19-62706E023703}">
                      <ahyp:hlinkClr xmlns:ahyp="http://schemas.microsoft.com/office/drawing/2018/hyperlinkcolor" val="tx"/>
                    </a:ext>
                  </a:extLst>
                </a:hlinkClick>
              </a:rPr>
              <a:t>tradicional</a:t>
            </a:r>
            <a:r>
              <a:rPr lang="en-US" dirty="0">
                <a:solidFill>
                  <a:srgbClr val="F79037"/>
                </a:solidFill>
                <a:hlinkClick r:id="rId3">
                  <a:extLst>
                    <a:ext uri="{A12FA001-AC4F-418D-AE19-62706E023703}">
                      <ahyp:hlinkClr xmlns:ahyp="http://schemas.microsoft.com/office/drawing/2018/hyperlinkcolor" val="tx"/>
                    </a:ext>
                  </a:extLst>
                </a:hlinkClick>
              </a:rPr>
              <a:t> -</a:t>
            </a:r>
            <a:r>
              <a:rPr lang="en-US" dirty="0" err="1">
                <a:solidFill>
                  <a:srgbClr val="F79037"/>
                </a:solidFill>
                <a:hlinkClick r:id="rId3">
                  <a:extLst>
                    <a:ext uri="{A12FA001-AC4F-418D-AE19-62706E023703}">
                      <ahyp:hlinkClr xmlns:ahyp="http://schemas.microsoft.com/office/drawing/2018/hyperlinkcolor" val="tx"/>
                    </a:ext>
                  </a:extLst>
                </a:hlinkClick>
              </a:rPr>
              <a:t>Owlcation</a:t>
            </a:r>
            <a:endParaRPr lang="en-US" dirty="0">
              <a:solidFill>
                <a:srgbClr val="F79037"/>
              </a:solidFill>
              <a:hlinkClick r:id="rId4">
                <a:extLst>
                  <a:ext uri="{A12FA001-AC4F-418D-AE19-62706E023703}">
                    <ahyp:hlinkClr xmlns:ahyp="http://schemas.microsoft.com/office/drawing/2018/hyperlinkcolor" val="tx"/>
                  </a:ext>
                </a:extLst>
              </a:hlinkClick>
            </a:endParaRPr>
          </a:p>
          <a:p>
            <a:pPr marL="342900" indent="-342900" algn="l" rtl="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Ética no trabalho: inteligência ética e como alcançá-la |</a:t>
            </a:r>
            <a:r>
              <a:rPr lang="en-US" dirty="0" err="1">
                <a:solidFill>
                  <a:srgbClr val="F79037"/>
                </a:solidFill>
                <a:hlinkClick r:id="rId4">
                  <a:extLst>
                    <a:ext uri="{A12FA001-AC4F-418D-AE19-62706E023703}">
                      <ahyp:hlinkClr xmlns:ahyp="http://schemas.microsoft.com/office/drawing/2018/hyperlinkcolor" val="tx"/>
                    </a:ext>
                  </a:extLst>
                </a:hlinkClick>
              </a:rPr>
              <a:t>HRZone</a:t>
            </a:r>
            <a:endParaRPr lang="en-US" dirty="0">
              <a:solidFill>
                <a:srgbClr val="F79037"/>
              </a:solidFill>
            </a:endParaRPr>
          </a:p>
          <a:p>
            <a:pPr marL="342900" indent="-342900" algn="l" rtl="0">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Liderança responsável | ACCA Global</a:t>
            </a:r>
            <a:endParaRPr lang="en-IE"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O </a:t>
            </a:r>
            <a:r>
              <a:rPr lang="en-US" dirty="0" err="1">
                <a:solidFill>
                  <a:srgbClr val="F79037"/>
                </a:solidFill>
                <a:hlinkClick r:id="rId6">
                  <a:extLst>
                    <a:ext uri="{A12FA001-AC4F-418D-AE19-62706E023703}">
                      <ahyp:hlinkClr xmlns:ahyp="http://schemas.microsoft.com/office/drawing/2018/hyperlinkcolor" val="tx"/>
                    </a:ext>
                  </a:extLst>
                </a:hlinkClick>
              </a:rPr>
              <a:t>melhor</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artigo</a:t>
            </a:r>
            <a:r>
              <a:rPr lang="en-US" dirty="0">
                <a:solidFill>
                  <a:srgbClr val="F79037"/>
                </a:solidFill>
                <a:hlinkClick r:id="rId6">
                  <a:extLst>
                    <a:ext uri="{A12FA001-AC4F-418D-AE19-62706E023703}">
                      <ahyp:hlinkClr xmlns:ahyp="http://schemas.microsoft.com/office/drawing/2018/hyperlinkcolor" val="tx"/>
                    </a:ext>
                  </a:extLst>
                </a:hlinkClick>
              </a:rPr>
              <a:t> sobre liderança que já li (forbes.com)</a:t>
            </a:r>
            <a:endParaRPr lang="en-US" dirty="0">
              <a:solidFill>
                <a:srgbClr val="F79037"/>
              </a:solidFill>
            </a:endParaRPr>
          </a:p>
          <a:p>
            <a:pPr marL="342900" indent="-342900" algn="l" rtl="0">
              <a:buFont typeface="Arial" panose="020B0604020202020204" pitchFamily="34" charset="0"/>
              <a:buChar char="•"/>
            </a:pPr>
            <a:r>
              <a:rPr lang="en-US" dirty="0">
                <a:solidFill>
                  <a:srgbClr val="F79037"/>
                </a:solidFill>
                <a:hlinkClick r:id="rId7">
                  <a:extLst>
                    <a:ext uri="{A12FA001-AC4F-418D-AE19-62706E023703}">
                      <ahyp:hlinkClr xmlns:ahyp="http://schemas.microsoft.com/office/drawing/2018/hyperlinkcolor" val="tx"/>
                    </a:ext>
                  </a:extLst>
                </a:hlinkClick>
              </a:rPr>
              <a:t>5 Fundamentos da Liderança - </a:t>
            </a:r>
            <a:r>
              <a:rPr lang="en-US" dirty="0" err="1">
                <a:solidFill>
                  <a:srgbClr val="F79037"/>
                </a:solidFill>
                <a:hlinkClick r:id="rId7">
                  <a:extLst>
                    <a:ext uri="{A12FA001-AC4F-418D-AE19-62706E023703}">
                      <ahyp:hlinkClr xmlns:ahyp="http://schemas.microsoft.com/office/drawing/2018/hyperlinkcolor" val="tx"/>
                    </a:ext>
                  </a:extLst>
                </a:hlinkClick>
              </a:rPr>
              <a:t>Desenvolvimento</a:t>
            </a:r>
            <a:r>
              <a:rPr lang="en-US" dirty="0">
                <a:solidFill>
                  <a:srgbClr val="F79037"/>
                </a:solidFill>
                <a:hlinkClick r:id="rId7">
                  <a:extLst>
                    <a:ext uri="{A12FA001-AC4F-418D-AE19-62706E023703}">
                      <ahyp:hlinkClr xmlns:ahyp="http://schemas.microsoft.com/office/drawing/2018/hyperlinkcolor" val="tx"/>
                    </a:ext>
                  </a:extLst>
                </a:hlinkClick>
              </a:rPr>
              <a:t> de Liderança | Simon Sinek - YouTube</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algn="l" rtl="0"/>
            <a:r>
              <a:rPr lang="en-IE" dirty="0"/>
              <a:t>Outras leituras interessantes:</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p:txBody>
          <a:bodyPr/>
          <a:lstStyle/>
          <a:p>
            <a:pPr algn="l" rtl="0"/>
            <a:r>
              <a:rPr lang="en-US" dirty="0"/>
              <a:t>Como </a:t>
            </a:r>
            <a:r>
              <a:rPr lang="en-US" dirty="0" err="1"/>
              <a:t>Interagir</a:t>
            </a:r>
            <a:r>
              <a:rPr lang="en-US" dirty="0"/>
              <a:t> com as Partes </a:t>
            </a:r>
            <a:r>
              <a:rPr lang="en-US" dirty="0" err="1"/>
              <a:t>Interessadas</a:t>
            </a:r>
            <a:r>
              <a:rPr lang="en-US" dirty="0"/>
              <a:t> e o Comércio Justo</a:t>
            </a:r>
          </a:p>
          <a:p>
            <a:pPr algn="l" rtl="0"/>
            <a:endParaRPr lang="en-IE" dirty="0"/>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pPr algn="l" rtl="0"/>
            <a:r>
              <a:rPr lang="en-IE" dirty="0"/>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pPr algn="l" rtl="0"/>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pPr algn="l" rtl="0"/>
            <a:r>
              <a:rPr lang="en-IE" sz="2800" b="1" dirty="0"/>
              <a:t>O Público</a:t>
            </a:r>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247614"/>
            <a:ext cx="5208674" cy="4671588"/>
          </a:xfrm>
        </p:spPr>
        <p:txBody>
          <a:bodyPr/>
          <a:lstStyle/>
          <a:p>
            <a:pPr algn="just" rtl="0">
              <a:spcBef>
                <a:spcPts val="600"/>
              </a:spcBef>
            </a:pPr>
            <a:r>
              <a:rPr lang="en-US" sz="2300" dirty="0"/>
              <a:t>A </a:t>
            </a:r>
            <a:r>
              <a:rPr lang="en-US" sz="2300" dirty="0" err="1"/>
              <a:t>fim</a:t>
            </a:r>
            <a:r>
              <a:rPr lang="en-US" sz="2300" dirty="0"/>
              <a:t> de </a:t>
            </a:r>
            <a:r>
              <a:rPr lang="en-US" sz="2300" dirty="0" err="1"/>
              <a:t>estabelecer</a:t>
            </a:r>
            <a:r>
              <a:rPr lang="en-US" sz="2300" dirty="0"/>
              <a:t> um ponto de partida para </a:t>
            </a:r>
            <a:r>
              <a:rPr lang="en-US" sz="2300" dirty="0" err="1"/>
              <a:t>analisar</a:t>
            </a:r>
            <a:r>
              <a:rPr lang="en-US" sz="2300" dirty="0"/>
              <a:t> a forma </a:t>
            </a:r>
            <a:r>
              <a:rPr lang="en-US" sz="2300" dirty="0" err="1"/>
              <a:t>como</a:t>
            </a:r>
            <a:r>
              <a:rPr lang="en-US" sz="2300" dirty="0"/>
              <a:t> </a:t>
            </a:r>
            <a:r>
              <a:rPr lang="en-US" sz="2300" dirty="0" err="1"/>
              <a:t>uma</a:t>
            </a:r>
            <a:r>
              <a:rPr lang="en-US" sz="2300" dirty="0"/>
              <a:t> </a:t>
            </a:r>
            <a:r>
              <a:rPr lang="en-US" sz="2300" dirty="0" err="1"/>
              <a:t>empresa</a:t>
            </a:r>
            <a:r>
              <a:rPr lang="en-US" sz="2300" dirty="0"/>
              <a:t> </a:t>
            </a:r>
            <a:r>
              <a:rPr lang="en-US" sz="2300" dirty="0" err="1"/>
              <a:t>alimentar</a:t>
            </a:r>
            <a:r>
              <a:rPr lang="en-US" sz="2300" dirty="0"/>
              <a:t> </a:t>
            </a:r>
            <a:r>
              <a:rPr lang="en-US" sz="2300" dirty="0" err="1"/>
              <a:t>pode</a:t>
            </a:r>
            <a:r>
              <a:rPr lang="en-US" sz="2300" dirty="0"/>
              <a:t> interagir com as partes </a:t>
            </a:r>
            <a:r>
              <a:rPr lang="en-US" sz="2300" dirty="0" err="1"/>
              <a:t>interessadas</a:t>
            </a:r>
            <a:r>
              <a:rPr lang="en-US" sz="2300" dirty="0"/>
              <a:t> de </a:t>
            </a:r>
            <a:r>
              <a:rPr lang="en-US" sz="2300" dirty="0" err="1"/>
              <a:t>uma</a:t>
            </a:r>
            <a:r>
              <a:rPr lang="en-US" sz="2300" dirty="0"/>
              <a:t> forma </a:t>
            </a:r>
            <a:r>
              <a:rPr lang="en-US" sz="2300" dirty="0" err="1"/>
              <a:t>ética</a:t>
            </a:r>
            <a:r>
              <a:rPr lang="en-US" sz="2300" dirty="0"/>
              <a:t> e responsável... é </a:t>
            </a:r>
            <a:r>
              <a:rPr lang="en-US" sz="2300" dirty="0" err="1"/>
              <a:t>necessário</a:t>
            </a:r>
            <a:r>
              <a:rPr lang="en-US" sz="2300" dirty="0"/>
              <a:t> </a:t>
            </a:r>
            <a:r>
              <a:rPr lang="en-US" sz="2300" dirty="0" err="1"/>
              <a:t>identificar</a:t>
            </a:r>
            <a:r>
              <a:rPr lang="en-US" sz="2300" dirty="0"/>
              <a:t> </a:t>
            </a:r>
            <a:r>
              <a:rPr lang="en-US" sz="2300" dirty="0" err="1"/>
              <a:t>primeiro</a:t>
            </a:r>
            <a:r>
              <a:rPr lang="en-US" sz="2300" dirty="0"/>
              <a:t> </a:t>
            </a:r>
            <a:r>
              <a:rPr lang="en-US" sz="2300" dirty="0" err="1"/>
              <a:t>quem</a:t>
            </a:r>
            <a:r>
              <a:rPr lang="en-US" sz="2300" dirty="0"/>
              <a:t> </a:t>
            </a:r>
            <a:r>
              <a:rPr lang="en-US" sz="2300" dirty="0" err="1"/>
              <a:t>são</a:t>
            </a:r>
            <a:r>
              <a:rPr lang="en-US" sz="2300" dirty="0"/>
              <a:t> as partes </a:t>
            </a:r>
            <a:r>
              <a:rPr lang="en-US" sz="2300" dirty="0" err="1"/>
              <a:t>interessadas</a:t>
            </a:r>
            <a:r>
              <a:rPr lang="en-US" sz="2300" dirty="0"/>
              <a:t>.</a:t>
            </a:r>
          </a:p>
          <a:p>
            <a:pPr algn="just" rtl="0">
              <a:spcBef>
                <a:spcPts val="600"/>
              </a:spcBef>
            </a:pPr>
            <a:r>
              <a:rPr lang="en-US" sz="2300" dirty="0" err="1"/>
              <a:t>Só</a:t>
            </a:r>
            <a:r>
              <a:rPr lang="en-US" sz="2300" dirty="0"/>
              <a:t> </a:t>
            </a:r>
            <a:r>
              <a:rPr lang="en-US" sz="2300" dirty="0" err="1"/>
              <a:t>depois</a:t>
            </a:r>
            <a:r>
              <a:rPr lang="en-US" sz="2300" dirty="0"/>
              <a:t> é que </a:t>
            </a:r>
            <a:r>
              <a:rPr lang="en-US" sz="2300" dirty="0" err="1"/>
              <a:t>poderá</a:t>
            </a:r>
            <a:r>
              <a:rPr lang="en-US" sz="2300" dirty="0"/>
              <a:t> começar a </a:t>
            </a:r>
            <a:r>
              <a:rPr lang="en-US" sz="2300" dirty="0" err="1"/>
              <a:t>interação</a:t>
            </a:r>
            <a:r>
              <a:rPr lang="en-US" sz="2300" dirty="0"/>
              <a:t>, a </a:t>
            </a:r>
            <a:r>
              <a:rPr lang="en-US" sz="2300" dirty="0" err="1"/>
              <a:t>construção</a:t>
            </a:r>
            <a:r>
              <a:rPr lang="en-US" sz="2300" dirty="0"/>
              <a:t> de </a:t>
            </a:r>
            <a:r>
              <a:rPr lang="en-US" sz="2300" dirty="0" err="1"/>
              <a:t>relações</a:t>
            </a:r>
            <a:r>
              <a:rPr lang="en-US" sz="2300" dirty="0"/>
              <a:t>, a </a:t>
            </a:r>
            <a:r>
              <a:rPr lang="en-US" sz="2300" dirty="0" err="1"/>
              <a:t>promoção</a:t>
            </a:r>
            <a:r>
              <a:rPr lang="en-US" sz="2300" dirty="0"/>
              <a:t> da transparência e a </a:t>
            </a:r>
            <a:r>
              <a:rPr lang="en-US" sz="2300" dirty="0" err="1"/>
              <a:t>abordagem</a:t>
            </a:r>
            <a:r>
              <a:rPr lang="en-US" sz="2300" dirty="0"/>
              <a:t> </a:t>
            </a:r>
            <a:r>
              <a:rPr lang="en-US" sz="2300" dirty="0" err="1"/>
              <a:t>às</a:t>
            </a:r>
            <a:r>
              <a:rPr lang="en-US" sz="2300" dirty="0"/>
              <a:t> </a:t>
            </a:r>
            <a:r>
              <a:rPr lang="en-US" sz="2300" dirty="0" err="1"/>
              <a:t>preocupações</a:t>
            </a:r>
            <a:r>
              <a:rPr lang="en-US" sz="2300" dirty="0"/>
              <a:t> e interesses das várias partes </a:t>
            </a:r>
            <a:r>
              <a:rPr lang="en-US" sz="2300" dirty="0" err="1"/>
              <a:t>interessadas</a:t>
            </a:r>
            <a:r>
              <a:rPr lang="en-US" sz="2300" dirty="0"/>
              <a:t>.</a:t>
            </a:r>
          </a:p>
          <a:p>
            <a:pPr algn="just" rtl="0">
              <a:spcBef>
                <a:spcPts val="600"/>
              </a:spcBef>
            </a:pPr>
            <a:r>
              <a:rPr lang="en-US" sz="2300" dirty="0"/>
              <a:t>Geralmente, as partes </a:t>
            </a:r>
            <a:r>
              <a:rPr lang="en-US" sz="2300" dirty="0" err="1"/>
              <a:t>interessadas</a:t>
            </a:r>
            <a:r>
              <a:rPr lang="en-US" sz="2300" dirty="0"/>
              <a:t> 	</a:t>
            </a:r>
            <a:r>
              <a:rPr lang="en-US" sz="2300" dirty="0" err="1"/>
              <a:t>incluem</a:t>
            </a:r>
            <a:r>
              <a:rPr lang="en-US" sz="2300" dirty="0"/>
              <a:t>:</a:t>
            </a:r>
            <a:endParaRPr lang="en-IE" sz="2300" dirty="0"/>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pPr algn="l" rtl="0"/>
            <a:r>
              <a:rPr lang="en-IE" b="1" dirty="0"/>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pPr algn="l" rtl="0"/>
            <a:r>
              <a:rPr lang="en-IE" sz="2800" b="1" dirty="0" err="1"/>
              <a:t>Os</a:t>
            </a:r>
            <a:r>
              <a:rPr lang="en-IE" sz="2800" b="1" dirty="0"/>
              <a:t> </a:t>
            </a:r>
            <a:r>
              <a:rPr lang="en-IE" sz="2800" b="1" dirty="0" err="1"/>
              <a:t>Funcionários</a:t>
            </a:r>
            <a:endParaRPr lang="en-IE" sz="2800" b="1" dirty="0"/>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pPr algn="l" rtl="0"/>
            <a:r>
              <a:rPr lang="en-IE" b="1" dirty="0"/>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a:xfrm>
            <a:off x="6726461" y="3167965"/>
            <a:ext cx="5208674" cy="689519"/>
          </a:xfrm>
        </p:spPr>
        <p:txBody>
          <a:bodyPr/>
          <a:lstStyle/>
          <a:p>
            <a:pPr algn="l" rtl="0"/>
            <a:r>
              <a:rPr lang="en-IE" sz="2800" b="1" dirty="0" err="1"/>
              <a:t>Os</a:t>
            </a:r>
            <a:r>
              <a:rPr lang="en-IE" sz="2800" b="1" dirty="0"/>
              <a:t> </a:t>
            </a:r>
            <a:r>
              <a:rPr lang="en-IE" sz="2800" b="1" dirty="0" err="1"/>
              <a:t>Fornecedores</a:t>
            </a:r>
            <a:r>
              <a:rPr lang="en-IE" sz="2800" b="1" dirty="0"/>
              <a:t>/ Distribuidores</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pPr algn="l" rtl="0"/>
            <a:r>
              <a:rPr lang="en-IE" b="1" dirty="0"/>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pPr algn="l" rtl="0"/>
            <a:r>
              <a:rPr lang="en-IE" sz="2800" b="1" dirty="0"/>
              <a:t>As </a:t>
            </a:r>
            <a:r>
              <a:rPr lang="en-IE" sz="2800" b="1" dirty="0" err="1"/>
              <a:t>Autoridades</a:t>
            </a:r>
            <a:r>
              <a:rPr lang="en-IE" sz="2800" b="1" dirty="0"/>
              <a:t> </a:t>
            </a:r>
            <a:r>
              <a:rPr lang="en-IE" sz="2800" b="1" dirty="0" err="1"/>
              <a:t>Reguladoras</a:t>
            </a:r>
            <a:endParaRPr lang="en-IE" sz="2800" b="1" dirty="0"/>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6189" y="395307"/>
            <a:ext cx="5386667" cy="720752"/>
          </a:xfrm>
        </p:spPr>
        <p:txBody>
          <a:bodyPr/>
          <a:lstStyle/>
          <a:p>
            <a:pPr rtl="0"/>
            <a:r>
              <a:rPr lang="en-IE" sz="2700" b="1" dirty="0"/>
              <a:t>Quem </a:t>
            </a:r>
            <a:r>
              <a:rPr lang="en-IE" sz="2700" b="1" dirty="0" err="1"/>
              <a:t>são</a:t>
            </a:r>
            <a:r>
              <a:rPr lang="en-IE" sz="2700" b="1" dirty="0"/>
              <a:t> as partes interessadas?</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1031594" y="1919887"/>
            <a:ext cx="5433848" cy="3440624"/>
          </a:xfrm>
        </p:spPr>
        <p:txBody>
          <a:bodyPr/>
          <a:lstStyle/>
          <a:p>
            <a:pPr algn="l" rtl="0"/>
            <a:r>
              <a:rPr lang="en-IE" dirty="0"/>
              <a:t>Este é um </a:t>
            </a:r>
            <a:r>
              <a:rPr lang="en-IE" dirty="0" err="1"/>
              <a:t>grande</a:t>
            </a:r>
            <a:r>
              <a:rPr lang="en-IE" dirty="0"/>
              <a:t> </a:t>
            </a:r>
            <a:r>
              <a:rPr lang="en-IE" dirty="0" err="1"/>
              <a:t>grupo</a:t>
            </a:r>
            <a:r>
              <a:rPr lang="en-IE" dirty="0"/>
              <a:t> </a:t>
            </a:r>
            <a:r>
              <a:rPr lang="en-IE" b="1" dirty="0"/>
              <a:t>e </a:t>
            </a:r>
            <a:r>
              <a:rPr lang="en-IE" b="1" dirty="0" err="1"/>
              <a:t>muitas</a:t>
            </a:r>
            <a:r>
              <a:rPr lang="en-IE" b="1" dirty="0"/>
              <a:t> </a:t>
            </a:r>
            <a:r>
              <a:rPr lang="en-IE" b="1" dirty="0" err="1"/>
              <a:t>vezes</a:t>
            </a:r>
            <a:r>
              <a:rPr lang="en-IE" b="1" dirty="0"/>
              <a:t> </a:t>
            </a:r>
            <a:r>
              <a:rPr lang="en-IE" b="1" dirty="0" err="1"/>
              <a:t>bastante</a:t>
            </a:r>
            <a:r>
              <a:rPr lang="en-IE" b="1" dirty="0"/>
              <a:t> </a:t>
            </a:r>
            <a:r>
              <a:rPr lang="en-IE" b="1" dirty="0" err="1"/>
              <a:t>desafiador</a:t>
            </a:r>
            <a:r>
              <a:rPr lang="en-IE" b="1" dirty="0"/>
              <a:t> para </a:t>
            </a:r>
            <a:r>
              <a:rPr lang="en-IE" b="1" dirty="0" err="1"/>
              <a:t>interagir</a:t>
            </a:r>
            <a:r>
              <a:rPr lang="en-IE" b="1" dirty="0"/>
              <a:t>, </a:t>
            </a:r>
            <a:r>
              <a:rPr lang="en-IE" dirty="0" err="1"/>
              <a:t>uma</a:t>
            </a:r>
            <a:r>
              <a:rPr lang="en-IE" dirty="0"/>
              <a:t> </a:t>
            </a:r>
            <a:r>
              <a:rPr lang="en-IE" dirty="0" err="1"/>
              <a:t>vez</a:t>
            </a:r>
            <a:r>
              <a:rPr lang="en-IE" dirty="0"/>
              <a:t> que é </a:t>
            </a:r>
            <a:r>
              <a:rPr lang="en-IE" dirty="0" err="1"/>
              <a:t>muito</a:t>
            </a:r>
            <a:r>
              <a:rPr lang="en-IE" dirty="0"/>
              <a:t> </a:t>
            </a:r>
            <a:r>
              <a:rPr lang="en-IE" dirty="0" err="1"/>
              <a:t>heterogéneo</a:t>
            </a:r>
            <a:r>
              <a:rPr lang="en-IE" dirty="0"/>
              <a:t>.</a:t>
            </a:r>
          </a:p>
          <a:p>
            <a:pPr algn="l" rtl="0"/>
            <a:r>
              <a:rPr lang="en-IE" dirty="0" err="1"/>
              <a:t>Inclui</a:t>
            </a:r>
            <a:r>
              <a:rPr lang="en-IE" dirty="0"/>
              <a:t>:</a:t>
            </a:r>
          </a:p>
          <a:p>
            <a:pPr marL="342900" indent="-342900" algn="l" rtl="0">
              <a:buFont typeface="Arial" panose="020B0604020202020204" pitchFamily="34" charset="0"/>
              <a:buChar char="•"/>
            </a:pPr>
            <a:r>
              <a:rPr lang="en-IE" b="1" dirty="0"/>
              <a:t>Comunidades locais</a:t>
            </a:r>
          </a:p>
          <a:p>
            <a:pPr algn="l" rtl="0"/>
            <a:endParaRPr lang="en-IE" dirty="0"/>
          </a:p>
          <a:p>
            <a:pPr marL="342900" indent="-342900" algn="l" rtl="0">
              <a:buFont typeface="Arial" panose="020B0604020202020204" pitchFamily="34" charset="0"/>
              <a:buChar char="•"/>
            </a:pPr>
            <a:r>
              <a:rPr lang="en-IE" b="1" dirty="0" err="1"/>
              <a:t>Consumidores</a:t>
            </a:r>
            <a:endParaRPr lang="en-IE" b="1" dirty="0"/>
          </a:p>
          <a:p>
            <a:pPr algn="l" rtl="0"/>
            <a:endParaRPr lang="en-IE" dirty="0"/>
          </a:p>
          <a:p>
            <a:pPr marL="342900" indent="-342900" algn="l" rtl="0">
              <a:buFont typeface="Arial" panose="020B0604020202020204" pitchFamily="34" charset="0"/>
              <a:buChar char="•"/>
            </a:pPr>
            <a:r>
              <a:rPr lang="en-IE" b="1" dirty="0"/>
              <a:t>Potenciais consumidores</a:t>
            </a:r>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pPr algn="l" rtl="0"/>
            <a:r>
              <a:rPr lang="en-IE" dirty="0"/>
              <a:t>Grupo 1: </a:t>
            </a:r>
            <a:r>
              <a:rPr lang="en-IE" b="1" dirty="0"/>
              <a:t>O Público</a:t>
            </a:r>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65442" y="1984076"/>
            <a:ext cx="5833987"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err="1"/>
              <a:t>Os</a:t>
            </a:r>
            <a:r>
              <a:rPr lang="en-IE" b="1" dirty="0"/>
              <a:t> </a:t>
            </a:r>
            <a:r>
              <a:rPr lang="en-IE" b="1" dirty="0" err="1"/>
              <a:t>tópicos</a:t>
            </a:r>
            <a:r>
              <a:rPr lang="en-IE" b="1" dirty="0"/>
              <a:t> ou </a:t>
            </a:r>
            <a:r>
              <a:rPr lang="en-IE" b="1" dirty="0" err="1"/>
              <a:t>assuntos</a:t>
            </a:r>
            <a:r>
              <a:rPr lang="en-IE" b="1" dirty="0"/>
              <a:t> </a:t>
            </a:r>
            <a:r>
              <a:rPr lang="en-IE" b="1" dirty="0" err="1"/>
              <a:t>nos</a:t>
            </a:r>
            <a:r>
              <a:rPr lang="en-IE" b="1" dirty="0"/>
              <a:t> </a:t>
            </a:r>
            <a:r>
              <a:rPr lang="en-IE" b="1" dirty="0" err="1"/>
              <a:t>quais</a:t>
            </a:r>
            <a:r>
              <a:rPr lang="en-IE" b="1" dirty="0"/>
              <a:t> </a:t>
            </a:r>
            <a:r>
              <a:rPr lang="en-IE" b="1" dirty="0" err="1"/>
              <a:t>podem</a:t>
            </a:r>
            <a:r>
              <a:rPr lang="en-IE" b="1" dirty="0"/>
              <a:t> </a:t>
            </a:r>
            <a:r>
              <a:rPr lang="en-IE" b="1" dirty="0" err="1"/>
              <a:t>estar</a:t>
            </a:r>
            <a:r>
              <a:rPr lang="en-IE" b="1" dirty="0"/>
              <a:t> </a:t>
            </a:r>
            <a:r>
              <a:rPr lang="en-IE" b="1" dirty="0" err="1"/>
              <a:t>interessados</a:t>
            </a:r>
            <a:r>
              <a:rPr lang="en-IE" b="1" dirty="0"/>
              <a:t>, ​​incluem:</a:t>
            </a:r>
          </a:p>
          <a:p>
            <a:pPr marL="342900" indent="-342900" algn="l" rtl="0">
              <a:buFont typeface="Arial" panose="020B0604020202020204" pitchFamily="34" charset="0"/>
              <a:buChar char="•"/>
            </a:pPr>
            <a:r>
              <a:rPr lang="en-IE" sz="2300" dirty="0" err="1"/>
              <a:t>Iniciativas</a:t>
            </a:r>
            <a:r>
              <a:rPr lang="en-IE" sz="2300" dirty="0"/>
              <a:t>/</a:t>
            </a:r>
            <a:r>
              <a:rPr lang="en-IE" sz="2300" dirty="0" err="1"/>
              <a:t>Programas</a:t>
            </a:r>
            <a:r>
              <a:rPr lang="en-IE" sz="2300" dirty="0"/>
              <a:t> da </a:t>
            </a:r>
            <a:r>
              <a:rPr lang="en-IE" sz="2300" dirty="0" err="1"/>
              <a:t>Comunidade</a:t>
            </a:r>
            <a:r>
              <a:rPr lang="en-IE" sz="2300" dirty="0"/>
              <a:t> Local</a:t>
            </a:r>
            <a:endParaRPr lang="en-IE" sz="2300" strike="sngStrike" dirty="0"/>
          </a:p>
          <a:p>
            <a:pPr marL="342900" indent="-342900" algn="l" rtl="0">
              <a:buFont typeface="Arial" panose="020B0604020202020204" pitchFamily="34" charset="0"/>
              <a:buChar char="•"/>
            </a:pPr>
            <a:r>
              <a:rPr lang="en-IE" sz="2300" dirty="0" err="1"/>
              <a:t>Origem</a:t>
            </a:r>
            <a:r>
              <a:rPr lang="en-IE" sz="2300" dirty="0"/>
              <a:t> dos </a:t>
            </a:r>
            <a:r>
              <a:rPr lang="en-IE" sz="2300" dirty="0" err="1"/>
              <a:t>alimentos</a:t>
            </a:r>
            <a:r>
              <a:rPr lang="en-IE" sz="2300" dirty="0"/>
              <a:t>, Ingredientes, Processos</a:t>
            </a:r>
          </a:p>
          <a:p>
            <a:pPr marL="342900" indent="-342900" algn="l" rtl="0">
              <a:buFont typeface="Arial" panose="020B0604020202020204" pitchFamily="34" charset="0"/>
              <a:buChar char="•"/>
            </a:pPr>
            <a:r>
              <a:rPr lang="en-IE" sz="2300" dirty="0" err="1"/>
              <a:t>Informação</a:t>
            </a:r>
            <a:r>
              <a:rPr lang="en-IE" sz="2300" dirty="0"/>
              <a:t> </a:t>
            </a:r>
            <a:r>
              <a:rPr lang="en-IE" sz="2300" dirty="0" err="1"/>
              <a:t>Nutricional</a:t>
            </a:r>
            <a:r>
              <a:rPr lang="en-IE" sz="2300" dirty="0"/>
              <a:t>, </a:t>
            </a:r>
            <a:r>
              <a:rPr lang="en-IE" sz="2300" dirty="0" err="1"/>
              <a:t>Alergénios</a:t>
            </a:r>
            <a:endParaRPr lang="en-IE" sz="2300" dirty="0"/>
          </a:p>
          <a:p>
            <a:pPr marL="342900" indent="-342900" algn="l" rtl="0">
              <a:buFont typeface="Arial" panose="020B0604020202020204" pitchFamily="34" charset="0"/>
              <a:buChar char="•"/>
            </a:pPr>
            <a:r>
              <a:rPr lang="en-IE" sz="2300" dirty="0" err="1"/>
              <a:t>Informações</a:t>
            </a:r>
            <a:r>
              <a:rPr lang="en-IE" sz="2300" dirty="0"/>
              <a:t> </a:t>
            </a:r>
            <a:r>
              <a:rPr lang="en-IE" sz="2300" dirty="0" err="1"/>
              <a:t>sobre</a:t>
            </a:r>
            <a:r>
              <a:rPr lang="en-IE" sz="2300" dirty="0"/>
              <a:t> </a:t>
            </a:r>
            <a:r>
              <a:rPr lang="en-IE" sz="2300" dirty="0" err="1"/>
              <a:t>Saúde</a:t>
            </a:r>
            <a:r>
              <a:rPr lang="en-IE" sz="2300" dirty="0"/>
              <a:t> &amp; </a:t>
            </a:r>
            <a:r>
              <a:rPr lang="en-IE" sz="2300" dirty="0" err="1"/>
              <a:t>Segurança</a:t>
            </a:r>
            <a:endParaRPr lang="en-IE" sz="2300" dirty="0"/>
          </a:p>
          <a:p>
            <a:pPr marL="342900" indent="-342900" algn="l" rtl="0">
              <a:buFont typeface="Arial" panose="020B0604020202020204" pitchFamily="34" charset="0"/>
              <a:buChar char="•"/>
            </a:pPr>
            <a:r>
              <a:rPr lang="en-IE" sz="2300" dirty="0" err="1"/>
              <a:t>Iniciativas</a:t>
            </a:r>
            <a:r>
              <a:rPr lang="en-IE" sz="2300" dirty="0"/>
              <a:t> </a:t>
            </a:r>
            <a:r>
              <a:rPr lang="en-IE" sz="2300" dirty="0" err="1"/>
              <a:t>Ambientais</a:t>
            </a:r>
            <a:r>
              <a:rPr lang="en-IE" sz="2300" dirty="0"/>
              <a:t> &amp; de </a:t>
            </a:r>
            <a:r>
              <a:rPr lang="en-IE" sz="2300" dirty="0" err="1"/>
              <a:t>Sustentabilidade</a:t>
            </a:r>
            <a:endParaRPr lang="en-IE" sz="2300" dirty="0"/>
          </a:p>
          <a:p>
            <a:pPr marL="342900" indent="-342900" algn="l" rtl="0">
              <a:buFont typeface="Arial" panose="020B0604020202020204" pitchFamily="34" charset="0"/>
              <a:buChar char="•"/>
            </a:pPr>
            <a:r>
              <a:rPr lang="en-IE" sz="2300" dirty="0"/>
              <a:t>Responsabilidade Social </a:t>
            </a:r>
            <a:r>
              <a:rPr lang="en-IE" sz="2300" dirty="0" err="1"/>
              <a:t>ou</a:t>
            </a:r>
            <a:r>
              <a:rPr lang="en-IE" sz="2300" dirty="0"/>
              <a:t> </a:t>
            </a:r>
            <a:r>
              <a:rPr lang="en-IE" sz="2300" dirty="0" err="1"/>
              <a:t>Parcerias</a:t>
            </a:r>
            <a:r>
              <a:rPr lang="en-IE" sz="2300" dirty="0"/>
              <a:t> de </a:t>
            </a:r>
            <a:r>
              <a:rPr lang="en-IE" sz="2300" dirty="0" err="1"/>
              <a:t>Beneficiência</a:t>
            </a:r>
            <a:endParaRPr lang="en-IE" sz="2300" dirty="0"/>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5087965"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pPr algn="l" rtl="0"/>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172991" y="2967173"/>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pPr algn="l" rtl="0"/>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pPr algn="l" rtl="0"/>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pPr algn="l" rtl="0"/>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algn="l" rtl="0"/>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algn="l" rtl="0"/>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algn="l" rtl="0"/>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algn="l" rtl="0"/>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algn="l" rtl="0"/>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algn="l" rtl="0"/>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algn="l" rtl="0"/>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algn="l" rtl="0"/>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algn="l" rtl="0"/>
              <a:endParaRPr lang="en-US" dirty="0"/>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algn="l" rtl="0"/>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algn="l" rtl="0"/>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801918"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pPr algn="l" rtl="0"/>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pPr algn="l" rtl="0"/>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007520"/>
            <a:ext cx="10712468" cy="4676422"/>
          </a:xfrm>
        </p:spPr>
        <p:txBody>
          <a:bodyPr/>
          <a:lstStyle/>
          <a:p>
            <a:pPr algn="just" rtl="0"/>
            <a:r>
              <a:rPr lang="en-US" sz="2250" b="1" dirty="0"/>
              <a:t>Website: </a:t>
            </a:r>
            <a:r>
              <a:rPr lang="en-US" sz="2250" dirty="0" err="1"/>
              <a:t>Criar</a:t>
            </a:r>
            <a:r>
              <a:rPr lang="en-US" sz="2250" dirty="0"/>
              <a:t> e </a:t>
            </a:r>
            <a:r>
              <a:rPr lang="en-US" sz="2250" dirty="0" err="1"/>
              <a:t>manter</a:t>
            </a:r>
            <a:r>
              <a:rPr lang="en-US" sz="2250" dirty="0"/>
              <a:t> um site informativo e de </a:t>
            </a:r>
            <a:r>
              <a:rPr lang="en-US" sz="2250" dirty="0" err="1"/>
              <a:t>fácil</a:t>
            </a:r>
            <a:r>
              <a:rPr lang="en-US" sz="2250" dirty="0"/>
              <a:t> </a:t>
            </a:r>
            <a:r>
              <a:rPr lang="en-US" sz="2250" dirty="0" err="1"/>
              <a:t>utilização</a:t>
            </a:r>
            <a:r>
              <a:rPr lang="en-US" sz="2250" dirty="0"/>
              <a:t> que forneça </a:t>
            </a:r>
            <a:r>
              <a:rPr lang="en-US" sz="2250" dirty="0" err="1"/>
              <a:t>informações</a:t>
            </a:r>
            <a:r>
              <a:rPr lang="en-US" sz="2250" dirty="0"/>
              <a:t> </a:t>
            </a:r>
            <a:r>
              <a:rPr lang="en-US" sz="2250" dirty="0" err="1"/>
              <a:t>detalhadas</a:t>
            </a:r>
            <a:r>
              <a:rPr lang="en-US" sz="2250" dirty="0"/>
              <a:t> </a:t>
            </a:r>
            <a:r>
              <a:rPr lang="en-US" sz="2250" dirty="0" err="1"/>
              <a:t>sobre</a:t>
            </a:r>
            <a:r>
              <a:rPr lang="en-US" sz="2250" dirty="0"/>
              <a:t> a </a:t>
            </a:r>
            <a:r>
              <a:rPr lang="en-US" sz="2250" dirty="0" err="1"/>
              <a:t>empresa</a:t>
            </a:r>
            <a:r>
              <a:rPr lang="en-US" sz="2250" dirty="0"/>
              <a:t> </a:t>
            </a:r>
            <a:r>
              <a:rPr lang="en-US" sz="2250" dirty="0" err="1"/>
              <a:t>alimentar</a:t>
            </a:r>
            <a:r>
              <a:rPr lang="en-US" sz="2250" dirty="0"/>
              <a:t>, produtos e </a:t>
            </a:r>
            <a:r>
              <a:rPr lang="en-US" sz="2250" dirty="0" err="1"/>
              <a:t>valores</a:t>
            </a:r>
            <a:r>
              <a:rPr lang="en-US" sz="2250" dirty="0"/>
              <a:t>. </a:t>
            </a:r>
            <a:r>
              <a:rPr lang="en-US" sz="2250" dirty="0" err="1"/>
              <a:t>Aqui</a:t>
            </a:r>
            <a:r>
              <a:rPr lang="en-US" sz="2250" dirty="0"/>
              <a:t> </a:t>
            </a:r>
            <a:r>
              <a:rPr lang="en-US" sz="2250" dirty="0" err="1"/>
              <a:t>também</a:t>
            </a:r>
            <a:r>
              <a:rPr lang="en-US" sz="2250" dirty="0"/>
              <a:t> se </a:t>
            </a:r>
            <a:r>
              <a:rPr lang="en-US" sz="2250" dirty="0" err="1"/>
              <a:t>pode</a:t>
            </a:r>
            <a:r>
              <a:rPr lang="en-US" sz="2250" dirty="0"/>
              <a:t> </a:t>
            </a:r>
            <a:r>
              <a:rPr lang="en-US" sz="2250" dirty="0" err="1"/>
              <a:t>partilhar</a:t>
            </a:r>
            <a:r>
              <a:rPr lang="en-US" sz="2250" dirty="0"/>
              <a:t> </a:t>
            </a:r>
            <a:r>
              <a:rPr lang="en-US" sz="2250" dirty="0" err="1"/>
              <a:t>conteúdo</a:t>
            </a:r>
            <a:r>
              <a:rPr lang="en-US" sz="2250" dirty="0"/>
              <a:t> </a:t>
            </a:r>
            <a:r>
              <a:rPr lang="en-US" sz="2250" dirty="0" err="1"/>
              <a:t>interessante</a:t>
            </a:r>
            <a:r>
              <a:rPr lang="en-US" sz="2250" dirty="0"/>
              <a:t> e </a:t>
            </a:r>
            <a:r>
              <a:rPr lang="en-US" sz="2250" dirty="0" err="1"/>
              <a:t>educacional</a:t>
            </a:r>
            <a:r>
              <a:rPr lang="en-US" sz="2250" dirty="0"/>
              <a:t>, </a:t>
            </a:r>
            <a:r>
              <a:rPr lang="en-US" sz="2250" dirty="0" err="1"/>
              <a:t>relacionado</a:t>
            </a:r>
            <a:r>
              <a:rPr lang="en-US" sz="2250" dirty="0"/>
              <a:t> com </a:t>
            </a:r>
            <a:r>
              <a:rPr lang="en-US" sz="2250" dirty="0" err="1"/>
              <a:t>os</a:t>
            </a:r>
            <a:r>
              <a:rPr lang="en-US" sz="2250" dirty="0"/>
              <a:t> </a:t>
            </a:r>
            <a:r>
              <a:rPr lang="en-US" sz="2250" dirty="0" err="1"/>
              <a:t>compromissos</a:t>
            </a:r>
            <a:r>
              <a:rPr lang="en-US" sz="2250" dirty="0"/>
              <a:t> de sustentabilidade, envolvimento da comunidade e quaisquer outros tópicos que </a:t>
            </a:r>
            <a:r>
              <a:rPr lang="en-US" sz="2250" dirty="0" err="1"/>
              <a:t>possam</a:t>
            </a:r>
            <a:r>
              <a:rPr lang="en-US" sz="2250" dirty="0"/>
              <a:t> ser de interesse do </a:t>
            </a:r>
            <a:r>
              <a:rPr lang="en-US" sz="2250" dirty="0" err="1"/>
              <a:t>público</a:t>
            </a:r>
            <a:r>
              <a:rPr lang="en-US" sz="2250" dirty="0"/>
              <a:t>.</a:t>
            </a:r>
          </a:p>
          <a:p>
            <a:pPr algn="just"/>
            <a:r>
              <a:rPr lang="en-US" sz="2250" b="1" dirty="0" err="1"/>
              <a:t>Presença</a:t>
            </a:r>
            <a:r>
              <a:rPr lang="en-US" sz="2250" b="1" dirty="0"/>
              <a:t> nas redes </a:t>
            </a:r>
            <a:r>
              <a:rPr lang="en-US" sz="2250" b="1" dirty="0" err="1"/>
              <a:t>sociais</a:t>
            </a:r>
            <a:r>
              <a:rPr lang="en-US" sz="2250" b="1" dirty="0"/>
              <a:t>: </a:t>
            </a:r>
            <a:r>
              <a:rPr lang="en-US" sz="2250" dirty="0" err="1"/>
              <a:t>Estabelecer</a:t>
            </a:r>
            <a:r>
              <a:rPr lang="en-US" sz="2250" dirty="0"/>
              <a:t> e </a:t>
            </a:r>
            <a:r>
              <a:rPr lang="en-US" sz="2250" dirty="0" err="1"/>
              <a:t>manter</a:t>
            </a:r>
            <a:r>
              <a:rPr lang="en-US" sz="2250" dirty="0"/>
              <a:t> </a:t>
            </a:r>
            <a:r>
              <a:rPr lang="en-US" sz="2250" dirty="0" err="1"/>
              <a:t>uma</a:t>
            </a:r>
            <a:r>
              <a:rPr lang="en-US" sz="2250" dirty="0"/>
              <a:t> </a:t>
            </a:r>
            <a:r>
              <a:rPr lang="en-US" sz="2250" dirty="0" err="1"/>
              <a:t>presença</a:t>
            </a:r>
            <a:r>
              <a:rPr lang="en-US" sz="2250" dirty="0"/>
              <a:t> </a:t>
            </a:r>
            <a:r>
              <a:rPr lang="en-US" sz="2250" dirty="0" err="1"/>
              <a:t>ativa</a:t>
            </a:r>
            <a:r>
              <a:rPr lang="en-US" sz="2250" dirty="0"/>
              <a:t> </a:t>
            </a:r>
            <a:r>
              <a:rPr lang="en-US" sz="2250" dirty="0" err="1"/>
              <a:t>nas</a:t>
            </a:r>
            <a:r>
              <a:rPr lang="en-US" sz="2250" dirty="0"/>
              <a:t> </a:t>
            </a:r>
            <a:r>
              <a:rPr lang="en-US" sz="2250" dirty="0" err="1"/>
              <a:t>plataformas</a:t>
            </a:r>
            <a:r>
              <a:rPr lang="en-US" sz="2250" dirty="0"/>
              <a:t> de redes </a:t>
            </a:r>
            <a:r>
              <a:rPr lang="en-US" sz="2250" dirty="0" err="1"/>
              <a:t>sociais</a:t>
            </a:r>
            <a:r>
              <a:rPr lang="en-US" sz="2250" dirty="0"/>
              <a:t> </a:t>
            </a:r>
            <a:r>
              <a:rPr lang="en-US" sz="2250" dirty="0" err="1"/>
              <a:t>relevantes</a:t>
            </a:r>
            <a:r>
              <a:rPr lang="en-US" sz="2250" dirty="0"/>
              <a:t> para o </a:t>
            </a:r>
            <a:r>
              <a:rPr lang="en-US" sz="2250" dirty="0" err="1"/>
              <a:t>público-alvo</a:t>
            </a:r>
            <a:r>
              <a:rPr lang="en-US" sz="2250" dirty="0"/>
              <a:t>. É </a:t>
            </a:r>
            <a:r>
              <a:rPr lang="en-US" sz="2250" dirty="0" err="1"/>
              <a:t>importante</a:t>
            </a:r>
            <a:r>
              <a:rPr lang="en-US" sz="2250" dirty="0"/>
              <a:t> </a:t>
            </a:r>
            <a:r>
              <a:rPr lang="en-US" sz="2250" dirty="0" err="1"/>
              <a:t>interagir</a:t>
            </a:r>
            <a:r>
              <a:rPr lang="en-US" sz="2250" dirty="0"/>
              <a:t> com </a:t>
            </a:r>
            <a:r>
              <a:rPr lang="en-US" sz="2250" dirty="0" err="1"/>
              <a:t>os</a:t>
            </a:r>
            <a:r>
              <a:rPr lang="en-US" sz="2250" dirty="0"/>
              <a:t> </a:t>
            </a:r>
            <a:r>
              <a:rPr lang="en-US" sz="2250" dirty="0" err="1"/>
              <a:t>seguidores</a:t>
            </a:r>
            <a:r>
              <a:rPr lang="en-US" sz="2250" dirty="0"/>
              <a:t>, </a:t>
            </a:r>
            <a:r>
              <a:rPr lang="en-US" sz="2250" dirty="0" err="1"/>
              <a:t>partilhando</a:t>
            </a:r>
            <a:r>
              <a:rPr lang="en-US" sz="2250" dirty="0"/>
              <a:t> </a:t>
            </a:r>
            <a:r>
              <a:rPr lang="en-US" sz="2250" dirty="0" err="1"/>
              <a:t>conteúdos</a:t>
            </a:r>
            <a:r>
              <a:rPr lang="en-US" sz="2250" dirty="0"/>
              <a:t> </a:t>
            </a:r>
            <a:r>
              <a:rPr lang="en-US" sz="2250" dirty="0" err="1"/>
              <a:t>relevantes</a:t>
            </a:r>
            <a:r>
              <a:rPr lang="en-US" sz="2250" dirty="0"/>
              <a:t>, respondendo a comentários/mensagens e abordando </a:t>
            </a:r>
            <a:r>
              <a:rPr lang="en-US" sz="2250" dirty="0" err="1"/>
              <a:t>quaisquer</a:t>
            </a:r>
            <a:r>
              <a:rPr lang="en-US" sz="2250" dirty="0"/>
              <a:t> </a:t>
            </a:r>
            <a:r>
              <a:rPr lang="en-US" sz="2250" dirty="0" err="1"/>
              <a:t>preocupações</a:t>
            </a:r>
            <a:r>
              <a:rPr lang="en-US" sz="2250" dirty="0"/>
              <a:t> </a:t>
            </a:r>
            <a:r>
              <a:rPr lang="en-US" sz="2250" dirty="0" err="1"/>
              <a:t>ou</a:t>
            </a:r>
            <a:r>
              <a:rPr lang="en-US" sz="2250" dirty="0"/>
              <a:t> </a:t>
            </a:r>
            <a:r>
              <a:rPr lang="en-US" sz="2250" dirty="0" err="1"/>
              <a:t>dúvidas</a:t>
            </a:r>
            <a:r>
              <a:rPr lang="en-US" sz="2250" dirty="0"/>
              <a:t>. As redes </a:t>
            </a:r>
            <a:r>
              <a:rPr lang="en-US" sz="2250" dirty="0" err="1"/>
              <a:t>sociais</a:t>
            </a:r>
            <a:r>
              <a:rPr lang="en-US" sz="2250" dirty="0"/>
              <a:t> </a:t>
            </a:r>
            <a:r>
              <a:rPr lang="en-US" sz="2250" dirty="0" err="1"/>
              <a:t>oferecem</a:t>
            </a:r>
            <a:r>
              <a:rPr lang="en-US" sz="2250" dirty="0"/>
              <a:t> </a:t>
            </a:r>
            <a:r>
              <a:rPr lang="en-US" sz="2250" dirty="0" err="1"/>
              <a:t>uma</a:t>
            </a:r>
            <a:r>
              <a:rPr lang="en-US" sz="2250" dirty="0"/>
              <a:t> </a:t>
            </a:r>
            <a:r>
              <a:rPr lang="en-US" sz="2250" dirty="0" err="1"/>
              <a:t>oportunidade</a:t>
            </a:r>
            <a:r>
              <a:rPr lang="en-US" sz="2250" dirty="0"/>
              <a:t> de </a:t>
            </a:r>
            <a:r>
              <a:rPr lang="en-US" sz="2250" dirty="0" err="1"/>
              <a:t>abranger</a:t>
            </a:r>
            <a:r>
              <a:rPr lang="en-US" sz="2250" dirty="0"/>
              <a:t> um </a:t>
            </a:r>
            <a:r>
              <a:rPr lang="en-US" sz="2250" dirty="0" err="1"/>
              <a:t>público</a:t>
            </a:r>
            <a:r>
              <a:rPr lang="en-US" sz="2250" dirty="0"/>
              <a:t> </a:t>
            </a:r>
            <a:r>
              <a:rPr lang="en-US" sz="2250" dirty="0" err="1"/>
              <a:t>amplo</a:t>
            </a:r>
            <a:r>
              <a:rPr lang="en-US" sz="2250" dirty="0"/>
              <a:t>, </a:t>
            </a:r>
            <a:r>
              <a:rPr lang="en-US" sz="2250" dirty="0" err="1"/>
              <a:t>partilhar</a:t>
            </a:r>
            <a:r>
              <a:rPr lang="en-US" sz="2250" dirty="0"/>
              <a:t> atualizações e mostrar </a:t>
            </a:r>
            <a:r>
              <a:rPr lang="en-US" sz="2250" dirty="0" err="1"/>
              <a:t>os</a:t>
            </a:r>
            <a:r>
              <a:rPr lang="en-US" sz="2250" dirty="0"/>
              <a:t> </a:t>
            </a:r>
            <a:r>
              <a:rPr lang="en-US" sz="2250" dirty="0" err="1"/>
              <a:t>valores</a:t>
            </a:r>
            <a:r>
              <a:rPr lang="en-US" sz="2250" dirty="0"/>
              <a:t> e as </a:t>
            </a:r>
            <a:r>
              <a:rPr lang="en-US" sz="2250" dirty="0" err="1"/>
              <a:t>ofertas</a:t>
            </a:r>
            <a:r>
              <a:rPr lang="en-US" sz="2250" dirty="0"/>
              <a:t> da </a:t>
            </a:r>
            <a:r>
              <a:rPr lang="en-US" sz="2250" dirty="0" err="1"/>
              <a:t>empresa</a:t>
            </a:r>
            <a:r>
              <a:rPr lang="en-US" sz="2250" dirty="0"/>
              <a:t> </a:t>
            </a:r>
            <a:r>
              <a:rPr lang="en-US" sz="2250" dirty="0" err="1"/>
              <a:t>alimentar</a:t>
            </a:r>
            <a:r>
              <a:rPr lang="en-US" sz="2250" dirty="0"/>
              <a:t>.</a:t>
            </a:r>
          </a:p>
          <a:p>
            <a:pPr algn="just"/>
            <a:r>
              <a:rPr lang="en-US" sz="2250" b="1" dirty="0" err="1"/>
              <a:t>Eventos</a:t>
            </a:r>
            <a:r>
              <a:rPr lang="en-US" sz="2250" b="1" dirty="0"/>
              <a:t> </a:t>
            </a:r>
            <a:r>
              <a:rPr lang="en-US" sz="2250" b="1" dirty="0" err="1"/>
              <a:t>públicos</a:t>
            </a:r>
            <a:r>
              <a:rPr lang="en-US" sz="2250" b="1" dirty="0"/>
              <a:t>: </a:t>
            </a:r>
            <a:r>
              <a:rPr lang="en-US" sz="2250" dirty="0" err="1"/>
              <a:t>Reuniões</a:t>
            </a:r>
            <a:r>
              <a:rPr lang="en-US" sz="2250" dirty="0"/>
              <a:t> da </a:t>
            </a:r>
            <a:r>
              <a:rPr lang="en-US" sz="2250" dirty="0" err="1"/>
              <a:t>comunidade</a:t>
            </a:r>
            <a:r>
              <a:rPr lang="en-US" sz="2250" dirty="0"/>
              <a:t> </a:t>
            </a:r>
            <a:r>
              <a:rPr lang="en-US" sz="2250" dirty="0" err="1"/>
              <a:t>ou</a:t>
            </a:r>
            <a:r>
              <a:rPr lang="en-US" sz="2250" dirty="0"/>
              <a:t> </a:t>
            </a:r>
            <a:r>
              <a:rPr lang="en-US" sz="2250" dirty="0" err="1"/>
              <a:t>festivais</a:t>
            </a:r>
            <a:r>
              <a:rPr lang="en-US" sz="2250" dirty="0"/>
              <a:t> </a:t>
            </a:r>
            <a:r>
              <a:rPr lang="en-US" sz="2250" dirty="0" err="1"/>
              <a:t>locais</a:t>
            </a:r>
            <a:r>
              <a:rPr lang="en-US" sz="2250" dirty="0"/>
              <a:t> </a:t>
            </a:r>
            <a:r>
              <a:rPr lang="en-US" sz="2250" dirty="0" err="1"/>
              <a:t>permitem</a:t>
            </a:r>
            <a:r>
              <a:rPr lang="en-US" sz="2250" dirty="0"/>
              <a:t> </a:t>
            </a:r>
            <a:r>
              <a:rPr lang="en-US" sz="2250" dirty="0" err="1"/>
              <a:t>contactar</a:t>
            </a:r>
            <a:r>
              <a:rPr lang="en-US" sz="2250" dirty="0"/>
              <a:t> </a:t>
            </a:r>
            <a:r>
              <a:rPr lang="en-US" sz="2250" dirty="0" err="1"/>
              <a:t>diretamente</a:t>
            </a:r>
            <a:r>
              <a:rPr lang="en-US" sz="2250" dirty="0"/>
              <a:t> o público e </a:t>
            </a:r>
            <a:r>
              <a:rPr lang="en-US" sz="2250" dirty="0" err="1"/>
              <a:t>participar</a:t>
            </a:r>
            <a:r>
              <a:rPr lang="en-US" sz="2250" dirty="0"/>
              <a:t> em </a:t>
            </a:r>
            <a:r>
              <a:rPr lang="en-US" sz="2250" dirty="0" err="1"/>
              <a:t>interações</a:t>
            </a:r>
            <a:r>
              <a:rPr lang="en-US" sz="2250" dirty="0"/>
              <a:t> </a:t>
            </a:r>
            <a:r>
              <a:rPr lang="en-US" sz="2250" dirty="0" err="1"/>
              <a:t>cara</a:t>
            </a:r>
            <a:r>
              <a:rPr lang="en-US" sz="2250" dirty="0"/>
              <a:t> a </a:t>
            </a:r>
            <a:r>
              <a:rPr lang="en-US" sz="2250" dirty="0" err="1"/>
              <a:t>cara</a:t>
            </a:r>
            <a:r>
              <a:rPr lang="en-US" sz="2250" dirty="0"/>
              <a:t>, </a:t>
            </a:r>
            <a:r>
              <a:rPr lang="en-US" sz="2250" dirty="0" err="1"/>
              <a:t>partilhar</a:t>
            </a:r>
            <a:r>
              <a:rPr lang="en-US" sz="2250" dirty="0"/>
              <a:t> </a:t>
            </a:r>
            <a:r>
              <a:rPr lang="en-US" sz="2250" dirty="0" err="1"/>
              <a:t>amostras</a:t>
            </a:r>
            <a:r>
              <a:rPr lang="en-US" sz="2250" dirty="0"/>
              <a:t> de produtos e </a:t>
            </a:r>
            <a:r>
              <a:rPr lang="en-US" sz="2250" dirty="0" err="1"/>
              <a:t>estabelecer</a:t>
            </a:r>
            <a:r>
              <a:rPr lang="en-US" sz="2250" dirty="0"/>
              <a:t> </a:t>
            </a:r>
            <a:r>
              <a:rPr lang="en-US" sz="2250" dirty="0" err="1"/>
              <a:t>relações</a:t>
            </a:r>
            <a:r>
              <a:rPr lang="en-US" sz="2250" dirty="0"/>
              <a:t> com </a:t>
            </a:r>
            <a:r>
              <a:rPr lang="en-US" sz="2250" dirty="0" err="1"/>
              <a:t>potenciais</a:t>
            </a:r>
            <a:r>
              <a:rPr lang="en-US" sz="2250" dirty="0"/>
              <a:t> </a:t>
            </a:r>
            <a:r>
              <a:rPr lang="en-US" sz="2250" dirty="0" err="1"/>
              <a:t>clientes</a:t>
            </a:r>
            <a:r>
              <a:rPr lang="en-US" sz="2250" dirty="0"/>
              <a:t> e comunidades locais. </a:t>
            </a:r>
            <a:r>
              <a:rPr lang="en-US" sz="2250" dirty="0" err="1"/>
              <a:t>Isto</a:t>
            </a:r>
            <a:r>
              <a:rPr lang="en-US" sz="2250" dirty="0"/>
              <a:t> </a:t>
            </a:r>
            <a:r>
              <a:rPr lang="en-US" sz="2250" dirty="0" err="1"/>
              <a:t>demonstra</a:t>
            </a:r>
            <a:r>
              <a:rPr lang="en-US" sz="2250" dirty="0"/>
              <a:t> o </a:t>
            </a:r>
            <a:r>
              <a:rPr lang="en-US" sz="2250" dirty="0" err="1"/>
              <a:t>empenho</a:t>
            </a:r>
            <a:r>
              <a:rPr lang="en-US" sz="2250" dirty="0"/>
              <a:t> da </a:t>
            </a:r>
            <a:r>
              <a:rPr lang="en-US" sz="2250" dirty="0" err="1"/>
              <a:t>empresa</a:t>
            </a:r>
            <a:r>
              <a:rPr lang="en-US" sz="2250" dirty="0"/>
              <a:t> em apoiar iniciativas locais e </a:t>
            </a:r>
            <a:r>
              <a:rPr lang="en-US" sz="2250" dirty="0" err="1"/>
              <a:t>promove</a:t>
            </a:r>
            <a:r>
              <a:rPr lang="en-US" sz="2250" dirty="0"/>
              <a:t> a boa vontade.</a:t>
            </a:r>
          </a:p>
          <a:p>
            <a:pPr algn="just" rtl="0"/>
            <a:endParaRPr lang="en-US" sz="2250" dirty="0"/>
          </a:p>
          <a:p>
            <a:pPr algn="just" rtl="0"/>
            <a:endParaRPr lang="en-US" sz="2250" dirty="0"/>
          </a:p>
          <a:p>
            <a:pPr algn="just" rtl="0"/>
            <a:endParaRPr lang="en-IE" sz="225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20084"/>
            <a:ext cx="7882759" cy="803654"/>
          </a:xfrm>
          <a:solidFill>
            <a:srgbClr val="F79037"/>
          </a:solidFill>
        </p:spPr>
        <p:txBody>
          <a:bodyPr anchor="ctr"/>
          <a:lstStyle/>
          <a:p>
            <a:pPr marL="432000" algn="l" rtl="0"/>
            <a:r>
              <a:rPr lang="en-IE" b="1" dirty="0"/>
              <a:t>Formas de Interação com o Público:</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0" y="923738"/>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20" y="2662769"/>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520" y="4576082"/>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942180"/>
            <a:ext cx="10738460" cy="4676422"/>
          </a:xfrm>
        </p:spPr>
        <p:txBody>
          <a:bodyPr/>
          <a:lstStyle/>
          <a:p>
            <a:pPr algn="just" rtl="0"/>
            <a:r>
              <a:rPr lang="en-US" sz="2300" b="1" dirty="0" err="1"/>
              <a:t>Comentários</a:t>
            </a:r>
            <a:r>
              <a:rPr lang="en-US" sz="2300" b="1" dirty="0"/>
              <a:t> e </a:t>
            </a:r>
            <a:r>
              <a:rPr lang="en-US" sz="2300" b="1" dirty="0" err="1"/>
              <a:t>opinião</a:t>
            </a:r>
            <a:r>
              <a:rPr lang="en-US" sz="2300" b="1" dirty="0"/>
              <a:t> do </a:t>
            </a:r>
            <a:r>
              <a:rPr lang="en-US" sz="2300" b="1" dirty="0" err="1"/>
              <a:t>cliente</a:t>
            </a:r>
            <a:r>
              <a:rPr lang="en-US" sz="2300" b="1" dirty="0"/>
              <a:t>: </a:t>
            </a:r>
            <a:r>
              <a:rPr lang="en-US" sz="2300" dirty="0"/>
              <a:t>A </a:t>
            </a:r>
            <a:r>
              <a:rPr lang="en-US" sz="2300" dirty="0" err="1"/>
              <a:t>empresa</a:t>
            </a:r>
            <a:r>
              <a:rPr lang="en-US" sz="2300" dirty="0"/>
              <a:t> </a:t>
            </a:r>
            <a:r>
              <a:rPr lang="en-US" sz="2300" dirty="0" err="1"/>
              <a:t>deve</a:t>
            </a:r>
            <a:r>
              <a:rPr lang="en-US" sz="2300" dirty="0"/>
              <a:t> </a:t>
            </a:r>
            <a:r>
              <a:rPr lang="en-US" sz="2300" dirty="0" err="1"/>
              <a:t>incentivar</a:t>
            </a:r>
            <a:r>
              <a:rPr lang="en-US" sz="2300" dirty="0"/>
              <a:t> </a:t>
            </a:r>
            <a:r>
              <a:rPr lang="en-US" sz="2300" dirty="0" err="1"/>
              <a:t>os</a:t>
            </a:r>
            <a:r>
              <a:rPr lang="en-US" sz="2300" dirty="0"/>
              <a:t> </a:t>
            </a:r>
            <a:r>
              <a:rPr lang="en-US" sz="2300" dirty="0" err="1"/>
              <a:t>clientes</a:t>
            </a:r>
            <a:r>
              <a:rPr lang="en-US" sz="2300" dirty="0"/>
              <a:t> a </a:t>
            </a:r>
            <a:r>
              <a:rPr lang="en-US" sz="2300" dirty="0" err="1"/>
              <a:t>dar</a:t>
            </a:r>
            <a:r>
              <a:rPr lang="en-US" sz="2300" dirty="0"/>
              <a:t> o feedback e a </a:t>
            </a:r>
            <a:r>
              <a:rPr lang="en-US" sz="2300" dirty="0" err="1"/>
              <a:t>tecer</a:t>
            </a:r>
            <a:r>
              <a:rPr lang="en-US" sz="2300" dirty="0"/>
              <a:t> </a:t>
            </a:r>
            <a:r>
              <a:rPr lang="en-US" sz="2300" dirty="0" err="1"/>
              <a:t>críticas</a:t>
            </a:r>
            <a:r>
              <a:rPr lang="en-US" sz="2300" dirty="0"/>
              <a:t> </a:t>
            </a:r>
            <a:r>
              <a:rPr lang="en-US" sz="2300" dirty="0" err="1"/>
              <a:t>sobre</a:t>
            </a:r>
            <a:r>
              <a:rPr lang="en-US" sz="2300" dirty="0"/>
              <a:t> as </a:t>
            </a:r>
            <a:r>
              <a:rPr lang="en-US" sz="2300" dirty="0" err="1"/>
              <a:t>suas</a:t>
            </a:r>
            <a:r>
              <a:rPr lang="en-US" sz="2300" dirty="0"/>
              <a:t> experiências com a </a:t>
            </a:r>
            <a:r>
              <a:rPr lang="en-US" sz="2300" dirty="0" err="1"/>
              <a:t>empresa</a:t>
            </a:r>
            <a:r>
              <a:rPr lang="en-US" sz="2300" dirty="0"/>
              <a:t> </a:t>
            </a:r>
            <a:r>
              <a:rPr lang="en-US" sz="2300" dirty="0" err="1"/>
              <a:t>ou</a:t>
            </a:r>
            <a:r>
              <a:rPr lang="en-US" sz="2300" dirty="0"/>
              <a:t> </a:t>
            </a:r>
            <a:r>
              <a:rPr lang="en-US" sz="2300" dirty="0" err="1"/>
              <a:t>produtos</a:t>
            </a:r>
            <a:r>
              <a:rPr lang="en-US" sz="2300" dirty="0"/>
              <a:t> </a:t>
            </a:r>
            <a:r>
              <a:rPr lang="en-US" sz="2300" dirty="0" err="1"/>
              <a:t>alimentares</a:t>
            </a:r>
            <a:r>
              <a:rPr lang="en-US" sz="2300" dirty="0"/>
              <a:t>. A </a:t>
            </a:r>
            <a:r>
              <a:rPr lang="en-US" sz="2300" dirty="0" err="1"/>
              <a:t>empresa</a:t>
            </a:r>
            <a:r>
              <a:rPr lang="en-US" sz="2300" dirty="0"/>
              <a:t> </a:t>
            </a:r>
            <a:r>
              <a:rPr lang="en-US" sz="2300" dirty="0" err="1"/>
              <a:t>deve</a:t>
            </a:r>
            <a:r>
              <a:rPr lang="en-US" sz="2300" dirty="0"/>
              <a:t> </a:t>
            </a:r>
            <a:r>
              <a:rPr lang="en-US" sz="2300" dirty="0" err="1"/>
              <a:t>ouvir</a:t>
            </a:r>
            <a:r>
              <a:rPr lang="en-US" sz="2300" dirty="0"/>
              <a:t> </a:t>
            </a:r>
            <a:r>
              <a:rPr lang="en-US" sz="2300" dirty="0" err="1"/>
              <a:t>ativamente</a:t>
            </a:r>
            <a:r>
              <a:rPr lang="en-US" sz="2300" dirty="0"/>
              <a:t> </a:t>
            </a:r>
            <a:r>
              <a:rPr lang="en-US" sz="2300" dirty="0" err="1"/>
              <a:t>os</a:t>
            </a:r>
            <a:r>
              <a:rPr lang="en-US" sz="2300" dirty="0"/>
              <a:t> </a:t>
            </a:r>
            <a:r>
              <a:rPr lang="en-US" sz="2300" dirty="0" err="1"/>
              <a:t>seus</a:t>
            </a:r>
            <a:r>
              <a:rPr lang="en-US" sz="2300" dirty="0"/>
              <a:t> comentários, responder </a:t>
            </a:r>
            <a:r>
              <a:rPr lang="en-US" sz="2300" dirty="0" err="1"/>
              <a:t>às</a:t>
            </a:r>
            <a:r>
              <a:rPr lang="en-US" sz="2300" dirty="0"/>
              <a:t> suas perguntas/preocupações e </a:t>
            </a:r>
            <a:r>
              <a:rPr lang="en-US" sz="2300" dirty="0" err="1"/>
              <a:t>aproveitar</a:t>
            </a:r>
            <a:r>
              <a:rPr lang="en-US" sz="2300" dirty="0"/>
              <a:t> as </a:t>
            </a:r>
            <a:r>
              <a:rPr lang="en-US" sz="2300" dirty="0" err="1"/>
              <a:t>suas</a:t>
            </a:r>
            <a:r>
              <a:rPr lang="en-US" sz="2300" dirty="0"/>
              <a:t> </a:t>
            </a:r>
            <a:r>
              <a:rPr lang="en-US" sz="2300" dirty="0" err="1"/>
              <a:t>opiniões</a:t>
            </a:r>
            <a:r>
              <a:rPr lang="en-US" sz="2300" dirty="0"/>
              <a:t> para </a:t>
            </a:r>
            <a:r>
              <a:rPr lang="en-US" sz="2300" dirty="0" err="1"/>
              <a:t>melhorar</a:t>
            </a:r>
            <a:r>
              <a:rPr lang="en-US" sz="2300" dirty="0"/>
              <a:t> </a:t>
            </a:r>
            <a:r>
              <a:rPr lang="en-US" sz="2300" dirty="0" err="1"/>
              <a:t>os</a:t>
            </a:r>
            <a:r>
              <a:rPr lang="en-US" sz="2300" dirty="0"/>
              <a:t> </a:t>
            </a:r>
            <a:r>
              <a:rPr lang="en-US" sz="2300" dirty="0" err="1"/>
              <a:t>produtos</a:t>
            </a:r>
            <a:r>
              <a:rPr lang="en-US" sz="2300" dirty="0"/>
              <a:t> e serviços. As </a:t>
            </a:r>
            <a:r>
              <a:rPr lang="en-US" sz="2300" dirty="0" err="1"/>
              <a:t>críticas</a:t>
            </a:r>
            <a:r>
              <a:rPr lang="en-US" sz="2300" dirty="0"/>
              <a:t> e </a:t>
            </a:r>
            <a:r>
              <a:rPr lang="en-US" sz="2300" dirty="0" err="1"/>
              <a:t>os</a:t>
            </a:r>
            <a:r>
              <a:rPr lang="en-US" sz="2300" dirty="0"/>
              <a:t> </a:t>
            </a:r>
            <a:r>
              <a:rPr lang="en-US" sz="2300" dirty="0" err="1"/>
              <a:t>testemunhos</a:t>
            </a:r>
            <a:r>
              <a:rPr lang="en-US" sz="2300" dirty="0"/>
              <a:t> </a:t>
            </a:r>
            <a:r>
              <a:rPr lang="en-US" sz="2300" dirty="0" err="1"/>
              <a:t>positivos</a:t>
            </a:r>
            <a:r>
              <a:rPr lang="en-US" sz="2300" dirty="0"/>
              <a:t> de </a:t>
            </a:r>
            <a:r>
              <a:rPr lang="en-US" sz="2300" dirty="0" err="1"/>
              <a:t>clientes</a:t>
            </a:r>
            <a:r>
              <a:rPr lang="en-US" sz="2300" dirty="0"/>
              <a:t> </a:t>
            </a:r>
            <a:r>
              <a:rPr lang="en-US" sz="2300" dirty="0" err="1"/>
              <a:t>podem</a:t>
            </a:r>
            <a:r>
              <a:rPr lang="en-US" sz="2300" dirty="0"/>
              <a:t> </a:t>
            </a:r>
            <a:r>
              <a:rPr lang="en-US" sz="2300" dirty="0" err="1"/>
              <a:t>servir</a:t>
            </a:r>
            <a:r>
              <a:rPr lang="en-US" sz="2300" dirty="0"/>
              <a:t> </a:t>
            </a:r>
            <a:r>
              <a:rPr lang="en-US" sz="2300" dirty="0" err="1"/>
              <a:t>como</a:t>
            </a:r>
            <a:r>
              <a:rPr lang="en-US" sz="2300" dirty="0"/>
              <a:t> um </a:t>
            </a:r>
            <a:r>
              <a:rPr lang="en-US" sz="2300" dirty="0" err="1"/>
              <a:t>reforço</a:t>
            </a:r>
            <a:r>
              <a:rPr lang="en-US" sz="2300" dirty="0"/>
              <a:t> e ajudar a </a:t>
            </a:r>
            <a:r>
              <a:rPr lang="en-US" sz="2300" dirty="0" err="1"/>
              <a:t>criar</a:t>
            </a:r>
            <a:r>
              <a:rPr lang="en-US" sz="2300" dirty="0"/>
              <a:t> </a:t>
            </a:r>
            <a:r>
              <a:rPr lang="en-US" sz="2300" dirty="0" err="1"/>
              <a:t>confiança</a:t>
            </a:r>
            <a:r>
              <a:rPr lang="en-US" sz="2300" dirty="0"/>
              <a:t> junto ao </a:t>
            </a:r>
            <a:r>
              <a:rPr lang="en-US" sz="2300" dirty="0" err="1"/>
              <a:t>público</a:t>
            </a:r>
            <a:r>
              <a:rPr lang="en-US" sz="2300" dirty="0"/>
              <a:t> em geral.</a:t>
            </a:r>
          </a:p>
          <a:p>
            <a:pPr algn="just"/>
            <a:r>
              <a:rPr lang="en-US" sz="2300" b="1" dirty="0" err="1"/>
              <a:t>Inquéritos</a:t>
            </a:r>
            <a:r>
              <a:rPr lang="en-US" sz="2300" b="1" dirty="0"/>
              <a:t> e </a:t>
            </a:r>
            <a:r>
              <a:rPr lang="en-US" sz="2300" b="1" dirty="0" err="1"/>
              <a:t>estudos</a:t>
            </a:r>
            <a:r>
              <a:rPr lang="en-US" sz="2300" b="1" dirty="0"/>
              <a:t> de mercado: </a:t>
            </a:r>
            <a:r>
              <a:rPr lang="en-US" sz="2300" dirty="0" err="1"/>
              <a:t>Ajudam</a:t>
            </a:r>
            <a:r>
              <a:rPr lang="en-US" sz="2300" dirty="0"/>
              <a:t> a </a:t>
            </a:r>
            <a:r>
              <a:rPr lang="en-US" sz="2300" dirty="0" err="1"/>
              <a:t>reunir</a:t>
            </a:r>
            <a:r>
              <a:rPr lang="en-US" sz="2300" dirty="0"/>
              <a:t> </a:t>
            </a:r>
            <a:r>
              <a:rPr lang="en-US" sz="2300" dirty="0" err="1"/>
              <a:t>informações</a:t>
            </a:r>
            <a:r>
              <a:rPr lang="en-US" sz="2300" dirty="0"/>
              <a:t> </a:t>
            </a:r>
            <a:r>
              <a:rPr lang="en-US" sz="2300" dirty="0" err="1"/>
              <a:t>sobre</a:t>
            </a:r>
            <a:r>
              <a:rPr lang="en-US" sz="2300" dirty="0"/>
              <a:t> as preferências, necessidades e </a:t>
            </a:r>
            <a:r>
              <a:rPr lang="en-US" sz="2300" dirty="0" err="1"/>
              <a:t>expectativas</a:t>
            </a:r>
            <a:r>
              <a:rPr lang="en-US" sz="2300" dirty="0"/>
              <a:t> do público. Esta </a:t>
            </a:r>
            <a:r>
              <a:rPr lang="en-US" sz="2300" dirty="0" err="1"/>
              <a:t>informação</a:t>
            </a:r>
            <a:r>
              <a:rPr lang="en-US" sz="2300" dirty="0"/>
              <a:t> </a:t>
            </a:r>
            <a:r>
              <a:rPr lang="en-US" sz="2300" dirty="0" err="1"/>
              <a:t>pode</a:t>
            </a:r>
            <a:r>
              <a:rPr lang="en-US" sz="2300" dirty="0"/>
              <a:t> </a:t>
            </a:r>
            <a:r>
              <a:rPr lang="en-US" sz="2300" dirty="0" err="1"/>
              <a:t>ajudar</a:t>
            </a:r>
            <a:r>
              <a:rPr lang="en-US" sz="2300" dirty="0"/>
              <a:t> a </a:t>
            </a:r>
            <a:r>
              <a:rPr lang="en-US" sz="2300" dirty="0" err="1"/>
              <a:t>definir</a:t>
            </a:r>
            <a:r>
              <a:rPr lang="en-US" sz="2300" dirty="0"/>
              <a:t> as </a:t>
            </a:r>
            <a:r>
              <a:rPr lang="en-US" sz="2300" dirty="0" err="1"/>
              <a:t>estratégias</a:t>
            </a:r>
            <a:r>
              <a:rPr lang="en-US" sz="2300" dirty="0"/>
              <a:t> de </a:t>
            </a:r>
            <a:r>
              <a:rPr lang="en-US" sz="2300" dirty="0" err="1"/>
              <a:t>comunicação</a:t>
            </a:r>
            <a:r>
              <a:rPr lang="en-US" sz="2300" dirty="0"/>
              <a:t>, o desenvolvimento de produtos e a </a:t>
            </a:r>
            <a:r>
              <a:rPr lang="en-US" sz="2300" dirty="0" err="1"/>
              <a:t>abordagem</a:t>
            </a:r>
            <a:r>
              <a:rPr lang="en-US" sz="2300" dirty="0"/>
              <a:t> </a:t>
            </a:r>
            <a:r>
              <a:rPr lang="en-US" sz="2300" dirty="0" err="1"/>
              <a:t>comercial</a:t>
            </a:r>
            <a:r>
              <a:rPr lang="en-US" sz="2300" dirty="0"/>
              <a:t> da </a:t>
            </a:r>
            <a:r>
              <a:rPr lang="en-US" sz="2300" dirty="0" err="1"/>
              <a:t>empresa</a:t>
            </a:r>
            <a:r>
              <a:rPr lang="en-US" sz="2300" dirty="0"/>
              <a:t> para </a:t>
            </a:r>
            <a:r>
              <a:rPr lang="en-US" sz="2300" dirty="0" err="1"/>
              <a:t>melhor</a:t>
            </a:r>
            <a:r>
              <a:rPr lang="en-US" sz="2300" dirty="0"/>
              <a:t> </a:t>
            </a:r>
            <a:r>
              <a:rPr lang="en-US" sz="2300" dirty="0" err="1"/>
              <a:t>satisfazer</a:t>
            </a:r>
            <a:r>
              <a:rPr lang="en-US" sz="2300" dirty="0"/>
              <a:t> as </a:t>
            </a:r>
            <a:r>
              <a:rPr lang="en-US" sz="2300" dirty="0" err="1"/>
              <a:t>necessidades</a:t>
            </a:r>
            <a:r>
              <a:rPr lang="en-US" sz="2300" dirty="0"/>
              <a:t> do público.</a:t>
            </a:r>
          </a:p>
          <a:p>
            <a:pPr algn="just"/>
            <a:r>
              <a:rPr lang="en-US" sz="2300" b="1" dirty="0" err="1"/>
              <a:t>Campanhas</a:t>
            </a:r>
            <a:r>
              <a:rPr lang="en-US" sz="2300" b="1" dirty="0"/>
              <a:t> de </a:t>
            </a:r>
            <a:r>
              <a:rPr lang="en-US" sz="2300" b="1" dirty="0" err="1"/>
              <a:t>Publicidade</a:t>
            </a:r>
            <a:r>
              <a:rPr lang="en-US" sz="2300" b="1" dirty="0"/>
              <a:t> e Marketing </a:t>
            </a:r>
            <a:r>
              <a:rPr lang="en-US" sz="2300" b="1" dirty="0" err="1"/>
              <a:t>Responsáveis</a:t>
            </a:r>
            <a:r>
              <a:rPr lang="en-US" sz="2300" b="1" dirty="0"/>
              <a:t>: </a:t>
            </a:r>
            <a:r>
              <a:rPr lang="en-US" sz="2300" dirty="0" err="1"/>
              <a:t>Estas</a:t>
            </a:r>
            <a:r>
              <a:rPr lang="en-US" sz="2300" dirty="0"/>
              <a:t> </a:t>
            </a:r>
            <a:r>
              <a:rPr lang="en-US" sz="2300" dirty="0" err="1"/>
              <a:t>têm</a:t>
            </a:r>
            <a:r>
              <a:rPr lang="en-US" sz="2300" dirty="0"/>
              <a:t> de ser </a:t>
            </a:r>
            <a:r>
              <a:rPr lang="en-US" sz="2300" dirty="0" err="1"/>
              <a:t>precisas</a:t>
            </a:r>
            <a:r>
              <a:rPr lang="en-US" sz="2300" dirty="0"/>
              <a:t> e </a:t>
            </a:r>
            <a:r>
              <a:rPr lang="en-US" sz="2300" dirty="0" err="1"/>
              <a:t>éticas</a:t>
            </a:r>
            <a:r>
              <a:rPr lang="en-US" sz="2300" dirty="0"/>
              <a:t>. Deve-se </a:t>
            </a:r>
            <a:r>
              <a:rPr lang="en-US" sz="2300" dirty="0" err="1"/>
              <a:t>evitar</a:t>
            </a:r>
            <a:r>
              <a:rPr lang="en-US" sz="2300" dirty="0"/>
              <a:t> </a:t>
            </a:r>
            <a:r>
              <a:rPr lang="en-US" sz="2300" dirty="0" err="1"/>
              <a:t>alegações</a:t>
            </a:r>
            <a:r>
              <a:rPr lang="en-US" sz="2300" dirty="0"/>
              <a:t> </a:t>
            </a:r>
            <a:r>
              <a:rPr lang="en-US" sz="2300" dirty="0" err="1"/>
              <a:t>enganosas</a:t>
            </a:r>
            <a:r>
              <a:rPr lang="en-US" sz="2300" dirty="0"/>
              <a:t> </a:t>
            </a:r>
            <a:r>
              <a:rPr lang="en-US" sz="2300" dirty="0" err="1"/>
              <a:t>ou</a:t>
            </a:r>
            <a:r>
              <a:rPr lang="en-US" sz="2300" dirty="0"/>
              <a:t> </a:t>
            </a:r>
            <a:r>
              <a:rPr lang="en-US" sz="2300" dirty="0" err="1"/>
              <a:t>práticas</a:t>
            </a:r>
            <a:r>
              <a:rPr lang="en-US" sz="2300" dirty="0"/>
              <a:t> </a:t>
            </a:r>
            <a:r>
              <a:rPr lang="en-US" sz="2300" dirty="0" err="1"/>
              <a:t>fraudulentas</a:t>
            </a:r>
            <a:r>
              <a:rPr lang="en-US" sz="2300" dirty="0"/>
              <a:t> e </a:t>
            </a:r>
            <a:r>
              <a:rPr lang="en-US" sz="2300" dirty="0" err="1"/>
              <a:t>devem</a:t>
            </a:r>
            <a:r>
              <a:rPr lang="en-US" sz="2300" dirty="0"/>
              <a:t> </a:t>
            </a:r>
            <a:r>
              <a:rPr lang="en-US" sz="2300" dirty="0" err="1"/>
              <a:t>concentrar</a:t>
            </a:r>
            <a:r>
              <a:rPr lang="en-US" sz="2300" dirty="0"/>
              <a:t>-se em promover as </a:t>
            </a:r>
            <a:r>
              <a:rPr lang="en-US" sz="2300" dirty="0" err="1"/>
              <a:t>qualidades</a:t>
            </a:r>
            <a:r>
              <a:rPr lang="en-US" sz="2300" dirty="0"/>
              <a:t> </a:t>
            </a:r>
            <a:r>
              <a:rPr lang="en-US" sz="2300" dirty="0" err="1"/>
              <a:t>exclusivas</a:t>
            </a:r>
            <a:r>
              <a:rPr lang="en-US" sz="2300" dirty="0"/>
              <a:t> </a:t>
            </a:r>
            <a:r>
              <a:rPr lang="en-US" sz="2300" dirty="0" err="1"/>
              <a:t>únicas</a:t>
            </a:r>
            <a:r>
              <a:rPr lang="en-US" sz="2300" dirty="0"/>
              <a:t> dos </a:t>
            </a:r>
            <a:r>
              <a:rPr lang="en-US" sz="2300" dirty="0" err="1"/>
              <a:t>produtos</a:t>
            </a:r>
            <a:r>
              <a:rPr lang="en-US" sz="2300" dirty="0"/>
              <a:t>, </a:t>
            </a:r>
            <a:r>
              <a:rPr lang="en-US" sz="2300" dirty="0" err="1"/>
              <a:t>como</a:t>
            </a:r>
            <a:r>
              <a:rPr lang="en-US" sz="2300" dirty="0"/>
              <a:t> a sustentabilidade, </a:t>
            </a:r>
            <a:r>
              <a:rPr lang="en-US" sz="2300" dirty="0" err="1"/>
              <a:t>os</a:t>
            </a:r>
            <a:r>
              <a:rPr lang="en-US" sz="2300" dirty="0"/>
              <a:t> </a:t>
            </a:r>
            <a:r>
              <a:rPr lang="en-US" sz="2300" dirty="0" err="1"/>
              <a:t>benefícios</a:t>
            </a:r>
            <a:r>
              <a:rPr lang="en-US" sz="2300" dirty="0"/>
              <a:t> </a:t>
            </a:r>
            <a:r>
              <a:rPr lang="en-US" sz="2300" dirty="0" err="1"/>
              <a:t>nutricionais</a:t>
            </a:r>
            <a:r>
              <a:rPr lang="en-US" sz="2300" dirty="0"/>
              <a:t> </a:t>
            </a:r>
            <a:r>
              <a:rPr lang="en-US" sz="2300" dirty="0" err="1"/>
              <a:t>ou</a:t>
            </a:r>
            <a:r>
              <a:rPr lang="en-US" sz="2300" dirty="0"/>
              <a:t> as </a:t>
            </a:r>
            <a:r>
              <a:rPr lang="en-US" sz="2300" dirty="0" err="1"/>
              <a:t>práticas</a:t>
            </a:r>
            <a:r>
              <a:rPr lang="en-US" sz="2300" dirty="0"/>
              <a:t> de comércio justo. A </a:t>
            </a:r>
            <a:r>
              <a:rPr lang="en-US" sz="2300" dirty="0" err="1"/>
              <a:t>publicidade</a:t>
            </a:r>
            <a:r>
              <a:rPr lang="en-US" sz="2300" dirty="0"/>
              <a:t> transparente e responsável constrói confiança com o </a:t>
            </a:r>
            <a:r>
              <a:rPr lang="en-US" sz="2300" dirty="0" err="1"/>
              <a:t>público</a:t>
            </a:r>
            <a:r>
              <a:rPr lang="en-US" sz="2300" dirty="0"/>
              <a:t>.</a:t>
            </a:r>
          </a:p>
          <a:p>
            <a:pPr algn="just" rtl="0"/>
            <a:endParaRPr lang="en-US" sz="2300" dirty="0"/>
          </a:p>
          <a:p>
            <a:pPr algn="just"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02635"/>
            <a:ext cx="7882759" cy="803654"/>
          </a:xfrm>
          <a:solidFill>
            <a:srgbClr val="F79037"/>
          </a:solidFill>
        </p:spPr>
        <p:txBody>
          <a:bodyPr anchor="ctr"/>
          <a:lstStyle/>
          <a:p>
            <a:pPr marL="432000" algn="l" rtl="0"/>
            <a:r>
              <a:rPr lang="en-IE" b="1" dirty="0"/>
              <a:t>Formas de Interação com o Público:</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570" y="906289"/>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570" y="2823191"/>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70" y="4199349"/>
            <a:ext cx="914400" cy="914400"/>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O Valor das </a:t>
            </a:r>
            <a:r>
              <a:rPr lang="en-US" dirty="0" err="1"/>
              <a:t>Relações</a:t>
            </a:r>
            <a:r>
              <a:rPr lang="en-US" dirty="0"/>
              <a:t> e da </a:t>
            </a:r>
            <a:r>
              <a:rPr lang="en-US" dirty="0" err="1"/>
              <a:t>Empatia</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11B3C5-13CD-FB96-F38D-755CCFD71B8B}"/>
              </a:ext>
            </a:extLst>
          </p:cNvPr>
          <p:cNvSpPr txBox="1"/>
          <p:nvPr/>
        </p:nvSpPr>
        <p:spPr>
          <a:xfrm>
            <a:off x="318844" y="380302"/>
            <a:ext cx="9791287" cy="646331"/>
          </a:xfrm>
          <a:prstGeom prst="rect">
            <a:avLst/>
          </a:prstGeom>
          <a:noFill/>
        </p:spPr>
        <p:txBody>
          <a:bodyPr wrap="square" rtlCol="0">
            <a:spAutoFit/>
          </a:bodyPr>
          <a:lstStyle/>
          <a:p>
            <a:pPr algn="l" rtl="0"/>
            <a:r>
              <a:rPr lang="en-US" sz="3600" b="1" dirty="0">
                <a:solidFill>
                  <a:srgbClr val="000000"/>
                </a:solidFill>
              </a:rPr>
              <a:t>Inspire-se com THE MISUNDERSTOOD HERON …</a:t>
            </a:r>
            <a:endParaRPr lang="en-IE" sz="3600" b="1" dirty="0">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rtl="0">
              <a:lnSpc>
                <a:spcPct val="100000"/>
              </a:lnSpc>
              <a:buNone/>
            </a:pPr>
            <a:r>
              <a:rPr lang="en-US" sz="2400" dirty="0">
                <a:solidFill>
                  <a:srgbClr val="000000"/>
                </a:solidFill>
              </a:rPr>
              <a:t>Este é um excelente exemplo de como uma pequena </a:t>
            </a:r>
            <a:r>
              <a:rPr lang="en-US" sz="2400" dirty="0" err="1">
                <a:solidFill>
                  <a:srgbClr val="000000"/>
                </a:solidFill>
              </a:rPr>
              <a:t>empresa</a:t>
            </a:r>
            <a:r>
              <a:rPr lang="en-US" sz="2400" dirty="0">
                <a:solidFill>
                  <a:srgbClr val="000000"/>
                </a:solidFill>
              </a:rPr>
              <a:t> </a:t>
            </a:r>
            <a:r>
              <a:rPr lang="en-US" sz="2400" dirty="0" err="1">
                <a:solidFill>
                  <a:srgbClr val="000000"/>
                </a:solidFill>
              </a:rPr>
              <a:t>alimentar</a:t>
            </a:r>
            <a:r>
              <a:rPr lang="en-US" sz="2400" dirty="0">
                <a:solidFill>
                  <a:srgbClr val="000000"/>
                </a:solidFill>
              </a:rPr>
              <a:t> </a:t>
            </a:r>
            <a:r>
              <a:rPr lang="en-US" sz="2400" dirty="0" err="1">
                <a:solidFill>
                  <a:srgbClr val="000000"/>
                </a:solidFill>
              </a:rPr>
              <a:t>ética</a:t>
            </a:r>
            <a:r>
              <a:rPr lang="en-US" sz="2400" dirty="0">
                <a:solidFill>
                  <a:srgbClr val="000000"/>
                </a:solidFill>
              </a:rPr>
              <a:t> pode </a:t>
            </a:r>
            <a:r>
              <a:rPr lang="en-US" sz="2400" dirty="0" err="1">
                <a:solidFill>
                  <a:srgbClr val="000000"/>
                </a:solidFill>
              </a:rPr>
              <a:t>causar</a:t>
            </a:r>
            <a:r>
              <a:rPr lang="en-US" sz="2400" dirty="0">
                <a:solidFill>
                  <a:srgbClr val="000000"/>
                </a:solidFill>
              </a:rPr>
              <a:t> um </a:t>
            </a:r>
            <a:r>
              <a:rPr lang="en-US" sz="2400" dirty="0" err="1">
                <a:solidFill>
                  <a:srgbClr val="000000"/>
                </a:solidFill>
              </a:rPr>
              <a:t>grande</a:t>
            </a:r>
            <a:r>
              <a:rPr lang="en-US" sz="2400" dirty="0">
                <a:solidFill>
                  <a:srgbClr val="000000"/>
                </a:solidFill>
              </a:rPr>
              <a:t> </a:t>
            </a:r>
            <a:r>
              <a:rPr lang="en-US" sz="2400" dirty="0" err="1">
                <a:solidFill>
                  <a:srgbClr val="000000"/>
                </a:solidFill>
              </a:rPr>
              <a:t>impacto</a:t>
            </a:r>
            <a:r>
              <a:rPr lang="en-US" sz="2400" dirty="0">
                <a:solidFill>
                  <a:srgbClr val="000000"/>
                </a:solidFill>
              </a:rPr>
              <a:t> </a:t>
            </a:r>
            <a:r>
              <a:rPr lang="en-US" sz="2400" dirty="0" err="1">
                <a:solidFill>
                  <a:srgbClr val="000000"/>
                </a:solidFill>
              </a:rPr>
              <a:t>através</a:t>
            </a:r>
            <a:r>
              <a:rPr lang="en-US" sz="2400" dirty="0">
                <a:solidFill>
                  <a:srgbClr val="000000"/>
                </a:solidFill>
              </a:rPr>
              <a:t> de uma </a:t>
            </a:r>
            <a:r>
              <a:rPr lang="en-US" sz="2400" dirty="0" err="1">
                <a:solidFill>
                  <a:srgbClr val="000000"/>
                </a:solidFill>
              </a:rPr>
              <a:t>comunicação</a:t>
            </a:r>
            <a:r>
              <a:rPr lang="en-US" sz="2400" dirty="0">
                <a:solidFill>
                  <a:srgbClr val="000000"/>
                </a:solidFill>
              </a:rPr>
              <a:t> </a:t>
            </a:r>
            <a:r>
              <a:rPr lang="en-US" sz="2400" dirty="0" err="1">
                <a:solidFill>
                  <a:srgbClr val="000000"/>
                </a:solidFill>
              </a:rPr>
              <a:t>adequada</a:t>
            </a:r>
            <a:r>
              <a:rPr lang="en-US" sz="2400" dirty="0">
                <a:solidFill>
                  <a:srgbClr val="000000"/>
                </a:solidFill>
              </a:rPr>
              <a:t> e clara. Esta </a:t>
            </a:r>
            <a:r>
              <a:rPr lang="en-US" sz="2400" dirty="0" err="1">
                <a:solidFill>
                  <a:srgbClr val="000000"/>
                </a:solidFill>
              </a:rPr>
              <a:t>empresa</a:t>
            </a:r>
            <a:r>
              <a:rPr lang="en-US" sz="2400" dirty="0">
                <a:solidFill>
                  <a:srgbClr val="000000"/>
                </a:solidFill>
              </a:rPr>
              <a:t> </a:t>
            </a:r>
            <a:r>
              <a:rPr lang="en-US" sz="2400" dirty="0" err="1">
                <a:solidFill>
                  <a:srgbClr val="000000"/>
                </a:solidFill>
              </a:rPr>
              <a:t>vende</a:t>
            </a:r>
            <a:r>
              <a:rPr lang="en-US" sz="2400" dirty="0">
                <a:solidFill>
                  <a:srgbClr val="000000"/>
                </a:solidFill>
              </a:rPr>
              <a:t> apenas alimentos inovadores, frescos, locais e sazonais, e </a:t>
            </a:r>
            <a:r>
              <a:rPr lang="en-US" sz="2400" dirty="0" err="1">
                <a:solidFill>
                  <a:srgbClr val="000000"/>
                </a:solidFill>
              </a:rPr>
              <a:t>divulgam</a:t>
            </a:r>
            <a:r>
              <a:rPr lang="en-US" sz="2400" dirty="0">
                <a:solidFill>
                  <a:srgbClr val="000000"/>
                </a:solidFill>
              </a:rPr>
              <a:t>-no </a:t>
            </a:r>
            <a:r>
              <a:rPr lang="en-US" sz="2400" dirty="0" err="1">
                <a:solidFill>
                  <a:srgbClr val="000000"/>
                </a:solidFill>
              </a:rPr>
              <a:t>constantemente</a:t>
            </a:r>
            <a:r>
              <a:rPr lang="en-US" sz="2400" dirty="0">
                <a:solidFill>
                  <a:srgbClr val="000000"/>
                </a:solidFill>
              </a:rPr>
              <a:t> no </a:t>
            </a:r>
            <a:r>
              <a:rPr lang="en-US" sz="2400" dirty="0" err="1">
                <a:solidFill>
                  <a:srgbClr val="000000"/>
                </a:solidFill>
              </a:rPr>
              <a:t>seu</a:t>
            </a:r>
            <a:r>
              <a:rPr lang="en-US" sz="2400" dirty="0">
                <a:solidFill>
                  <a:srgbClr val="000000"/>
                </a:solidFill>
              </a:rPr>
              <a:t> </a:t>
            </a:r>
            <a:r>
              <a:rPr lang="en-US" sz="2400" dirty="0">
                <a:solidFill>
                  <a:srgbClr val="F79037"/>
                </a:solidFill>
                <a:hlinkClick r:id="rId4">
                  <a:extLst>
                    <a:ext uri="{A12FA001-AC4F-418D-AE19-62706E023703}">
                      <ahyp:hlinkClr xmlns:ahyp="http://schemas.microsoft.com/office/drawing/2018/hyperlinkcolor" val="tx"/>
                    </a:ext>
                  </a:extLst>
                </a:hlinkClick>
              </a:rPr>
              <a:t>website</a:t>
            </a:r>
            <a:r>
              <a:rPr lang="en-US" sz="2400" dirty="0">
                <a:solidFill>
                  <a:srgbClr val="000000"/>
                </a:solidFill>
              </a:rPr>
              <a:t>, no </a:t>
            </a:r>
            <a:r>
              <a:rPr lang="en-US" sz="2400" dirty="0">
                <a:solidFill>
                  <a:srgbClr val="F79037"/>
                </a:solidFill>
                <a:hlinkClick r:id="rId5">
                  <a:extLst>
                    <a:ext uri="{A12FA001-AC4F-418D-AE19-62706E023703}">
                      <ahyp:hlinkClr xmlns:ahyp="http://schemas.microsoft.com/office/drawing/2018/hyperlinkcolor" val="tx"/>
                    </a:ext>
                  </a:extLst>
                </a:hlinkClick>
              </a:rPr>
              <a:t>Instagram</a:t>
            </a:r>
            <a:r>
              <a:rPr lang="en-US" sz="2400" dirty="0">
                <a:solidFill>
                  <a:srgbClr val="F79037"/>
                </a:solidFill>
              </a:rPr>
              <a:t> </a:t>
            </a:r>
            <a:r>
              <a:rPr lang="en-US" sz="2400" dirty="0">
                <a:solidFill>
                  <a:srgbClr val="000000"/>
                </a:solidFill>
              </a:rPr>
              <a:t>e no </a:t>
            </a:r>
            <a:r>
              <a:rPr lang="en-US" sz="2400" dirty="0">
                <a:solidFill>
                  <a:srgbClr val="F79037"/>
                </a:solidFill>
                <a:hlinkClick r:id="rId6">
                  <a:extLst>
                    <a:ext uri="{A12FA001-AC4F-418D-AE19-62706E023703}">
                      <ahyp:hlinkClr xmlns:ahyp="http://schemas.microsoft.com/office/drawing/2018/hyperlinkcolor" val="tx"/>
                    </a:ext>
                  </a:extLst>
                </a:hlinkClick>
              </a:rPr>
              <a:t>Facebook</a:t>
            </a:r>
            <a:r>
              <a:rPr lang="en-US" sz="2400" dirty="0">
                <a:solidFill>
                  <a:srgbClr val="000000"/>
                </a:solidFill>
              </a:rPr>
              <a:t>. A </a:t>
            </a:r>
            <a:r>
              <a:rPr lang="en-US" sz="2400" dirty="0" err="1">
                <a:solidFill>
                  <a:srgbClr val="000000"/>
                </a:solidFill>
              </a:rPr>
              <a:t>palavra</a:t>
            </a:r>
            <a:r>
              <a:rPr lang="en-US" sz="2400" dirty="0">
                <a:solidFill>
                  <a:srgbClr val="000000"/>
                </a:solidFill>
              </a:rPr>
              <a:t> </a:t>
            </a:r>
            <a:r>
              <a:rPr lang="en-US" sz="2400" dirty="0" err="1">
                <a:solidFill>
                  <a:srgbClr val="000000"/>
                </a:solidFill>
              </a:rPr>
              <a:t>espalhou</a:t>
            </a:r>
            <a:r>
              <a:rPr lang="en-US" sz="2400" dirty="0">
                <a:solidFill>
                  <a:srgbClr val="000000"/>
                </a:solidFill>
              </a:rPr>
              <a:t>-se </a:t>
            </a:r>
            <a:r>
              <a:rPr lang="en-US" sz="2400" dirty="0" err="1">
                <a:solidFill>
                  <a:srgbClr val="000000"/>
                </a:solidFill>
              </a:rPr>
              <a:t>naturalmente</a:t>
            </a:r>
            <a:r>
              <a:rPr lang="en-US" sz="2400" dirty="0">
                <a:solidFill>
                  <a:srgbClr val="000000"/>
                </a:solidFill>
              </a:rPr>
              <a:t>… veja alguns </a:t>
            </a:r>
            <a:r>
              <a:rPr lang="en-US" sz="2400" dirty="0" err="1">
                <a:solidFill>
                  <a:srgbClr val="000000"/>
                </a:solidFill>
              </a:rPr>
              <a:t>comentários</a:t>
            </a:r>
            <a:r>
              <a:rPr lang="en-US" sz="2400" dirty="0">
                <a:solidFill>
                  <a:srgbClr val="000000"/>
                </a:solidFill>
              </a:rPr>
              <a:t>:</a:t>
            </a:r>
            <a:endParaRPr lang="en-IE" sz="2400" dirty="0">
              <a:solidFill>
                <a:srgbClr val="000000"/>
              </a:solidFill>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334605" y="247887"/>
            <a:ext cx="123825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
            <a:extLst>
              <a:ext uri="{FF2B5EF4-FFF2-40B4-BE49-F238E27FC236}">
                <a16:creationId xmlns:a16="http://schemas.microsoft.com/office/drawing/2014/main" id="{B498BCDA-31DD-0985-E9AC-4BD878A881CA}"/>
              </a:ext>
            </a:extLst>
          </p:cNvPr>
          <p:cNvSpPr txBox="1"/>
          <p:nvPr/>
        </p:nvSpPr>
        <p:spPr>
          <a:xfrm>
            <a:off x="522176" y="5242799"/>
            <a:ext cx="770504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How a food business in the West of Ireland has taken flight (irishtimes.com)</a:t>
            </a:r>
            <a:endParaRPr lang="en-IE" dirty="0">
              <a:solidFill>
                <a:srgbClr val="F79037"/>
              </a:solidFill>
            </a:endParaRPr>
          </a:p>
        </p:txBody>
      </p:sp>
      <p:sp>
        <p:nvSpPr>
          <p:cNvPr id="15" name="TextBox 2">
            <a:extLst>
              <a:ext uri="{FF2B5EF4-FFF2-40B4-BE49-F238E27FC236}">
                <a16:creationId xmlns:a16="http://schemas.microsoft.com/office/drawing/2014/main" id="{11589989-E92E-4F05-4961-F6951A3E70FF}"/>
              </a:ext>
            </a:extLst>
          </p:cNvPr>
          <p:cNvSpPr txBox="1"/>
          <p:nvPr/>
        </p:nvSpPr>
        <p:spPr>
          <a:xfrm>
            <a:off x="522177" y="4911893"/>
            <a:ext cx="609463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9">
                  <a:extLst>
                    <a:ext uri="{A12FA001-AC4F-418D-AE19-62706E023703}">
                      <ahyp:hlinkClr xmlns:ahyp="http://schemas.microsoft.com/office/drawing/2018/hyperlinkcolor" val="tx"/>
                    </a:ext>
                  </a:extLst>
                </a:hlinkClick>
              </a:rPr>
              <a:t>Visit Misunderstood Heron with Discover Ireland</a:t>
            </a:r>
            <a:endParaRPr lang="en-IE" dirty="0">
              <a:solidFill>
                <a:srgbClr val="F79037"/>
              </a:solidFill>
            </a:endParaRPr>
          </a:p>
        </p:txBody>
      </p:sp>
      <p:sp>
        <p:nvSpPr>
          <p:cNvPr id="16" name="TextBox 3">
            <a:extLst>
              <a:ext uri="{FF2B5EF4-FFF2-40B4-BE49-F238E27FC236}">
                <a16:creationId xmlns:a16="http://schemas.microsoft.com/office/drawing/2014/main" id="{D4451676-CA0E-364F-AC00-19042F0A45E0}"/>
              </a:ext>
            </a:extLst>
          </p:cNvPr>
          <p:cNvSpPr txBox="1"/>
          <p:nvPr/>
        </p:nvSpPr>
        <p:spPr>
          <a:xfrm>
            <a:off x="522177" y="4512465"/>
            <a:ext cx="821939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10">
                  <a:extLst>
                    <a:ext uri="{A12FA001-AC4F-418D-AE19-62706E023703}">
                      <ahyp:hlinkClr xmlns:ahyp="http://schemas.microsoft.com/office/drawing/2018/hyperlinkcolor" val="tx"/>
                    </a:ext>
                  </a:extLst>
                </a:hlinkClick>
              </a:rPr>
              <a:t>MISUNDERSTOOD HERON, - </a:t>
            </a:r>
            <a:r>
              <a:rPr lang="en-US" dirty="0" err="1">
                <a:solidFill>
                  <a:srgbClr val="F79037"/>
                </a:solidFill>
                <a:hlinkClick r:id="rId10">
                  <a:extLst>
                    <a:ext uri="{A12FA001-AC4F-418D-AE19-62706E023703}">
                      <ahyp:hlinkClr xmlns:ahyp="http://schemas.microsoft.com/office/drawing/2018/hyperlinkcolor" val="tx"/>
                    </a:ext>
                  </a:extLst>
                </a:hlinkClick>
              </a:rPr>
              <a:t>Tripadvisor</a:t>
            </a:r>
            <a:endParaRPr lang="en-IE" dirty="0">
              <a:solidFill>
                <a:srgbClr val="F79037"/>
              </a:solidFill>
            </a:endParaRPr>
          </a:p>
        </p:txBody>
      </p:sp>
      <p:sp>
        <p:nvSpPr>
          <p:cNvPr id="17" name="TextBox 4">
            <a:extLst>
              <a:ext uri="{FF2B5EF4-FFF2-40B4-BE49-F238E27FC236}">
                <a16:creationId xmlns:a16="http://schemas.microsoft.com/office/drawing/2014/main" id="{D6A23427-DF48-CE98-2042-19AD7079EF16}"/>
              </a:ext>
            </a:extLst>
          </p:cNvPr>
          <p:cNvSpPr txBox="1"/>
          <p:nvPr/>
        </p:nvSpPr>
        <p:spPr>
          <a:xfrm>
            <a:off x="522177" y="3819223"/>
            <a:ext cx="6094638" cy="369332"/>
          </a:xfrm>
          <a:prstGeom prst="rect">
            <a:avLst/>
          </a:prstGeom>
          <a:noFill/>
        </p:spPr>
        <p:txBody>
          <a:bodyPr wrap="square">
            <a:spAutoFit/>
          </a:bodyPr>
          <a:lstStyle/>
          <a:p>
            <a:pPr marL="285750" indent="-285750">
              <a:buFont typeface="Arial" panose="020B0604020202020204" pitchFamily="34" charset="0"/>
              <a:buChar char="•"/>
            </a:pPr>
            <a:r>
              <a:rPr lang="en-IE" dirty="0">
                <a:solidFill>
                  <a:srgbClr val="F79037"/>
                </a:solidFill>
                <a:hlinkClick r:id="rId11">
                  <a:extLst>
                    <a:ext uri="{A12FA001-AC4F-418D-AE19-62706E023703}">
                      <ahyp:hlinkClr xmlns:ahyp="http://schemas.microsoft.com/office/drawing/2018/hyperlinkcolor" val="tx"/>
                    </a:ext>
                  </a:extLst>
                </a:hlinkClick>
              </a:rPr>
              <a:t>Lonely Planet List | </a:t>
            </a:r>
            <a:r>
              <a:rPr lang="en-IE" dirty="0" err="1">
                <a:solidFill>
                  <a:srgbClr val="F79037"/>
                </a:solidFill>
                <a:hlinkClick r:id="rId11">
                  <a:extLst>
                    <a:ext uri="{A12FA001-AC4F-418D-AE19-62706E023703}">
                      <ahyp:hlinkClr xmlns:ahyp="http://schemas.microsoft.com/office/drawing/2018/hyperlinkcolor" val="tx"/>
                    </a:ext>
                  </a:extLst>
                </a:hlinkClick>
              </a:rPr>
              <a:t>Food&amp;Wine</a:t>
            </a:r>
            <a:r>
              <a:rPr lang="en-IE" dirty="0">
                <a:solidFill>
                  <a:srgbClr val="F79037"/>
                </a:solidFill>
                <a:hlinkClick r:id="rId11">
                  <a:extLst>
                    <a:ext uri="{A12FA001-AC4F-418D-AE19-62706E023703}">
                      <ahyp:hlinkClr xmlns:ahyp="http://schemas.microsoft.com/office/drawing/2018/hyperlinkcolor" val="tx"/>
                    </a:ext>
                  </a:extLst>
                </a:hlinkClick>
              </a:rPr>
              <a:t> (foodandwine.ie)</a:t>
            </a:r>
            <a:endParaRPr lang="en-IE" dirty="0">
              <a:solidFill>
                <a:srgbClr val="F79037"/>
              </a:solidFill>
            </a:endParaRPr>
          </a:p>
        </p:txBody>
      </p:sp>
      <p:sp>
        <p:nvSpPr>
          <p:cNvPr id="18" name="TextBox 5">
            <a:extLst>
              <a:ext uri="{FF2B5EF4-FFF2-40B4-BE49-F238E27FC236}">
                <a16:creationId xmlns:a16="http://schemas.microsoft.com/office/drawing/2014/main" id="{5D74B869-41BD-7D24-6947-C2B2DDC0CA5D}"/>
              </a:ext>
            </a:extLst>
          </p:cNvPr>
          <p:cNvSpPr txBox="1"/>
          <p:nvPr/>
        </p:nvSpPr>
        <p:spPr>
          <a:xfrm>
            <a:off x="522176" y="5559714"/>
            <a:ext cx="6749823"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12">
                  <a:extLst>
                    <a:ext uri="{A12FA001-AC4F-418D-AE19-62706E023703}">
                      <ahyp:hlinkClr xmlns:ahyp="http://schemas.microsoft.com/office/drawing/2018/hyperlinkcolor" val="tx"/>
                    </a:ext>
                  </a:extLst>
                </a:hlinkClick>
              </a:rPr>
              <a:t>Restaurant review: The Misunderstood Heron -  Independent.ie</a:t>
            </a:r>
            <a:endParaRPr lang="en-IE" dirty="0">
              <a:solidFill>
                <a:srgbClr val="F79037"/>
              </a:solidFill>
            </a:endParaRPr>
          </a:p>
        </p:txBody>
      </p:sp>
      <p:sp>
        <p:nvSpPr>
          <p:cNvPr id="19" name="TextBox 6">
            <a:extLst>
              <a:ext uri="{FF2B5EF4-FFF2-40B4-BE49-F238E27FC236}">
                <a16:creationId xmlns:a16="http://schemas.microsoft.com/office/drawing/2014/main" id="{EDAECDE1-80FF-75B3-05BA-59F868B6DC8E}"/>
              </a:ext>
            </a:extLst>
          </p:cNvPr>
          <p:cNvSpPr txBox="1"/>
          <p:nvPr/>
        </p:nvSpPr>
        <p:spPr>
          <a:xfrm>
            <a:off x="522177" y="4151463"/>
            <a:ext cx="8162244" cy="369332"/>
          </a:xfrm>
          <a:prstGeom prst="rect">
            <a:avLst/>
          </a:prstGeom>
          <a:noFill/>
        </p:spPr>
        <p:txBody>
          <a:bodyPr wrap="square">
            <a:spAutoFit/>
          </a:bodyPr>
          <a:lstStyle/>
          <a:p>
            <a:pPr marL="285750" indent="-285750">
              <a:buFont typeface="Arial" panose="020B0604020202020204" pitchFamily="34" charset="0"/>
              <a:buChar char="•"/>
            </a:pPr>
            <a:r>
              <a:rPr lang="en-IE" dirty="0" err="1">
                <a:solidFill>
                  <a:srgbClr val="F79037"/>
                </a:solidFill>
                <a:hlinkClick r:id="rId13">
                  <a:extLst>
                    <a:ext uri="{A12FA001-AC4F-418D-AE19-62706E023703}">
                      <ahyp:hlinkClr xmlns:ahyp="http://schemas.microsoft.com/office/drawing/2018/hyperlinkcolor" val="tx"/>
                    </a:ext>
                  </a:extLst>
                </a:hlinkClick>
              </a:rPr>
              <a:t>Leenane</a:t>
            </a:r>
            <a:r>
              <a:rPr lang="en-IE" dirty="0">
                <a:solidFill>
                  <a:srgbClr val="F79037"/>
                </a:solidFill>
                <a:hlinkClick r:id="rId13">
                  <a:extLst>
                    <a:ext uri="{A12FA001-AC4F-418D-AE19-62706E023703}">
                      <ahyp:hlinkClr xmlns:ahyp="http://schemas.microsoft.com/office/drawing/2018/hyperlinkcolor" val="tx"/>
                    </a:ext>
                  </a:extLst>
                </a:hlinkClick>
              </a:rPr>
              <a:t> Georgina Campbell Guides (ireland-guide.com)</a:t>
            </a:r>
            <a:endParaRPr lang="en-IE" dirty="0">
              <a:solidFill>
                <a:srgbClr val="F79037"/>
              </a:solidFill>
            </a:endParaRPr>
          </a:p>
        </p:txBody>
      </p:sp>
      <p:sp>
        <p:nvSpPr>
          <p:cNvPr id="20" name="TextBox 7">
            <a:extLst>
              <a:ext uri="{FF2B5EF4-FFF2-40B4-BE49-F238E27FC236}">
                <a16:creationId xmlns:a16="http://schemas.microsoft.com/office/drawing/2014/main" id="{01DD661B-8C9F-5732-2002-6C16ACF1387D}"/>
              </a:ext>
            </a:extLst>
          </p:cNvPr>
          <p:cNvSpPr txBox="1"/>
          <p:nvPr/>
        </p:nvSpPr>
        <p:spPr>
          <a:xfrm>
            <a:off x="522177" y="3490296"/>
            <a:ext cx="5655809"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79037"/>
                </a:solidFill>
                <a:hlinkClick r:id="rId14">
                  <a:extLst>
                    <a:ext uri="{A12FA001-AC4F-418D-AE19-62706E023703}">
                      <ahyp:hlinkClr xmlns:ahyp="http://schemas.microsoft.com/office/drawing/2018/hyperlinkcolor" val="tx"/>
                    </a:ext>
                  </a:extLst>
                </a:hlinkClick>
              </a:rPr>
              <a:t> John and Sally </a:t>
            </a:r>
            <a:r>
              <a:rPr lang="en-US" dirty="0" err="1">
                <a:solidFill>
                  <a:srgbClr val="F79037"/>
                </a:solidFill>
                <a:hlinkClick r:id="rId14">
                  <a:extLst>
                    <a:ext uri="{A12FA001-AC4F-418D-AE19-62706E023703}">
                      <ahyp:hlinkClr xmlns:ahyp="http://schemas.microsoft.com/office/drawing/2018/hyperlinkcolor" val="tx"/>
                    </a:ext>
                  </a:extLst>
                </a:hlinkClick>
              </a:rPr>
              <a:t>McKennas</a:t>
            </a:r>
            <a:r>
              <a:rPr lang="en-US" dirty="0">
                <a:solidFill>
                  <a:srgbClr val="F79037"/>
                </a:solidFill>
                <a:hlinkClick r:id="rId14">
                  <a:extLst>
                    <a:ext uri="{A12FA001-AC4F-418D-AE19-62706E023703}">
                      <ahyp:hlinkClr xmlns:ahyp="http://schemas.microsoft.com/office/drawing/2018/hyperlinkcolor" val="tx"/>
                    </a:ext>
                  </a:extLst>
                </a:hlinkClick>
              </a:rPr>
              <a:t>' Guides</a:t>
            </a:r>
            <a:endParaRPr lang="en-IE" dirty="0">
              <a:solidFill>
                <a:srgbClr val="F79037"/>
              </a:solidFill>
            </a:endParaRPr>
          </a:p>
        </p:txBody>
      </p:sp>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40863" y="2046427"/>
            <a:ext cx="5181600" cy="3440624"/>
          </a:xfrm>
        </p:spPr>
        <p:txBody>
          <a:bodyPr/>
          <a:lstStyle/>
          <a:p>
            <a:pPr algn="just" rtl="0"/>
            <a:r>
              <a:rPr lang="en-US" dirty="0"/>
              <a:t>A </a:t>
            </a:r>
            <a:r>
              <a:rPr lang="en-US" dirty="0" err="1"/>
              <a:t>dimensão</a:t>
            </a:r>
            <a:r>
              <a:rPr lang="en-US" dirty="0"/>
              <a:t> </a:t>
            </a:r>
            <a:r>
              <a:rPr lang="en-US" dirty="0" err="1"/>
              <a:t>deste</a:t>
            </a:r>
            <a:r>
              <a:rPr lang="en-US" dirty="0"/>
              <a:t> </a:t>
            </a:r>
            <a:r>
              <a:rPr lang="en-US" dirty="0" err="1"/>
              <a:t>grupo</a:t>
            </a:r>
            <a:r>
              <a:rPr lang="en-US" dirty="0"/>
              <a:t> </a:t>
            </a:r>
            <a:r>
              <a:rPr lang="en-US" dirty="0" err="1"/>
              <a:t>pode</a:t>
            </a:r>
            <a:r>
              <a:rPr lang="en-US" dirty="0"/>
              <a:t> </a:t>
            </a:r>
            <a:r>
              <a:rPr lang="en-US" dirty="0" err="1"/>
              <a:t>variar</a:t>
            </a:r>
            <a:r>
              <a:rPr lang="en-US" dirty="0"/>
              <a:t> </a:t>
            </a:r>
            <a:r>
              <a:rPr lang="en-US" dirty="0" err="1"/>
              <a:t>consoante</a:t>
            </a:r>
            <a:r>
              <a:rPr lang="en-US" dirty="0"/>
              <a:t> a </a:t>
            </a:r>
            <a:r>
              <a:rPr lang="en-US" dirty="0" err="1"/>
              <a:t>fase</a:t>
            </a:r>
            <a:r>
              <a:rPr lang="en-US" dirty="0"/>
              <a:t> e a </a:t>
            </a:r>
            <a:r>
              <a:rPr lang="en-US" dirty="0" err="1"/>
              <a:t>dimensão</a:t>
            </a:r>
            <a:r>
              <a:rPr lang="en-US" dirty="0"/>
              <a:t> da </a:t>
            </a:r>
            <a:r>
              <a:rPr lang="en-US" dirty="0" err="1"/>
              <a:t>empresa</a:t>
            </a:r>
            <a:r>
              <a:rPr lang="en-US" dirty="0"/>
              <a:t>. </a:t>
            </a:r>
            <a:r>
              <a:rPr lang="en-US" dirty="0" err="1"/>
              <a:t>Independente</a:t>
            </a:r>
            <a:r>
              <a:rPr lang="en-US" dirty="0"/>
              <a:t> da </a:t>
            </a:r>
            <a:r>
              <a:rPr lang="en-US" dirty="0" err="1"/>
              <a:t>dimensão</a:t>
            </a:r>
            <a:r>
              <a:rPr lang="en-US" dirty="0"/>
              <a:t> </a:t>
            </a:r>
            <a:r>
              <a:rPr lang="en-US" dirty="0" err="1"/>
              <a:t>desta</a:t>
            </a:r>
            <a:r>
              <a:rPr lang="en-US" dirty="0"/>
              <a:t>, </a:t>
            </a:r>
            <a:r>
              <a:rPr lang="en-US" b="1" dirty="0"/>
              <a:t>as boas </a:t>
            </a:r>
            <a:r>
              <a:rPr lang="en-US" b="1" dirty="0" err="1"/>
              <a:t>práticas</a:t>
            </a:r>
            <a:r>
              <a:rPr lang="en-US" b="1" dirty="0"/>
              <a:t> de comunicação interna e de </a:t>
            </a:r>
            <a:r>
              <a:rPr lang="en-US" b="1" dirty="0" err="1"/>
              <a:t>relação</a:t>
            </a:r>
            <a:r>
              <a:rPr lang="en-US" b="1" dirty="0"/>
              <a:t> com </a:t>
            </a:r>
            <a:r>
              <a:rPr lang="en-US" b="1" dirty="0" err="1"/>
              <a:t>os</a:t>
            </a:r>
            <a:r>
              <a:rPr lang="en-US" b="1" dirty="0"/>
              <a:t> </a:t>
            </a:r>
            <a:r>
              <a:rPr lang="en-US" b="1" dirty="0" err="1"/>
              <a:t>funcionários</a:t>
            </a:r>
            <a:r>
              <a:rPr lang="en-US" b="1" dirty="0"/>
              <a:t> </a:t>
            </a:r>
            <a:r>
              <a:rPr lang="en-US" b="1" dirty="0" err="1"/>
              <a:t>são</a:t>
            </a:r>
            <a:r>
              <a:rPr lang="en-US" b="1" dirty="0"/>
              <a:t> </a:t>
            </a:r>
            <a:r>
              <a:rPr lang="en-US" b="1" dirty="0" err="1"/>
              <a:t>fundamentais</a:t>
            </a:r>
            <a:r>
              <a:rPr lang="en-US" b="1" dirty="0"/>
              <a:t> a </a:t>
            </a:r>
            <a:r>
              <a:rPr lang="en-US" b="1" dirty="0" err="1"/>
              <a:t>todos</a:t>
            </a:r>
            <a:r>
              <a:rPr lang="en-US" b="1" dirty="0"/>
              <a:t> </a:t>
            </a:r>
            <a:r>
              <a:rPr lang="en-US" b="1" dirty="0" err="1"/>
              <a:t>os</a:t>
            </a:r>
            <a:r>
              <a:rPr lang="en-US" b="1" dirty="0"/>
              <a:t> </a:t>
            </a:r>
            <a:r>
              <a:rPr lang="en-US" b="1" dirty="0" err="1"/>
              <a:t>níveis</a:t>
            </a:r>
            <a:r>
              <a:rPr lang="en-US" b="1" dirty="0"/>
              <a:t>.</a:t>
            </a:r>
            <a:endParaRPr lang="en-IE" b="1"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a:lstStyle/>
          <a:p>
            <a:pPr algn="l" rtl="0"/>
            <a:r>
              <a:rPr lang="en-IE" dirty="0"/>
              <a:t>Grupo 2: </a:t>
            </a:r>
            <a:r>
              <a:rPr lang="en-IE" b="1" dirty="0" err="1"/>
              <a:t>Os</a:t>
            </a:r>
            <a:r>
              <a:rPr lang="en-IE" b="1" dirty="0"/>
              <a:t> </a:t>
            </a:r>
            <a:r>
              <a:rPr lang="en-IE" b="1" dirty="0" err="1"/>
              <a:t>Funcionários</a:t>
            </a:r>
            <a:r>
              <a:rPr lang="en-IE" dirty="0"/>
              <a:t> </a:t>
            </a:r>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557895" y="2034146"/>
            <a:ext cx="5391807" cy="3785652"/>
          </a:xfrm>
          <a:prstGeom prst="rect">
            <a:avLst/>
          </a:prstGeom>
          <a:noFill/>
        </p:spPr>
        <p:txBody>
          <a:bodyPr wrap="square" rtlCol="0">
            <a:spAutoFit/>
          </a:bodyPr>
          <a:lstStyle/>
          <a:p>
            <a:pPr algn="l" rtl="0"/>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tópicos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ou</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assuntos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em que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possam</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2400" b="1" dirty="0" err="1">
                <a:solidFill>
                  <a:srgbClr val="000000"/>
                </a:solidFill>
                <a:latin typeface="Calibri" panose="020F0502020204030204"/>
              </a:rPr>
              <a:t>estar</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interessados</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incluem</a:t>
            </a:r>
            <a:r>
              <a:rPr lang="en-US" sz="2400" b="1" dirty="0">
                <a:solidFill>
                  <a:srgbClr val="000000"/>
                </a:solidFill>
                <a:latin typeface="Calibri" panose="020F0502020204030204"/>
              </a:rPr>
              <a:t>:</a:t>
            </a:r>
          </a:p>
          <a:p>
            <a:pPr marL="342900" indent="-342900" algn="l" rtl="0">
              <a:buFont typeface="Arial" panose="020B0604020202020204" pitchFamily="34" charset="0"/>
              <a:buChar cha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Um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ambiente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de trabalho positivo</a:t>
            </a:r>
          </a:p>
          <a:p>
            <a:pPr marL="342900" indent="-342900" algn="l" rtl="0">
              <a:buFont typeface="Arial" panose="020B0604020202020204" pitchFamily="34" charset="0"/>
              <a:buChar char="•"/>
            </a:pPr>
            <a:r>
              <a:rPr lang="en-US" sz="2400" dirty="0">
                <a:solidFill>
                  <a:srgbClr val="000000"/>
                </a:solidFill>
                <a:latin typeface="Calibri" panose="020F0502020204030204"/>
              </a:rPr>
              <a:t>Uma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cultura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inclusiva no local de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trabalho</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indent="-342900" algn="l" rtl="0">
              <a:buFont typeface="Arial" panose="020B0604020202020204" pitchFamily="34" charset="0"/>
              <a:buChar char="•"/>
            </a:pPr>
            <a:r>
              <a:rPr lang="en-US" sz="2400" dirty="0">
                <a:solidFill>
                  <a:srgbClr val="000000"/>
                </a:solidFill>
                <a:latin typeface="Calibri" panose="020F0502020204030204"/>
              </a:rPr>
              <a:t>Como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partilhar</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informações ou ideias</a:t>
            </a:r>
          </a:p>
          <a:p>
            <a:pPr marL="342900" indent="-342900" algn="l" rtl="0">
              <a:buFont typeface="Arial" panose="020B0604020202020204" pitchFamily="34" charset="0"/>
              <a:buChar char="•"/>
            </a:pPr>
            <a:r>
              <a:rPr lang="en-US" sz="2400" dirty="0">
                <a:solidFill>
                  <a:srgbClr val="000000"/>
                </a:solidFill>
                <a:latin typeface="Calibri" panose="020F0502020204030204"/>
              </a:rPr>
              <a:t>Como </a:t>
            </a:r>
            <a:r>
              <a:rPr lang="en-US" sz="2400" dirty="0" err="1">
                <a:solidFill>
                  <a:srgbClr val="000000"/>
                </a:solidFill>
                <a:latin typeface="Calibri" panose="020F0502020204030204"/>
              </a:rPr>
              <a:t>podem</a:t>
            </a:r>
            <a:r>
              <a:rPr lang="en-US" sz="2400" dirty="0">
                <a:solidFill>
                  <a:srgbClr val="000000"/>
                </a:solidFill>
                <a:latin typeface="Calibri" panose="020F0502020204030204"/>
              </a:rPr>
              <a:t> ser </a:t>
            </a:r>
            <a:r>
              <a:rPr lang="en-US" sz="2400" dirty="0" err="1">
                <a:solidFill>
                  <a:srgbClr val="000000"/>
                </a:solidFill>
                <a:latin typeface="Calibri" panose="020F0502020204030204"/>
              </a:rPr>
              <a:t>envolvidos</a:t>
            </a:r>
            <a:r>
              <a:rPr lang="en-US" sz="2400" dirty="0">
                <a:solidFill>
                  <a:srgbClr val="000000"/>
                </a:solidFill>
                <a:latin typeface="Calibri" panose="020F0502020204030204"/>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nos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processos de tomada de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decisão</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indent="-342900" algn="l" rtl="0">
              <a:buFont typeface="Arial" panose="020B0604020202020204" pitchFamily="34" charset="0"/>
              <a:buChar char="•"/>
            </a:pPr>
            <a:r>
              <a:rPr lang="en-US" sz="2400" dirty="0" err="1">
                <a:solidFill>
                  <a:srgbClr val="000000"/>
                </a:solidFill>
                <a:latin typeface="Calibri" panose="020F0502020204030204"/>
              </a:rPr>
              <a:t>Valores</a:t>
            </a:r>
            <a:r>
              <a:rPr lang="en-US" sz="2400" dirty="0">
                <a:solidFill>
                  <a:srgbClr val="000000"/>
                </a:solidFill>
                <a:latin typeface="Calibri" panose="020F0502020204030204"/>
              </a:rPr>
              <a:t> da empresa</a:t>
            </a:r>
          </a:p>
          <a:p>
            <a:pPr marL="342900" indent="-342900" algn="l" rtl="0">
              <a:buFont typeface="Arial" panose="020B0604020202020204" pitchFamily="34" charset="0"/>
              <a:buChar char="•"/>
            </a:pPr>
            <a:r>
              <a:rPr lang="en-US" sz="2400" dirty="0">
                <a:solidFill>
                  <a:srgbClr val="000000"/>
                </a:solidFill>
                <a:latin typeface="Calibri" panose="020F0502020204030204"/>
              </a:rPr>
              <a:t>Como dar feedback</a:t>
            </a:r>
            <a:endParaRPr lang="en-IE" dirty="0"/>
          </a:p>
        </p:txBody>
      </p:sp>
      <p:grpSp>
        <p:nvGrpSpPr>
          <p:cNvPr id="6" name="Group 5">
            <a:extLst>
              <a:ext uri="{FF2B5EF4-FFF2-40B4-BE49-F238E27FC236}">
                <a16:creationId xmlns:a16="http://schemas.microsoft.com/office/drawing/2014/main" id="{44EC64BA-4643-0A94-414B-5BB59254B132}"/>
              </a:ext>
            </a:extLst>
          </p:cNvPr>
          <p:cNvGrpSpPr/>
          <p:nvPr/>
        </p:nvGrpSpPr>
        <p:grpSpPr>
          <a:xfrm>
            <a:off x="4128134" y="4382528"/>
            <a:ext cx="1284079" cy="129342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081132" y="958045"/>
            <a:ext cx="10874347" cy="4676422"/>
          </a:xfrm>
        </p:spPr>
        <p:txBody>
          <a:bodyPr/>
          <a:lstStyle/>
          <a:p>
            <a:pPr algn="just" rtl="0"/>
            <a:r>
              <a:rPr lang="en-US" sz="2300" b="1" dirty="0"/>
              <a:t>Canais de </a:t>
            </a:r>
            <a:r>
              <a:rPr lang="en-US" sz="2300" b="1" dirty="0" err="1"/>
              <a:t>Comunicação</a:t>
            </a:r>
            <a:r>
              <a:rPr lang="en-US" sz="2300" b="1" dirty="0"/>
              <a:t> Abertos e </a:t>
            </a:r>
            <a:r>
              <a:rPr lang="en-US" sz="2300" b="1" dirty="0" err="1"/>
              <a:t>Transparentes</a:t>
            </a:r>
            <a:r>
              <a:rPr lang="en-US" sz="2300" b="1" dirty="0"/>
              <a:t>: </a:t>
            </a:r>
            <a:r>
              <a:rPr lang="en-US" sz="2300" dirty="0" err="1"/>
              <a:t>Permitem</a:t>
            </a:r>
            <a:r>
              <a:rPr lang="en-US" sz="2300" dirty="0"/>
              <a:t> que os </a:t>
            </a:r>
            <a:r>
              <a:rPr lang="en-US" sz="2300" dirty="0" err="1"/>
              <a:t>funcionários</a:t>
            </a:r>
            <a:r>
              <a:rPr lang="en-US" sz="2300" dirty="0"/>
              <a:t> </a:t>
            </a:r>
            <a:r>
              <a:rPr lang="en-US" sz="2300" dirty="0" err="1"/>
              <a:t>expressem</a:t>
            </a:r>
            <a:r>
              <a:rPr lang="en-US" sz="2300" dirty="0"/>
              <a:t> </a:t>
            </a:r>
            <a:r>
              <a:rPr lang="en-US" sz="2300" dirty="0" err="1"/>
              <a:t>os</a:t>
            </a:r>
            <a:r>
              <a:rPr lang="en-US" sz="2300" dirty="0"/>
              <a:t> </a:t>
            </a:r>
            <a:r>
              <a:rPr lang="en-US" sz="2300" dirty="0" err="1"/>
              <a:t>seus</a:t>
            </a:r>
            <a:r>
              <a:rPr lang="en-US" sz="2300" dirty="0"/>
              <a:t> pensamentos, preocupações e ideias. </a:t>
            </a:r>
            <a:r>
              <a:rPr lang="en-US" sz="2300" dirty="0" err="1"/>
              <a:t>Isto</a:t>
            </a:r>
            <a:r>
              <a:rPr lang="en-US" sz="2300" dirty="0"/>
              <a:t> </a:t>
            </a:r>
            <a:r>
              <a:rPr lang="en-US" sz="2300" dirty="0" err="1"/>
              <a:t>pode</a:t>
            </a:r>
            <a:r>
              <a:rPr lang="en-US" sz="2300" dirty="0"/>
              <a:t> ser </a:t>
            </a:r>
            <a:r>
              <a:rPr lang="en-US" sz="2300" dirty="0" err="1"/>
              <a:t>feito</a:t>
            </a:r>
            <a:r>
              <a:rPr lang="en-US" sz="2300" dirty="0"/>
              <a:t> </a:t>
            </a:r>
            <a:r>
              <a:rPr lang="en-US" sz="2300" dirty="0" err="1"/>
              <a:t>através</a:t>
            </a:r>
            <a:r>
              <a:rPr lang="en-US" sz="2300" dirty="0"/>
              <a:t> de </a:t>
            </a:r>
            <a:r>
              <a:rPr lang="en-US" sz="2300" dirty="0" err="1"/>
              <a:t>reuniões</a:t>
            </a:r>
            <a:r>
              <a:rPr lang="en-US" sz="2300" dirty="0"/>
              <a:t> </a:t>
            </a:r>
            <a:r>
              <a:rPr lang="en-US" sz="2300" dirty="0" err="1"/>
              <a:t>regulares</a:t>
            </a:r>
            <a:r>
              <a:rPr lang="en-US" sz="2300" dirty="0"/>
              <a:t>, caixas de sugestões, mecanismos de feedback </a:t>
            </a:r>
            <a:r>
              <a:rPr lang="en-US" sz="2300" dirty="0" err="1"/>
              <a:t>anónimo</a:t>
            </a:r>
            <a:r>
              <a:rPr lang="en-US" sz="2300" dirty="0"/>
              <a:t> ou plataformas de </a:t>
            </a:r>
            <a:r>
              <a:rPr lang="en-US" sz="2300" dirty="0" err="1"/>
              <a:t>comunicação</a:t>
            </a:r>
            <a:r>
              <a:rPr lang="en-US" sz="2300" dirty="0"/>
              <a:t> </a:t>
            </a:r>
            <a:r>
              <a:rPr lang="en-US" sz="2300" dirty="0" err="1"/>
              <a:t>específicas</a:t>
            </a:r>
            <a:r>
              <a:rPr lang="en-US" sz="2300" dirty="0"/>
              <a:t>, como redes sociais </a:t>
            </a:r>
            <a:r>
              <a:rPr lang="en-US" sz="2300" dirty="0" err="1"/>
              <a:t>internas</a:t>
            </a:r>
            <a:r>
              <a:rPr lang="en-US" sz="2300" dirty="0"/>
              <a:t> </a:t>
            </a:r>
            <a:r>
              <a:rPr lang="en-US" sz="2300" dirty="0" err="1"/>
              <a:t>ou</a:t>
            </a:r>
            <a:r>
              <a:rPr lang="en-US" sz="2300" dirty="0"/>
              <a:t> </a:t>
            </a:r>
            <a:r>
              <a:rPr lang="en-US" sz="2300" dirty="0" err="1"/>
              <a:t>aplicações</a:t>
            </a:r>
            <a:r>
              <a:rPr lang="en-US" sz="2300" dirty="0"/>
              <a:t> de </a:t>
            </a:r>
            <a:r>
              <a:rPr lang="en-US" sz="2300" dirty="0" err="1"/>
              <a:t>conversação</a:t>
            </a:r>
            <a:r>
              <a:rPr lang="en-US" sz="2300" dirty="0"/>
              <a:t> </a:t>
            </a:r>
            <a:r>
              <a:rPr lang="en-US" sz="2300" dirty="0" err="1"/>
              <a:t>ou</a:t>
            </a:r>
            <a:r>
              <a:rPr lang="en-US" sz="2300" dirty="0"/>
              <a:t> até mesmo um simples </a:t>
            </a:r>
            <a:r>
              <a:rPr lang="en-US" sz="2300" dirty="0" err="1"/>
              <a:t>quadro</a:t>
            </a:r>
            <a:r>
              <a:rPr lang="en-US" sz="2300" dirty="0"/>
              <a:t>. É </a:t>
            </a:r>
            <a:r>
              <a:rPr lang="en-US" sz="2300" dirty="0" err="1"/>
              <a:t>importante</a:t>
            </a:r>
            <a:r>
              <a:rPr lang="en-US" sz="2300" dirty="0"/>
              <a:t> que a </a:t>
            </a:r>
            <a:r>
              <a:rPr lang="en-US" sz="2300" dirty="0" err="1"/>
              <a:t>empresa</a:t>
            </a:r>
            <a:r>
              <a:rPr lang="en-US" sz="2300" dirty="0"/>
              <a:t> se </a:t>
            </a:r>
            <a:r>
              <a:rPr lang="en-US" sz="2300" dirty="0" err="1"/>
              <a:t>certifique</a:t>
            </a:r>
            <a:r>
              <a:rPr lang="en-US" sz="2300" dirty="0"/>
              <a:t> de que as informações importantes sejam facilmente acessíveis e </a:t>
            </a:r>
            <a:r>
              <a:rPr lang="en-US" sz="2300" dirty="0" err="1"/>
              <a:t>prontamente</a:t>
            </a:r>
            <a:r>
              <a:rPr lang="en-US" sz="2300" dirty="0"/>
              <a:t> </a:t>
            </a:r>
            <a:r>
              <a:rPr lang="en-US" sz="2300" dirty="0" err="1"/>
              <a:t>disponíveis</a:t>
            </a:r>
            <a:r>
              <a:rPr lang="en-US" sz="2300" dirty="0"/>
              <a:t> a todos os </a:t>
            </a:r>
            <a:r>
              <a:rPr lang="en-US" sz="2300" dirty="0" err="1"/>
              <a:t>funcionários</a:t>
            </a:r>
            <a:r>
              <a:rPr lang="en-US" sz="2300" dirty="0"/>
              <a:t>.</a:t>
            </a:r>
          </a:p>
          <a:p>
            <a:pPr algn="just" rtl="0"/>
            <a:r>
              <a:rPr lang="en-US" sz="2300" b="1" dirty="0" err="1"/>
              <a:t>Comunicação</a:t>
            </a:r>
            <a:r>
              <a:rPr lang="en-US" sz="2300" b="1" dirty="0"/>
              <a:t> </a:t>
            </a:r>
            <a:r>
              <a:rPr lang="en-US" sz="2300" b="1" dirty="0" err="1"/>
              <a:t>bidirecional</a:t>
            </a:r>
            <a:r>
              <a:rPr lang="en-US" sz="2300" b="1" dirty="0"/>
              <a:t>: </a:t>
            </a:r>
            <a:r>
              <a:rPr lang="en-US" sz="2300" dirty="0"/>
              <a:t>Neste </a:t>
            </a:r>
            <a:r>
              <a:rPr lang="en-US" sz="2300" dirty="0" err="1"/>
              <a:t>tipo</a:t>
            </a:r>
            <a:r>
              <a:rPr lang="en-US" sz="2300" dirty="0"/>
              <a:t> de </a:t>
            </a:r>
            <a:r>
              <a:rPr lang="en-US" sz="2300" dirty="0" err="1"/>
              <a:t>comunicação</a:t>
            </a:r>
            <a:r>
              <a:rPr lang="en-US" sz="2300" dirty="0"/>
              <a:t> os funcionários são incentivados a </a:t>
            </a:r>
            <a:r>
              <a:rPr lang="en-US" sz="2300" dirty="0" err="1"/>
              <a:t>participar</a:t>
            </a:r>
            <a:r>
              <a:rPr lang="en-US" sz="2300" dirty="0"/>
              <a:t> </a:t>
            </a:r>
            <a:r>
              <a:rPr lang="en-US" sz="2300" dirty="0" err="1"/>
              <a:t>ativamente</a:t>
            </a:r>
            <a:r>
              <a:rPr lang="en-US" sz="2300" dirty="0"/>
              <a:t> </a:t>
            </a:r>
            <a:r>
              <a:rPr lang="en-US" sz="2300" dirty="0" err="1"/>
              <a:t>nas</a:t>
            </a:r>
            <a:r>
              <a:rPr lang="en-US" sz="2300" dirty="0"/>
              <a:t> </a:t>
            </a:r>
            <a:r>
              <a:rPr lang="en-US" sz="2300" dirty="0" err="1"/>
              <a:t>discussões</a:t>
            </a:r>
            <a:r>
              <a:rPr lang="en-US" sz="2300" dirty="0"/>
              <a:t>. </a:t>
            </a:r>
            <a:r>
              <a:rPr lang="en-US" sz="2300" dirty="0" err="1"/>
              <a:t>Os</a:t>
            </a:r>
            <a:r>
              <a:rPr lang="en-US" sz="2300" dirty="0"/>
              <a:t> </a:t>
            </a:r>
            <a:r>
              <a:rPr lang="en-US" sz="2300" dirty="0" err="1"/>
              <a:t>gestores</a:t>
            </a:r>
            <a:r>
              <a:rPr lang="en-US" sz="2300" dirty="0"/>
              <a:t> e </a:t>
            </a:r>
            <a:r>
              <a:rPr lang="en-US" sz="2300" dirty="0" err="1"/>
              <a:t>líderes</a:t>
            </a:r>
            <a:r>
              <a:rPr lang="en-US" sz="2300" dirty="0"/>
              <a:t> </a:t>
            </a:r>
            <a:r>
              <a:rPr lang="en-US" sz="2300" dirty="0" err="1"/>
              <a:t>devem</a:t>
            </a:r>
            <a:r>
              <a:rPr lang="en-US" sz="2300" dirty="0"/>
              <a:t> ser </a:t>
            </a:r>
            <a:r>
              <a:rPr lang="en-US" sz="2300" dirty="0" err="1"/>
              <a:t>incentivados</a:t>
            </a:r>
            <a:r>
              <a:rPr lang="en-US" sz="2300" dirty="0"/>
              <a:t> a </a:t>
            </a:r>
            <a:r>
              <a:rPr lang="en-US" sz="2300" dirty="0" err="1"/>
              <a:t>ouvir</a:t>
            </a:r>
            <a:r>
              <a:rPr lang="en-US" sz="2300" dirty="0"/>
              <a:t> </a:t>
            </a:r>
            <a:r>
              <a:rPr lang="en-US" sz="2300" dirty="0" err="1"/>
              <a:t>atentamente</a:t>
            </a:r>
            <a:r>
              <a:rPr lang="en-US" sz="2300" dirty="0"/>
              <a:t> </a:t>
            </a:r>
            <a:r>
              <a:rPr lang="en-US" sz="2300" dirty="0" err="1"/>
              <a:t>os</a:t>
            </a:r>
            <a:r>
              <a:rPr lang="en-US" sz="2300" dirty="0"/>
              <a:t> </a:t>
            </a:r>
            <a:r>
              <a:rPr lang="en-US" sz="2300" dirty="0" err="1"/>
              <a:t>contributos</a:t>
            </a:r>
            <a:r>
              <a:rPr lang="en-US" sz="2300" dirty="0"/>
              <a:t>, as </a:t>
            </a:r>
            <a:r>
              <a:rPr lang="en-US" sz="2300" dirty="0" err="1"/>
              <a:t>ideias</a:t>
            </a:r>
            <a:r>
              <a:rPr lang="en-US" sz="2300" dirty="0"/>
              <a:t> e as </a:t>
            </a:r>
            <a:r>
              <a:rPr lang="en-US" sz="2300" dirty="0" err="1"/>
              <a:t>sugestões</a:t>
            </a:r>
            <a:r>
              <a:rPr lang="en-US" sz="2300" dirty="0"/>
              <a:t> dos </a:t>
            </a:r>
            <a:r>
              <a:rPr lang="en-US" sz="2300" dirty="0" err="1"/>
              <a:t>funcionários</a:t>
            </a:r>
            <a:r>
              <a:rPr lang="en-US" sz="2300" dirty="0"/>
              <a:t> e </a:t>
            </a:r>
            <a:r>
              <a:rPr lang="en-US" sz="2300" dirty="0" err="1"/>
              <a:t>dar-lhes</a:t>
            </a:r>
            <a:r>
              <a:rPr lang="en-US" sz="2300" dirty="0"/>
              <a:t> um feedback oportuno e construtivo.</a:t>
            </a:r>
          </a:p>
          <a:p>
            <a:pPr algn="just" rtl="0"/>
            <a:r>
              <a:rPr lang="en-US" sz="2300" b="1" dirty="0"/>
              <a:t>Oportunidades de </a:t>
            </a:r>
            <a:r>
              <a:rPr lang="en-US" sz="2300" b="1" dirty="0" err="1"/>
              <a:t>formação</a:t>
            </a:r>
            <a:r>
              <a:rPr lang="en-US" sz="2300" b="1" dirty="0"/>
              <a:t> e </a:t>
            </a:r>
            <a:r>
              <a:rPr lang="en-US" sz="2300" b="1" dirty="0" err="1"/>
              <a:t>desenvolvimento</a:t>
            </a:r>
            <a:r>
              <a:rPr lang="en-US" sz="2300" b="1" dirty="0"/>
              <a:t>: </a:t>
            </a:r>
            <a:r>
              <a:rPr lang="en-US" sz="2300" dirty="0" err="1"/>
              <a:t>Estas</a:t>
            </a:r>
            <a:r>
              <a:rPr lang="en-US" sz="2300" dirty="0"/>
              <a:t> </a:t>
            </a:r>
            <a:r>
              <a:rPr lang="en-US" sz="2300" dirty="0" err="1"/>
              <a:t>podem</a:t>
            </a:r>
            <a:r>
              <a:rPr lang="en-US" sz="2300" dirty="0"/>
              <a:t> capacitar </a:t>
            </a:r>
            <a:r>
              <a:rPr lang="en-US" sz="2300" dirty="0" err="1"/>
              <a:t>os</a:t>
            </a:r>
            <a:r>
              <a:rPr lang="en-US" sz="2300" dirty="0"/>
              <a:t> funcionários a </a:t>
            </a:r>
            <a:r>
              <a:rPr lang="en-US" sz="2300" dirty="0" err="1"/>
              <a:t>melhorar</a:t>
            </a:r>
            <a:r>
              <a:rPr lang="en-US" sz="2300" dirty="0"/>
              <a:t> as </a:t>
            </a:r>
            <a:r>
              <a:rPr lang="en-US" sz="2300" dirty="0" err="1"/>
              <a:t>suas</a:t>
            </a:r>
            <a:r>
              <a:rPr lang="en-US" sz="2300" dirty="0"/>
              <a:t> </a:t>
            </a:r>
            <a:r>
              <a:rPr lang="en-US" sz="2300" dirty="0" err="1"/>
              <a:t>competências</a:t>
            </a:r>
            <a:r>
              <a:rPr lang="en-US" sz="2300" dirty="0"/>
              <a:t> e conhecimentos. Deve-se </a:t>
            </a:r>
            <a:r>
              <a:rPr lang="en-US" sz="2300" dirty="0" err="1"/>
              <a:t>proporcionar</a:t>
            </a:r>
            <a:r>
              <a:rPr lang="en-US" sz="2300" dirty="0"/>
              <a:t> </a:t>
            </a:r>
            <a:r>
              <a:rPr lang="en-US" sz="2300" dirty="0" err="1"/>
              <a:t>oportunidades</a:t>
            </a:r>
            <a:r>
              <a:rPr lang="en-US" sz="2300" dirty="0"/>
              <a:t> de crescimento profissional, programas de orientação ou projetos multifuncionais para </a:t>
            </a:r>
            <a:r>
              <a:rPr lang="en-US" sz="2300" dirty="0" err="1"/>
              <a:t>incentivar</a:t>
            </a:r>
            <a:r>
              <a:rPr lang="en-US" sz="2300" dirty="0"/>
              <a:t> a </a:t>
            </a:r>
            <a:r>
              <a:rPr lang="en-US" sz="2300" dirty="0" err="1"/>
              <a:t>aprendizagem</a:t>
            </a:r>
            <a:r>
              <a:rPr lang="en-US" sz="2300" dirty="0"/>
              <a:t> </a:t>
            </a:r>
            <a:r>
              <a:rPr lang="en-US" sz="2300" dirty="0" err="1"/>
              <a:t>contínua</a:t>
            </a:r>
            <a:r>
              <a:rPr lang="en-US" sz="2300" dirty="0"/>
              <a:t> e a </a:t>
            </a:r>
            <a:r>
              <a:rPr lang="en-US" sz="2300" dirty="0" err="1"/>
              <a:t>progressão</a:t>
            </a:r>
            <a:r>
              <a:rPr lang="en-US" sz="2300" dirty="0"/>
              <a:t> </a:t>
            </a:r>
            <a:r>
              <a:rPr lang="en-US" sz="2300" dirty="0" err="1"/>
              <a:t>na</a:t>
            </a:r>
            <a:r>
              <a:rPr lang="en-US" sz="2300" dirty="0"/>
              <a:t> carreira.</a:t>
            </a:r>
          </a:p>
          <a:p>
            <a:pPr algn="just" rtl="0"/>
            <a:endParaRPr lang="en-US" sz="2300" dirty="0"/>
          </a:p>
          <a:p>
            <a:pPr algn="just" rtl="0"/>
            <a:endParaRPr lang="en-US" sz="2300" dirty="0"/>
          </a:p>
          <a:p>
            <a:pPr algn="just" rtl="0"/>
            <a:endParaRPr lang="en-US" sz="2300" dirty="0"/>
          </a:p>
          <a:p>
            <a:pPr algn="just"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28577"/>
            <a:ext cx="8827477" cy="803654"/>
          </a:xfrm>
          <a:solidFill>
            <a:srgbClr val="F79037"/>
          </a:solidFill>
        </p:spPr>
        <p:txBody>
          <a:bodyPr anchor="ctr"/>
          <a:lstStyle/>
          <a:p>
            <a:pPr marL="432000" algn="l" rtl="0"/>
            <a:r>
              <a:rPr lang="en-IE" b="1" dirty="0"/>
              <a:t>Formas de </a:t>
            </a:r>
            <a:r>
              <a:rPr lang="en-IE" b="1" dirty="0" err="1"/>
              <a:t>Interação</a:t>
            </a:r>
            <a:r>
              <a:rPr lang="en-IE" b="1" dirty="0"/>
              <a:t> com </a:t>
            </a:r>
            <a:r>
              <a:rPr lang="en-IE" b="1" dirty="0" err="1"/>
              <a:t>os</a:t>
            </a:r>
            <a:r>
              <a:rPr lang="en-IE" b="1" dirty="0"/>
              <a:t> </a:t>
            </a:r>
            <a:r>
              <a:rPr lang="en-IE" b="1" dirty="0" err="1"/>
              <a:t>Funcionários</a:t>
            </a:r>
            <a:r>
              <a:rPr lang="en-IE" b="1" dirty="0"/>
              <a:t>:</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997411"/>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3193709"/>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592744"/>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043350"/>
            <a:ext cx="10620462" cy="4676422"/>
          </a:xfrm>
        </p:spPr>
        <p:txBody>
          <a:bodyPr/>
          <a:lstStyle/>
          <a:p>
            <a:pPr algn="just" rtl="0"/>
            <a:r>
              <a:rPr lang="en-US" b="1" dirty="0"/>
              <a:t>Reconhecimento e </a:t>
            </a:r>
            <a:r>
              <a:rPr lang="en-US" b="1" dirty="0" err="1"/>
              <a:t>Recompensas</a:t>
            </a:r>
            <a:r>
              <a:rPr lang="en-US" b="1" dirty="0"/>
              <a:t>: </a:t>
            </a:r>
            <a:r>
              <a:rPr lang="en-US" dirty="0"/>
              <a:t>É </a:t>
            </a:r>
            <a:r>
              <a:rPr lang="en-US" dirty="0" err="1"/>
              <a:t>importante</a:t>
            </a:r>
            <a:r>
              <a:rPr lang="en-US" dirty="0"/>
              <a:t> </a:t>
            </a:r>
            <a:r>
              <a:rPr lang="en-US" dirty="0" err="1"/>
              <a:t>implementar</a:t>
            </a:r>
            <a:r>
              <a:rPr lang="en-US" dirty="0"/>
              <a:t> programas de reconhecimento que </a:t>
            </a:r>
            <a:r>
              <a:rPr lang="en-US" dirty="0" err="1"/>
              <a:t>reconheçam</a:t>
            </a:r>
            <a:r>
              <a:rPr lang="en-US" dirty="0"/>
              <a:t> e valorizem as contribuições e conquistas dos </a:t>
            </a:r>
            <a:r>
              <a:rPr lang="en-US" dirty="0" err="1"/>
              <a:t>funcionários</a:t>
            </a:r>
            <a:r>
              <a:rPr lang="en-US" dirty="0"/>
              <a:t>. É </a:t>
            </a:r>
            <a:r>
              <a:rPr lang="en-US" dirty="0" err="1"/>
              <a:t>importante</a:t>
            </a:r>
            <a:r>
              <a:rPr lang="en-US" dirty="0"/>
              <a:t> </a:t>
            </a:r>
            <a:r>
              <a:rPr lang="en-US" dirty="0" err="1"/>
              <a:t>reconhecer</a:t>
            </a:r>
            <a:r>
              <a:rPr lang="en-US" dirty="0"/>
              <a:t> </a:t>
            </a:r>
            <a:r>
              <a:rPr lang="en-US" dirty="0" err="1"/>
              <a:t>os</a:t>
            </a:r>
            <a:r>
              <a:rPr lang="en-US" dirty="0"/>
              <a:t> </a:t>
            </a:r>
            <a:r>
              <a:rPr lang="en-US" dirty="0" err="1"/>
              <a:t>indivíduos</a:t>
            </a:r>
            <a:r>
              <a:rPr lang="en-US" dirty="0"/>
              <a:t> </a:t>
            </a:r>
            <a:r>
              <a:rPr lang="en-US" dirty="0" err="1"/>
              <a:t>ou</a:t>
            </a:r>
            <a:r>
              <a:rPr lang="en-US" dirty="0"/>
              <a:t> </a:t>
            </a:r>
            <a:r>
              <a:rPr lang="en-US" dirty="0" err="1"/>
              <a:t>equipas</a:t>
            </a:r>
            <a:r>
              <a:rPr lang="en-US" dirty="0"/>
              <a:t> </a:t>
            </a:r>
            <a:r>
              <a:rPr lang="en-US" dirty="0" err="1"/>
              <a:t>pelos</a:t>
            </a:r>
            <a:r>
              <a:rPr lang="en-US" dirty="0"/>
              <a:t> </a:t>
            </a:r>
            <a:r>
              <a:rPr lang="en-US" dirty="0" err="1"/>
              <a:t>seus</a:t>
            </a:r>
            <a:r>
              <a:rPr lang="en-US" dirty="0"/>
              <a:t> esforços, </a:t>
            </a:r>
            <a:r>
              <a:rPr lang="en-US" dirty="0" err="1"/>
              <a:t>quer</a:t>
            </a:r>
            <a:r>
              <a:rPr lang="en-US" dirty="0"/>
              <a:t> </a:t>
            </a:r>
            <a:r>
              <a:rPr lang="en-US" dirty="0" err="1"/>
              <a:t>seja</a:t>
            </a:r>
            <a:r>
              <a:rPr lang="en-US" dirty="0"/>
              <a:t> </a:t>
            </a:r>
            <a:r>
              <a:rPr lang="en-US" dirty="0" err="1"/>
              <a:t>através</a:t>
            </a:r>
            <a:r>
              <a:rPr lang="en-US" dirty="0"/>
              <a:t> de apreciação verbal, reconhecimento público </a:t>
            </a:r>
            <a:r>
              <a:rPr lang="en-US" dirty="0" err="1"/>
              <a:t>ou</a:t>
            </a:r>
            <a:r>
              <a:rPr lang="en-US" dirty="0"/>
              <a:t> </a:t>
            </a:r>
            <a:r>
              <a:rPr lang="en-US" dirty="0" err="1"/>
              <a:t>recompensas</a:t>
            </a:r>
            <a:r>
              <a:rPr lang="en-US" dirty="0"/>
              <a:t> </a:t>
            </a:r>
            <a:r>
              <a:rPr lang="en-US" dirty="0" err="1"/>
              <a:t>materiais</a:t>
            </a:r>
            <a:r>
              <a:rPr lang="en-US" dirty="0"/>
              <a:t>. </a:t>
            </a:r>
            <a:r>
              <a:rPr lang="en-US" dirty="0" err="1"/>
              <a:t>Isto</a:t>
            </a:r>
            <a:r>
              <a:rPr lang="en-US" dirty="0"/>
              <a:t> </a:t>
            </a:r>
            <a:r>
              <a:rPr lang="en-US" dirty="0" err="1"/>
              <a:t>promove</a:t>
            </a:r>
            <a:r>
              <a:rPr lang="en-US" dirty="0"/>
              <a:t> um </a:t>
            </a:r>
            <a:r>
              <a:rPr lang="en-US" dirty="0" err="1"/>
              <a:t>sentido</a:t>
            </a:r>
            <a:r>
              <a:rPr lang="en-US" dirty="0"/>
              <a:t> de </a:t>
            </a:r>
            <a:r>
              <a:rPr lang="en-US" dirty="0" err="1"/>
              <a:t>valorização</a:t>
            </a:r>
            <a:r>
              <a:rPr lang="en-US" dirty="0"/>
              <a:t>, </a:t>
            </a:r>
            <a:r>
              <a:rPr lang="en-US" dirty="0" err="1"/>
              <a:t>inclusão</a:t>
            </a:r>
            <a:r>
              <a:rPr lang="en-US" dirty="0"/>
              <a:t> e </a:t>
            </a:r>
            <a:r>
              <a:rPr lang="en-US" dirty="0" err="1"/>
              <a:t>motivação</a:t>
            </a:r>
            <a:r>
              <a:rPr lang="en-US" dirty="0"/>
              <a:t>.</a:t>
            </a:r>
          </a:p>
          <a:p>
            <a:pPr algn="just" rtl="0"/>
            <a:r>
              <a:rPr lang="en-US" b="1" dirty="0" err="1"/>
              <a:t>Envolvimento</a:t>
            </a:r>
            <a:r>
              <a:rPr lang="en-US" b="1" dirty="0"/>
              <a:t> dos </a:t>
            </a:r>
            <a:r>
              <a:rPr lang="en-US" b="1" dirty="0" err="1"/>
              <a:t>funcionários</a:t>
            </a:r>
            <a:r>
              <a:rPr lang="en-US" b="1" dirty="0"/>
              <a:t>: </a:t>
            </a:r>
            <a:r>
              <a:rPr lang="en-US" dirty="0"/>
              <a:t>As </a:t>
            </a:r>
            <a:r>
              <a:rPr lang="en-US" dirty="0" err="1"/>
              <a:t>atividades</a:t>
            </a:r>
            <a:r>
              <a:rPr lang="en-US" dirty="0"/>
              <a:t> e eventos, como exercícios de formação de </a:t>
            </a:r>
            <a:r>
              <a:rPr lang="en-US" dirty="0" err="1"/>
              <a:t>equipas</a:t>
            </a:r>
            <a:r>
              <a:rPr lang="en-US" dirty="0"/>
              <a:t>, oportunidades de voluntariado ou programas de </a:t>
            </a:r>
            <a:r>
              <a:rPr lang="en-US" dirty="0" err="1"/>
              <a:t>bem-estar</a:t>
            </a:r>
            <a:r>
              <a:rPr lang="en-US" dirty="0"/>
              <a:t>, ajudam a promover um </a:t>
            </a:r>
            <a:r>
              <a:rPr lang="en-US" dirty="0" err="1"/>
              <a:t>sentido</a:t>
            </a:r>
            <a:r>
              <a:rPr lang="en-US" dirty="0"/>
              <a:t> de camaradagem, colaboração e bem-estar geral entre os funcionários.</a:t>
            </a:r>
            <a:endParaRPr lang="en-US" b="1" dirty="0"/>
          </a:p>
          <a:p>
            <a:pPr algn="just" rtl="0"/>
            <a:r>
              <a:rPr lang="en-US" b="1" dirty="0"/>
              <a:t>Visibilidade e acessibilidade da </a:t>
            </a:r>
            <a:r>
              <a:rPr lang="en-US" b="1" dirty="0" err="1"/>
              <a:t>liderança</a:t>
            </a:r>
            <a:r>
              <a:rPr lang="en-US" b="1" dirty="0"/>
              <a:t>: </a:t>
            </a:r>
            <a:r>
              <a:rPr lang="en-US" dirty="0"/>
              <a:t>Deve-se </a:t>
            </a:r>
            <a:r>
              <a:rPr lang="en-US" dirty="0" err="1"/>
              <a:t>incentivar</a:t>
            </a:r>
            <a:r>
              <a:rPr lang="en-US" dirty="0"/>
              <a:t> </a:t>
            </a:r>
            <a:r>
              <a:rPr lang="en-US" dirty="0" err="1"/>
              <a:t>os</a:t>
            </a:r>
            <a:r>
              <a:rPr lang="en-US" dirty="0"/>
              <a:t> </a:t>
            </a:r>
            <a:r>
              <a:rPr lang="en-US" dirty="0" err="1"/>
              <a:t>líderes</a:t>
            </a:r>
            <a:r>
              <a:rPr lang="en-US" dirty="0"/>
              <a:t> e </a:t>
            </a:r>
            <a:r>
              <a:rPr lang="en-US" dirty="0" err="1"/>
              <a:t>gestores</a:t>
            </a:r>
            <a:r>
              <a:rPr lang="en-US" dirty="0"/>
              <a:t> a serem visíveis e acessíveis aos funcionários. Deve-se </a:t>
            </a:r>
            <a:r>
              <a:rPr lang="en-US" dirty="0" err="1"/>
              <a:t>promover</a:t>
            </a:r>
            <a:r>
              <a:rPr lang="en-US" dirty="0"/>
              <a:t> um ambiente onde os funcionários se sintam à vontade para </a:t>
            </a:r>
            <a:r>
              <a:rPr lang="en-US" dirty="0" err="1"/>
              <a:t>abordar</a:t>
            </a:r>
            <a:r>
              <a:rPr lang="en-US" dirty="0"/>
              <a:t> </a:t>
            </a:r>
            <a:r>
              <a:rPr lang="en-US" dirty="0" err="1"/>
              <a:t>os</a:t>
            </a:r>
            <a:r>
              <a:rPr lang="en-US" dirty="0"/>
              <a:t> </a:t>
            </a:r>
            <a:r>
              <a:rPr lang="en-US" dirty="0" err="1"/>
              <a:t>seus</a:t>
            </a:r>
            <a:r>
              <a:rPr lang="en-US" dirty="0"/>
              <a:t> supervisores </a:t>
            </a:r>
            <a:r>
              <a:rPr lang="en-US" dirty="0" err="1"/>
              <a:t>ou</a:t>
            </a:r>
            <a:r>
              <a:rPr lang="en-US" dirty="0"/>
              <a:t> </a:t>
            </a:r>
            <a:r>
              <a:rPr lang="en-US" dirty="0" err="1"/>
              <a:t>líderes</a:t>
            </a:r>
            <a:r>
              <a:rPr lang="en-US" dirty="0"/>
              <a:t>, para discutir preocupações, buscar orientação </a:t>
            </a:r>
            <a:r>
              <a:rPr lang="en-US" dirty="0" err="1"/>
              <a:t>ou</a:t>
            </a:r>
            <a:r>
              <a:rPr lang="en-US" dirty="0"/>
              <a:t> </a:t>
            </a:r>
            <a:r>
              <a:rPr lang="en-US" dirty="0" err="1"/>
              <a:t>partilhar</a:t>
            </a:r>
            <a:r>
              <a:rPr lang="en-US" dirty="0"/>
              <a:t> ideias.</a:t>
            </a:r>
          </a:p>
          <a:p>
            <a:pPr algn="just" rtl="0"/>
            <a:endParaRPr lang="en-US" dirty="0"/>
          </a:p>
          <a:p>
            <a:pPr algn="just" rtl="0"/>
            <a:endParaRPr lang="en-US" sz="800" dirty="0"/>
          </a:p>
          <a:p>
            <a:pPr algn="just" rtl="0"/>
            <a:endParaRPr lang="en-US" dirty="0"/>
          </a:p>
          <a:p>
            <a:pPr algn="just" rtl="0"/>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68682"/>
            <a:ext cx="10105292" cy="803654"/>
          </a:xfrm>
          <a:solidFill>
            <a:srgbClr val="F79037"/>
          </a:solidFill>
        </p:spPr>
        <p:txBody>
          <a:bodyPr anchor="ctr"/>
          <a:lstStyle/>
          <a:p>
            <a:pPr marL="432000" algn="l" rtl="0"/>
            <a:r>
              <a:rPr lang="en-IE" b="1" dirty="0" err="1"/>
              <a:t>Formas</a:t>
            </a:r>
            <a:r>
              <a:rPr lang="en-IE" b="1" dirty="0"/>
              <a:t> de </a:t>
            </a:r>
            <a:r>
              <a:rPr lang="en-IE" b="1" dirty="0" err="1"/>
              <a:t>Interação</a:t>
            </a:r>
            <a:r>
              <a:rPr lang="en-IE" b="1" dirty="0"/>
              <a:t> com </a:t>
            </a:r>
            <a:r>
              <a:rPr lang="en-IE" b="1" dirty="0" err="1"/>
              <a:t>os</a:t>
            </a:r>
            <a:r>
              <a:rPr lang="en-IE" b="1" dirty="0"/>
              <a:t> </a:t>
            </a:r>
            <a:r>
              <a:rPr lang="en-IE" b="1" dirty="0" err="1"/>
              <a:t>Funcionários</a:t>
            </a:r>
            <a:r>
              <a:rPr lang="en-IE" b="1" dirty="0"/>
              <a:t>:</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297373"/>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algn="l" rtl="0"/>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algn="l" rtl="0"/>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algn="l" rtl="0"/>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algn="l" rtl="0"/>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algn="l" rtl="0"/>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algn="l" rtl="0"/>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algn="l" rtl="0"/>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algn="l" rtl="0"/>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algn="l" rtl="0"/>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algn="l" rtl="0"/>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algn="l" rtl="0"/>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algn="l" rtl="0"/>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735291"/>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4142398"/>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86634" y="966469"/>
            <a:ext cx="5746887" cy="3501141"/>
          </a:xfrm>
        </p:spPr>
        <p:txBody>
          <a:bodyPr/>
          <a:lstStyle/>
          <a:p>
            <a:pPr algn="ctr" rtl="0"/>
            <a:r>
              <a:rPr lang="en-US" sz="2700" dirty="0"/>
              <a:t>Deve ser </a:t>
            </a:r>
            <a:r>
              <a:rPr lang="en-US" sz="2700" dirty="0" err="1"/>
              <a:t>lembrado</a:t>
            </a:r>
            <a:r>
              <a:rPr lang="en-US" sz="2700" dirty="0"/>
              <a:t> que </a:t>
            </a:r>
            <a:r>
              <a:rPr lang="en-US" sz="2700" dirty="0" err="1"/>
              <a:t>uma</a:t>
            </a:r>
            <a:r>
              <a:rPr lang="en-US" sz="2700" dirty="0"/>
              <a:t> comunicação interna e </a:t>
            </a:r>
            <a:r>
              <a:rPr lang="en-US" sz="2700" dirty="0" err="1"/>
              <a:t>envolvimento</a:t>
            </a:r>
            <a:r>
              <a:rPr lang="en-US" sz="2700" dirty="0"/>
              <a:t> </a:t>
            </a:r>
            <a:r>
              <a:rPr lang="en-US" sz="2700" dirty="0" err="1"/>
              <a:t>eficazes</a:t>
            </a:r>
            <a:r>
              <a:rPr lang="en-US" sz="2700" dirty="0"/>
              <a:t> </a:t>
            </a:r>
            <a:r>
              <a:rPr lang="en-US" sz="2700" dirty="0" err="1"/>
              <a:t>requerem</a:t>
            </a:r>
            <a:r>
              <a:rPr lang="en-US" sz="2700" dirty="0"/>
              <a:t> um esforço consistente e </a:t>
            </a:r>
            <a:r>
              <a:rPr lang="en-US" sz="2700" dirty="0" err="1"/>
              <a:t>contínuo</a:t>
            </a:r>
            <a:r>
              <a:rPr lang="en-US" sz="2700" dirty="0"/>
              <a:t>. </a:t>
            </a:r>
            <a:r>
              <a:rPr lang="en-US" sz="2700" b="1" dirty="0"/>
              <a:t>É essencial criar uma cultura em que os funcionários se sintam valorizados, ouvidos e capacitados para </a:t>
            </a:r>
            <a:r>
              <a:rPr lang="en-US" sz="2700" b="1" dirty="0" err="1"/>
              <a:t>contribuir</a:t>
            </a:r>
            <a:r>
              <a:rPr lang="en-US" sz="2700" b="1" dirty="0"/>
              <a:t> para o </a:t>
            </a:r>
            <a:r>
              <a:rPr lang="en-US" sz="2700" b="1" dirty="0" err="1"/>
              <a:t>sucesso</a:t>
            </a:r>
            <a:r>
              <a:rPr lang="en-US" sz="2700" b="1" dirty="0"/>
              <a:t> da </a:t>
            </a:r>
            <a:r>
              <a:rPr lang="en-US" sz="2700" b="1" dirty="0" err="1"/>
              <a:t>empresa</a:t>
            </a:r>
            <a:r>
              <a:rPr lang="en-US" sz="2700" b="1" dirty="0"/>
              <a:t> de </a:t>
            </a:r>
            <a:r>
              <a:rPr lang="en-US" sz="2700" b="1" dirty="0" err="1"/>
              <a:t>alimentos</a:t>
            </a:r>
            <a:r>
              <a:rPr lang="en-US" sz="2700" b="1" dirty="0"/>
              <a:t> </a:t>
            </a:r>
            <a:r>
              <a:rPr lang="en-US" sz="2700" b="1" dirty="0" err="1"/>
              <a:t>éticos</a:t>
            </a:r>
            <a:r>
              <a:rPr lang="en-US" sz="2700" dirty="0"/>
              <a:t>. Deve-se </a:t>
            </a:r>
            <a:r>
              <a:rPr lang="en-US" sz="2700" dirty="0" err="1"/>
              <a:t>avaliar</a:t>
            </a:r>
            <a:r>
              <a:rPr lang="en-US" sz="2700" dirty="0"/>
              <a:t> regularmente a eficácia das estratégias de comunicação e </a:t>
            </a:r>
            <a:r>
              <a:rPr lang="en-US" sz="2700" dirty="0" err="1"/>
              <a:t>adaptá</a:t>
            </a:r>
            <a:r>
              <a:rPr lang="en-US" sz="2700" dirty="0"/>
              <a:t>-las com base no feedback dos funcionários e </a:t>
            </a:r>
            <a:r>
              <a:rPr lang="en-US" sz="2700" dirty="0" err="1"/>
              <a:t>na</a:t>
            </a:r>
            <a:r>
              <a:rPr lang="en-US" sz="2700" dirty="0"/>
              <a:t> </a:t>
            </a:r>
            <a:r>
              <a:rPr lang="en-US" sz="2700" dirty="0" err="1"/>
              <a:t>evolução</a:t>
            </a:r>
            <a:r>
              <a:rPr lang="en-US" sz="2700" dirty="0"/>
              <a:t> das  </a:t>
            </a:r>
            <a:r>
              <a:rPr lang="en-US" sz="2700" dirty="0" err="1"/>
              <a:t>necessidades</a:t>
            </a:r>
            <a:r>
              <a:rPr lang="en-US" sz="2700" dirty="0"/>
              <a:t> da </a:t>
            </a:r>
            <a:r>
              <a:rPr lang="en-US" sz="2700" dirty="0" err="1"/>
              <a:t>empresa</a:t>
            </a:r>
            <a:r>
              <a:rPr lang="en-US" sz="2700" dirty="0"/>
              <a:t>.</a:t>
            </a:r>
            <a:endParaRPr lang="en-US" sz="2700" strike="sngStrike" dirty="0"/>
          </a:p>
          <a:p>
            <a:pPr algn="ctr" rtl="0"/>
            <a:endParaRPr lang="en-IE" sz="2700" dirty="0"/>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a:lstStyle/>
          <a:p>
            <a:pPr algn="just" rtl="0"/>
            <a:r>
              <a:rPr lang="en-US" dirty="0"/>
              <a:t>Neste </a:t>
            </a:r>
            <a:r>
              <a:rPr lang="en-US" dirty="0" err="1"/>
              <a:t>grupo</a:t>
            </a:r>
            <a:r>
              <a:rPr lang="en-US" dirty="0"/>
              <a:t>, a </a:t>
            </a:r>
            <a:r>
              <a:rPr lang="en-US" dirty="0" err="1"/>
              <a:t>empresa</a:t>
            </a:r>
            <a:r>
              <a:rPr lang="en-US" dirty="0"/>
              <a:t> </a:t>
            </a:r>
            <a:r>
              <a:rPr lang="en-US" dirty="0" err="1"/>
              <a:t>tem</a:t>
            </a:r>
            <a:r>
              <a:rPr lang="en-US" dirty="0"/>
              <a:t> a </a:t>
            </a:r>
            <a:r>
              <a:rPr lang="en-US" dirty="0" err="1"/>
              <a:t>oportunidade</a:t>
            </a:r>
            <a:r>
              <a:rPr lang="en-US" dirty="0"/>
              <a:t> de </a:t>
            </a:r>
            <a:r>
              <a:rPr lang="en-US" b="1" dirty="0" err="1"/>
              <a:t>desenvolver</a:t>
            </a:r>
            <a:r>
              <a:rPr lang="en-US" b="1" dirty="0"/>
              <a:t> </a:t>
            </a:r>
            <a:r>
              <a:rPr lang="en-US" b="1" dirty="0" err="1"/>
              <a:t>relações</a:t>
            </a:r>
            <a:r>
              <a:rPr lang="en-US" b="1" dirty="0"/>
              <a:t> </a:t>
            </a:r>
            <a:r>
              <a:rPr lang="en-US" b="1" dirty="0" err="1"/>
              <a:t>éticas</a:t>
            </a:r>
            <a:r>
              <a:rPr lang="en-US" b="1" dirty="0"/>
              <a:t> e sustentáveis ​​com </a:t>
            </a:r>
            <a:r>
              <a:rPr lang="en-US" b="1" dirty="0" err="1"/>
              <a:t>os</a:t>
            </a:r>
            <a:r>
              <a:rPr lang="en-US" b="1" dirty="0"/>
              <a:t> </a:t>
            </a:r>
            <a:r>
              <a:rPr lang="en-US" b="1" dirty="0" err="1"/>
              <a:t>fornecedores</a:t>
            </a:r>
            <a:r>
              <a:rPr lang="en-US" b="1" dirty="0"/>
              <a:t>. </a:t>
            </a:r>
            <a:r>
              <a:rPr lang="en-US" dirty="0" err="1"/>
              <a:t>Também</a:t>
            </a:r>
            <a:r>
              <a:rPr lang="en-US" dirty="0"/>
              <a:t> é considerado ético e sustentável </a:t>
            </a:r>
            <a:r>
              <a:rPr lang="en-US" dirty="0" err="1"/>
              <a:t>apoiar</a:t>
            </a:r>
            <a:r>
              <a:rPr lang="en-US" dirty="0"/>
              <a:t> </a:t>
            </a:r>
            <a:r>
              <a:rPr lang="en-US" dirty="0" err="1"/>
              <a:t>pequenos</a:t>
            </a:r>
            <a:r>
              <a:rPr lang="en-US" dirty="0"/>
              <a:t> </a:t>
            </a:r>
            <a:r>
              <a:rPr lang="en-US" dirty="0" err="1"/>
              <a:t>produtores</a:t>
            </a:r>
            <a:r>
              <a:rPr lang="en-US" dirty="0"/>
              <a:t> </a:t>
            </a:r>
            <a:r>
              <a:rPr lang="en-US" dirty="0" err="1"/>
              <a:t>ou</a:t>
            </a:r>
            <a:r>
              <a:rPr lang="en-US" dirty="0"/>
              <a:t> </a:t>
            </a:r>
            <a:r>
              <a:rPr lang="en-US" dirty="0" err="1"/>
              <a:t>produtores</a:t>
            </a:r>
            <a:r>
              <a:rPr lang="en-US" dirty="0"/>
              <a:t> </a:t>
            </a:r>
            <a:r>
              <a:rPr lang="en-US" dirty="0" err="1"/>
              <a:t>locais</a:t>
            </a:r>
            <a:r>
              <a:rPr lang="en-US" dirty="0"/>
              <a:t> e </a:t>
            </a:r>
            <a:r>
              <a:rPr lang="en-US" dirty="0" err="1"/>
              <a:t>optar</a:t>
            </a:r>
            <a:r>
              <a:rPr lang="en-US" dirty="0"/>
              <a:t> por </a:t>
            </a:r>
            <a:r>
              <a:rPr lang="en-US" dirty="0" err="1"/>
              <a:t>produtos</a:t>
            </a:r>
            <a:r>
              <a:rPr lang="en-US" dirty="0"/>
              <a:t> sazonais.</a:t>
            </a:r>
          </a:p>
          <a:p>
            <a:pPr algn="just" rtl="0"/>
            <a:endParaRPr lang="en-US" dirty="0"/>
          </a:p>
          <a:p>
            <a:pPr algn="just" rtl="0"/>
            <a:endParaRPr lang="en-US" dirty="0"/>
          </a:p>
          <a:p>
            <a:pPr algn="just" rtl="0"/>
            <a:endParaRPr lang="en-US" dirty="0"/>
          </a:p>
          <a:p>
            <a:pPr algn="just" rtl="0"/>
            <a:endParaRPr lang="en-US" dirty="0"/>
          </a:p>
          <a:p>
            <a:pPr algn="just" rtl="0"/>
            <a:endParaRPr lang="en-US" dirty="0"/>
          </a:p>
          <a:p>
            <a:pPr algn="just" rtl="0"/>
            <a:endParaRPr lang="en-US" dirty="0"/>
          </a:p>
          <a:p>
            <a:pPr algn="just" rtl="0"/>
            <a:endParaRPr lang="en-IE" dirty="0"/>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a:lstStyle/>
          <a:p>
            <a:pPr algn="l" rtl="0"/>
            <a:r>
              <a:rPr lang="en-IE" dirty="0"/>
              <a:t>Grupo 3: </a:t>
            </a:r>
            <a:r>
              <a:rPr lang="en-IE" b="1" dirty="0" err="1"/>
              <a:t>Os</a:t>
            </a:r>
            <a:r>
              <a:rPr lang="en-IE" dirty="0"/>
              <a:t> </a:t>
            </a:r>
            <a:r>
              <a:rPr lang="en-IE" b="1" dirty="0" err="1"/>
              <a:t>Fornecedores</a:t>
            </a:r>
            <a:r>
              <a:rPr lang="en-IE" b="1" dirty="0"/>
              <a:t> / Distribuidores</a:t>
            </a:r>
            <a:endParaRPr lang="en-IE" dirty="0"/>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4929352"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a:t>A interação e a comunicação </a:t>
            </a:r>
            <a:r>
              <a:rPr lang="en-US" b="1" dirty="0" err="1"/>
              <a:t>podem</a:t>
            </a:r>
            <a:r>
              <a:rPr lang="en-US" b="1" dirty="0"/>
              <a:t> </a:t>
            </a:r>
            <a:r>
              <a:rPr lang="en-US" b="1" dirty="0" err="1"/>
              <a:t>incidir</a:t>
            </a:r>
            <a:r>
              <a:rPr lang="en-US" b="1" dirty="0"/>
              <a:t> em </a:t>
            </a:r>
            <a:r>
              <a:rPr lang="en-US" b="1" dirty="0" err="1"/>
              <a:t>torno</a:t>
            </a:r>
            <a:r>
              <a:rPr lang="en-US" b="1" dirty="0"/>
              <a:t> dos </a:t>
            </a:r>
            <a:r>
              <a:rPr lang="en-US" b="1" dirty="0" err="1"/>
              <a:t>seguintes</a:t>
            </a:r>
            <a:r>
              <a:rPr lang="en-US" b="1" dirty="0"/>
              <a:t> </a:t>
            </a:r>
            <a:r>
              <a:rPr lang="en-US" b="1" dirty="0" err="1"/>
              <a:t>temas</a:t>
            </a:r>
            <a:r>
              <a:rPr lang="en-US" b="1" dirty="0"/>
              <a:t>:</a:t>
            </a:r>
          </a:p>
          <a:p>
            <a:pPr marL="342900" indent="-342900" algn="l" rtl="0">
              <a:buFont typeface="Arial" panose="020B0604020202020204" pitchFamily="34" charset="0"/>
              <a:buChar char="•"/>
            </a:pPr>
            <a:r>
              <a:rPr lang="en-US" dirty="0" err="1"/>
              <a:t>Práticas</a:t>
            </a:r>
            <a:r>
              <a:rPr lang="en-US" dirty="0"/>
              <a:t> de </a:t>
            </a:r>
            <a:r>
              <a:rPr lang="en-US" dirty="0" err="1"/>
              <a:t>comércio</a:t>
            </a:r>
            <a:r>
              <a:rPr lang="en-US" dirty="0"/>
              <a:t> </a:t>
            </a:r>
            <a:r>
              <a:rPr lang="en-US" dirty="0" err="1"/>
              <a:t>justo</a:t>
            </a:r>
            <a:r>
              <a:rPr lang="en-US" dirty="0"/>
              <a:t>;</a:t>
            </a:r>
          </a:p>
          <a:p>
            <a:pPr marL="342900" indent="-342900" algn="l" rtl="0">
              <a:buFont typeface="Arial" panose="020B0604020202020204" pitchFamily="34" charset="0"/>
              <a:buChar char="•"/>
            </a:pPr>
            <a:r>
              <a:rPr lang="en-US" dirty="0" err="1"/>
              <a:t>Fornecimento</a:t>
            </a:r>
            <a:r>
              <a:rPr lang="en-US" dirty="0"/>
              <a:t> </a:t>
            </a:r>
            <a:r>
              <a:rPr lang="en-US" dirty="0" err="1"/>
              <a:t>responsável</a:t>
            </a:r>
            <a:r>
              <a:rPr lang="en-US" dirty="0"/>
              <a:t>;</a:t>
            </a:r>
          </a:p>
          <a:p>
            <a:pPr marL="342900" indent="-342900" algn="l" rtl="0">
              <a:buFont typeface="Arial" panose="020B0604020202020204" pitchFamily="34" charset="0"/>
              <a:buChar char="•"/>
            </a:pPr>
            <a:r>
              <a:rPr lang="en-US" dirty="0" err="1"/>
              <a:t>Rastreabilidade</a:t>
            </a:r>
            <a:r>
              <a:rPr lang="en-US" dirty="0"/>
              <a:t>;</a:t>
            </a:r>
          </a:p>
          <a:p>
            <a:pPr marL="342900" indent="-342900" algn="l" rtl="0">
              <a:buFont typeface="Arial" panose="020B0604020202020204" pitchFamily="34" charset="0"/>
              <a:buChar char="•"/>
            </a:pPr>
            <a:r>
              <a:rPr lang="en-US" dirty="0" err="1"/>
              <a:t>Responsabilidade</a:t>
            </a:r>
            <a:r>
              <a:rPr lang="en-US" dirty="0"/>
              <a:t> na cadeia de </a:t>
            </a:r>
            <a:r>
              <a:rPr lang="en-US" dirty="0" err="1"/>
              <a:t>abastecimento</a:t>
            </a:r>
            <a:r>
              <a:rPr lang="en-US" dirty="0"/>
              <a:t>.</a:t>
            </a:r>
            <a:endParaRPr lang="en-US" strike="sngStrike"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132902" y="4331947"/>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985688"/>
            <a:ext cx="10595237" cy="4676422"/>
          </a:xfrm>
        </p:spPr>
        <p:txBody>
          <a:bodyPr/>
          <a:lstStyle/>
          <a:p>
            <a:pPr algn="just" rtl="0"/>
            <a:r>
              <a:rPr lang="en-US" sz="2300" b="1" dirty="0"/>
              <a:t>Processo de Seleção de Fornecedores</a:t>
            </a:r>
            <a:r>
              <a:rPr lang="en-US" sz="2300" dirty="0"/>
              <a:t>: </a:t>
            </a:r>
            <a:r>
              <a:rPr lang="en-US" sz="2300" dirty="0" err="1"/>
              <a:t>Implementar</a:t>
            </a:r>
            <a:r>
              <a:rPr lang="en-US" sz="2300" dirty="0"/>
              <a:t> um </a:t>
            </a:r>
            <a:r>
              <a:rPr lang="en-US" sz="2300" dirty="0" err="1"/>
              <a:t>processo</a:t>
            </a:r>
            <a:r>
              <a:rPr lang="en-US" sz="2300" dirty="0"/>
              <a:t> de seleção de </a:t>
            </a:r>
            <a:r>
              <a:rPr lang="en-US" sz="2300" dirty="0" err="1"/>
              <a:t>fornecedores</a:t>
            </a:r>
            <a:r>
              <a:rPr lang="en-US" sz="2300" dirty="0"/>
              <a:t> </a:t>
            </a:r>
            <a:r>
              <a:rPr lang="en-US" sz="2300" dirty="0" err="1"/>
              <a:t>abrangente</a:t>
            </a:r>
            <a:r>
              <a:rPr lang="en-US" sz="2300" dirty="0"/>
              <a:t> que inclua a </a:t>
            </a:r>
            <a:r>
              <a:rPr lang="en-US" sz="2300" dirty="0" err="1"/>
              <a:t>avaliação</a:t>
            </a:r>
            <a:r>
              <a:rPr lang="en-US" sz="2300" dirty="0"/>
              <a:t> das suas práticas éticas, iniciativas de sustentabilidade e </a:t>
            </a:r>
            <a:r>
              <a:rPr lang="en-US" sz="2300" dirty="0" err="1"/>
              <a:t>adesão</a:t>
            </a:r>
            <a:r>
              <a:rPr lang="en-US" sz="2300" dirty="0"/>
              <a:t> </a:t>
            </a:r>
            <a:r>
              <a:rPr lang="en-US" sz="2300" dirty="0" err="1"/>
              <a:t>às</a:t>
            </a:r>
            <a:r>
              <a:rPr lang="en-US" sz="2300" dirty="0"/>
              <a:t> </a:t>
            </a:r>
            <a:r>
              <a:rPr lang="en-US" sz="2300" dirty="0" err="1"/>
              <a:t>normas</a:t>
            </a:r>
            <a:r>
              <a:rPr lang="en-US" sz="2300" dirty="0"/>
              <a:t> da </a:t>
            </a:r>
            <a:r>
              <a:rPr lang="en-US" sz="2300" dirty="0" err="1"/>
              <a:t>indústria</a:t>
            </a:r>
            <a:r>
              <a:rPr lang="en-US" sz="2300" dirty="0"/>
              <a:t>. </a:t>
            </a:r>
            <a:r>
              <a:rPr lang="en-US" sz="2300" dirty="0" err="1"/>
              <a:t>Devem</a:t>
            </a:r>
            <a:r>
              <a:rPr lang="en-US" sz="2300" dirty="0"/>
              <a:t> ser </a:t>
            </a:r>
            <a:r>
              <a:rPr lang="en-US" sz="2300" dirty="0" err="1"/>
              <a:t>considerados</a:t>
            </a:r>
            <a:r>
              <a:rPr lang="en-US" sz="2300" dirty="0"/>
              <a:t> </a:t>
            </a:r>
            <a:r>
              <a:rPr lang="en-US" sz="2300" dirty="0" err="1"/>
              <a:t>diversos</a:t>
            </a:r>
            <a:r>
              <a:rPr lang="en-US" sz="2300" dirty="0"/>
              <a:t> </a:t>
            </a:r>
            <a:r>
              <a:rPr lang="en-US" sz="2300" dirty="0" err="1"/>
              <a:t>fatores</a:t>
            </a:r>
            <a:r>
              <a:rPr lang="en-US" sz="2300" dirty="0"/>
              <a:t>, tais </a:t>
            </a:r>
            <a:r>
              <a:rPr lang="en-US" sz="2300" dirty="0" err="1"/>
              <a:t>como</a:t>
            </a:r>
            <a:r>
              <a:rPr lang="en-US" sz="2300" dirty="0"/>
              <a:t> certificações de comércio justo, gestão </a:t>
            </a:r>
            <a:r>
              <a:rPr lang="en-US" sz="2300" dirty="0" err="1"/>
              <a:t>ambiental</a:t>
            </a:r>
            <a:r>
              <a:rPr lang="en-US" sz="2300" dirty="0"/>
              <a:t>, </a:t>
            </a:r>
            <a:r>
              <a:rPr lang="en-US" sz="2300" dirty="0" err="1"/>
              <a:t>práticas</a:t>
            </a:r>
            <a:r>
              <a:rPr lang="en-US" sz="2300" dirty="0"/>
              <a:t> </a:t>
            </a:r>
            <a:r>
              <a:rPr lang="en-US" sz="2300" dirty="0" err="1"/>
              <a:t>laborais</a:t>
            </a:r>
            <a:r>
              <a:rPr lang="en-US" sz="2300" dirty="0"/>
              <a:t> e qualidade do produto.</a:t>
            </a:r>
          </a:p>
          <a:p>
            <a:pPr algn="just"/>
            <a:r>
              <a:rPr lang="en-US" sz="2300" b="1" dirty="0" err="1"/>
              <a:t>Comunicação</a:t>
            </a:r>
            <a:r>
              <a:rPr lang="en-US" sz="2300" b="1" dirty="0"/>
              <a:t> </a:t>
            </a:r>
            <a:r>
              <a:rPr lang="en-US" sz="2300" b="1" dirty="0" err="1"/>
              <a:t>Transparente</a:t>
            </a:r>
            <a:r>
              <a:rPr lang="en-US" sz="2300" b="1" dirty="0"/>
              <a:t>: </a:t>
            </a:r>
            <a:r>
              <a:rPr lang="en-US" sz="2300" dirty="0" err="1"/>
              <a:t>Promover</a:t>
            </a:r>
            <a:r>
              <a:rPr lang="en-US" sz="2300" dirty="0"/>
              <a:t> uma comunicação aberta e </a:t>
            </a:r>
            <a:r>
              <a:rPr lang="en-US" sz="2300" dirty="0" err="1"/>
              <a:t>transparente</a:t>
            </a:r>
            <a:r>
              <a:rPr lang="en-US" sz="2300" dirty="0"/>
              <a:t> com </a:t>
            </a:r>
            <a:r>
              <a:rPr lang="en-US" sz="2300" dirty="0" err="1"/>
              <a:t>os</a:t>
            </a:r>
            <a:r>
              <a:rPr lang="en-US" sz="2300" dirty="0"/>
              <a:t> fornecedores e distribuidores. </a:t>
            </a:r>
            <a:r>
              <a:rPr lang="en-US" sz="2300" dirty="0" err="1"/>
              <a:t>Comunicar</a:t>
            </a:r>
            <a:r>
              <a:rPr lang="en-US" sz="2300" dirty="0"/>
              <a:t> </a:t>
            </a:r>
            <a:r>
              <a:rPr lang="en-US" sz="2300" dirty="0" err="1"/>
              <a:t>regularmente</a:t>
            </a:r>
            <a:r>
              <a:rPr lang="en-US" sz="2300" dirty="0"/>
              <a:t> as </a:t>
            </a:r>
            <a:r>
              <a:rPr lang="en-US" sz="2300" dirty="0" err="1"/>
              <a:t>expectativas</a:t>
            </a:r>
            <a:r>
              <a:rPr lang="en-US" sz="2300" dirty="0"/>
              <a:t> da </a:t>
            </a:r>
            <a:r>
              <a:rPr lang="en-US" sz="2300" dirty="0" err="1"/>
              <a:t>empresa</a:t>
            </a:r>
            <a:r>
              <a:rPr lang="en-US" sz="2300" dirty="0"/>
              <a:t>, </a:t>
            </a:r>
            <a:r>
              <a:rPr lang="en-US" sz="2300" dirty="0" err="1"/>
              <a:t>fornecer</a:t>
            </a:r>
            <a:r>
              <a:rPr lang="en-US" sz="2300" dirty="0"/>
              <a:t> diretrizes </a:t>
            </a:r>
            <a:r>
              <a:rPr lang="en-US" sz="2300" dirty="0" err="1"/>
              <a:t>ou</a:t>
            </a:r>
            <a:r>
              <a:rPr lang="en-US" sz="2300" dirty="0"/>
              <a:t> </a:t>
            </a:r>
            <a:r>
              <a:rPr lang="en-US" sz="2300" dirty="0" err="1"/>
              <a:t>atualizações</a:t>
            </a:r>
            <a:r>
              <a:rPr lang="en-US" sz="2300" dirty="0"/>
              <a:t> </a:t>
            </a:r>
            <a:r>
              <a:rPr lang="en-US" sz="2300" dirty="0" err="1"/>
              <a:t>sobre</a:t>
            </a:r>
            <a:r>
              <a:rPr lang="en-US" sz="2300" dirty="0"/>
              <a:t> </a:t>
            </a:r>
            <a:r>
              <a:rPr lang="en-US" sz="2300" dirty="0" err="1"/>
              <a:t>os</a:t>
            </a:r>
            <a:r>
              <a:rPr lang="en-US" sz="2300" dirty="0"/>
              <a:t> </a:t>
            </a:r>
            <a:r>
              <a:rPr lang="en-US" sz="2300" dirty="0" err="1"/>
              <a:t>requisitos</a:t>
            </a:r>
            <a:r>
              <a:rPr lang="en-US" sz="2300" dirty="0"/>
              <a:t> </a:t>
            </a:r>
            <a:r>
              <a:rPr lang="en-US" sz="2300" dirty="0" err="1"/>
              <a:t>ou</a:t>
            </a:r>
            <a:r>
              <a:rPr lang="en-US" sz="2300" dirty="0"/>
              <a:t> </a:t>
            </a:r>
            <a:r>
              <a:rPr lang="en-US" sz="2300" dirty="0" err="1"/>
              <a:t>alterações</a:t>
            </a:r>
            <a:r>
              <a:rPr lang="en-US" sz="2300" dirty="0"/>
              <a:t>, e resolver  </a:t>
            </a:r>
            <a:r>
              <a:rPr lang="en-US" sz="2300" dirty="0" err="1"/>
              <a:t>quaisquer</a:t>
            </a:r>
            <a:r>
              <a:rPr lang="en-US" sz="2300" dirty="0"/>
              <a:t> preocupações </a:t>
            </a:r>
            <a:r>
              <a:rPr lang="en-US" sz="2300" dirty="0" err="1"/>
              <a:t>ou</a:t>
            </a:r>
            <a:r>
              <a:rPr lang="en-US" sz="2300" dirty="0"/>
              <a:t> </a:t>
            </a:r>
            <a:r>
              <a:rPr lang="en-US" sz="2300" dirty="0" err="1"/>
              <a:t>problemas</a:t>
            </a:r>
            <a:r>
              <a:rPr lang="en-US" sz="2300" dirty="0"/>
              <a:t> de forma </a:t>
            </a:r>
            <a:r>
              <a:rPr lang="en-US" sz="2300" dirty="0" err="1"/>
              <a:t>imediata</a:t>
            </a:r>
            <a:r>
              <a:rPr lang="en-US" sz="2300" dirty="0"/>
              <a:t>. </a:t>
            </a:r>
            <a:r>
              <a:rPr lang="en-US" sz="2300" dirty="0" err="1"/>
              <a:t>Estabelecer</a:t>
            </a:r>
            <a:r>
              <a:rPr lang="en-US" sz="2300" dirty="0"/>
              <a:t> </a:t>
            </a:r>
            <a:r>
              <a:rPr lang="en-US" sz="2300" dirty="0" err="1"/>
              <a:t>canais</a:t>
            </a:r>
            <a:r>
              <a:rPr lang="en-US" sz="2300" dirty="0"/>
              <a:t> de diálogo e colaboração contínuos para </a:t>
            </a:r>
            <a:r>
              <a:rPr lang="en-US" sz="2300" dirty="0" err="1"/>
              <a:t>garantir</a:t>
            </a:r>
            <a:r>
              <a:rPr lang="en-US" sz="2300" dirty="0"/>
              <a:t> a </a:t>
            </a:r>
            <a:r>
              <a:rPr lang="en-US" sz="2300" dirty="0" err="1"/>
              <a:t>compreensão</a:t>
            </a:r>
            <a:r>
              <a:rPr lang="en-US" sz="2300" dirty="0"/>
              <a:t> e </a:t>
            </a:r>
            <a:r>
              <a:rPr lang="en-US" sz="2300" dirty="0" err="1"/>
              <a:t>entendimento</a:t>
            </a:r>
            <a:r>
              <a:rPr lang="en-US" sz="2300" dirty="0"/>
              <a:t> </a:t>
            </a:r>
            <a:r>
              <a:rPr lang="en-US" sz="2300" dirty="0" err="1"/>
              <a:t>mútuos</a:t>
            </a:r>
            <a:r>
              <a:rPr lang="en-US" sz="2300" dirty="0"/>
              <a:t>.</a:t>
            </a:r>
          </a:p>
          <a:p>
            <a:pPr algn="just" rtl="0"/>
            <a:r>
              <a:rPr lang="en-US" sz="2300" b="1" dirty="0" err="1"/>
              <a:t>Colaboração</a:t>
            </a:r>
            <a:r>
              <a:rPr lang="en-US" sz="2300" b="1" dirty="0"/>
              <a:t> &amp; </a:t>
            </a:r>
            <a:r>
              <a:rPr lang="en-US" sz="2300" b="1" dirty="0" err="1"/>
              <a:t>Formação</a:t>
            </a:r>
            <a:r>
              <a:rPr lang="en-US" sz="2300" b="1" dirty="0"/>
              <a:t>: </a:t>
            </a:r>
            <a:r>
              <a:rPr lang="en-US" sz="2300" dirty="0" err="1"/>
              <a:t>Colaborar</a:t>
            </a:r>
            <a:r>
              <a:rPr lang="en-US" sz="2300" dirty="0"/>
              <a:t> com </a:t>
            </a:r>
            <a:r>
              <a:rPr lang="en-US" sz="2300" dirty="0" err="1"/>
              <a:t>os</a:t>
            </a:r>
            <a:r>
              <a:rPr lang="en-US" sz="2300" dirty="0"/>
              <a:t> </a:t>
            </a:r>
            <a:r>
              <a:rPr lang="en-US" sz="2300" dirty="0" err="1"/>
              <a:t>fornecedores</a:t>
            </a:r>
            <a:r>
              <a:rPr lang="en-US" sz="2300" dirty="0"/>
              <a:t> e distribuidores para </a:t>
            </a:r>
            <a:r>
              <a:rPr lang="en-US" sz="2300" dirty="0" err="1"/>
              <a:t>melhorar</a:t>
            </a:r>
            <a:r>
              <a:rPr lang="en-US" sz="2300" dirty="0"/>
              <a:t> a </a:t>
            </a:r>
            <a:r>
              <a:rPr lang="en-US" sz="2300" dirty="0" err="1"/>
              <a:t>compreensão</a:t>
            </a:r>
            <a:r>
              <a:rPr lang="en-US" sz="2300" dirty="0"/>
              <a:t> das </a:t>
            </a:r>
            <a:r>
              <a:rPr lang="en-US" sz="2300" dirty="0" err="1"/>
              <a:t>normas</a:t>
            </a:r>
            <a:r>
              <a:rPr lang="en-US" sz="2300" dirty="0"/>
              <a:t> e </a:t>
            </a:r>
            <a:r>
              <a:rPr lang="en-US" sz="2300" dirty="0" err="1"/>
              <a:t>práticas</a:t>
            </a:r>
            <a:r>
              <a:rPr lang="en-US" sz="2300" dirty="0"/>
              <a:t> da </a:t>
            </a:r>
            <a:r>
              <a:rPr lang="en-US" sz="2300" dirty="0" err="1"/>
              <a:t>empresa</a:t>
            </a:r>
            <a:r>
              <a:rPr lang="en-US" sz="2300" dirty="0"/>
              <a:t>. </a:t>
            </a:r>
            <a:r>
              <a:rPr lang="en-US" sz="2300" dirty="0" err="1"/>
              <a:t>Oferecer</a:t>
            </a:r>
            <a:r>
              <a:rPr lang="en-US" sz="2300" dirty="0"/>
              <a:t> workshops de </a:t>
            </a:r>
            <a:r>
              <a:rPr lang="en-US" sz="2300" dirty="0" err="1"/>
              <a:t>formação</a:t>
            </a:r>
            <a:r>
              <a:rPr lang="en-US" sz="2300" dirty="0"/>
              <a:t> </a:t>
            </a:r>
            <a:r>
              <a:rPr lang="en-US" sz="2300" dirty="0" err="1"/>
              <a:t>ou</a:t>
            </a:r>
            <a:r>
              <a:rPr lang="en-US" sz="2300" dirty="0"/>
              <a:t> recursos para </a:t>
            </a:r>
            <a:r>
              <a:rPr lang="en-US" sz="2300" dirty="0" err="1"/>
              <a:t>ajudar</a:t>
            </a:r>
            <a:r>
              <a:rPr lang="en-US" sz="2300" dirty="0"/>
              <a:t> a </a:t>
            </a:r>
            <a:r>
              <a:rPr lang="en-US" sz="2300" dirty="0" err="1"/>
              <a:t>cumprir</a:t>
            </a:r>
            <a:r>
              <a:rPr lang="en-US" sz="2300" dirty="0"/>
              <a:t> as </a:t>
            </a:r>
            <a:r>
              <a:rPr lang="en-US" sz="2300" dirty="0" err="1"/>
              <a:t>expectativas</a:t>
            </a:r>
            <a:r>
              <a:rPr lang="en-US" sz="2300" dirty="0"/>
              <a:t>. </a:t>
            </a:r>
            <a:r>
              <a:rPr lang="en-US" sz="2300" dirty="0" err="1"/>
              <a:t>Promover</a:t>
            </a:r>
            <a:r>
              <a:rPr lang="en-US" sz="2300" dirty="0"/>
              <a:t> um </a:t>
            </a:r>
            <a:r>
              <a:rPr lang="en-US" sz="2300" dirty="0" err="1"/>
              <a:t>ambiente</a:t>
            </a:r>
            <a:r>
              <a:rPr lang="en-US" sz="2300" dirty="0"/>
              <a:t> </a:t>
            </a:r>
            <a:r>
              <a:rPr lang="en-US" sz="2300" dirty="0" err="1"/>
              <a:t>onde</a:t>
            </a:r>
            <a:r>
              <a:rPr lang="en-US" sz="2300" dirty="0"/>
              <a:t> a </a:t>
            </a:r>
            <a:r>
              <a:rPr lang="en-US" sz="2300" dirty="0" err="1"/>
              <a:t>partilha</a:t>
            </a:r>
            <a:r>
              <a:rPr lang="en-US" sz="2300" dirty="0"/>
              <a:t> de </a:t>
            </a:r>
            <a:r>
              <a:rPr lang="en-US" sz="2300" dirty="0" err="1"/>
              <a:t>conhecimentos</a:t>
            </a:r>
            <a:r>
              <a:rPr lang="en-US" sz="2300" dirty="0"/>
              <a:t> e a melhoria </a:t>
            </a:r>
            <a:r>
              <a:rPr lang="en-US" sz="2300" dirty="0" err="1"/>
              <a:t>contínua</a:t>
            </a:r>
            <a:r>
              <a:rPr lang="en-US" sz="2300" dirty="0"/>
              <a:t> </a:t>
            </a:r>
            <a:r>
              <a:rPr lang="en-US" sz="2300" dirty="0" err="1"/>
              <a:t>sejam</a:t>
            </a:r>
            <a:r>
              <a:rPr lang="en-US" sz="2300" dirty="0"/>
              <a:t> </a:t>
            </a:r>
            <a:r>
              <a:rPr lang="en-US" sz="2300" dirty="0" err="1"/>
              <a:t>incentivadas</a:t>
            </a:r>
            <a:r>
              <a:rPr lang="en-US" sz="2300" dirty="0"/>
              <a:t>.</a:t>
            </a:r>
          </a:p>
          <a:p>
            <a:pPr algn="just" rtl="0"/>
            <a:endParaRPr lang="en-US" sz="2300" dirty="0"/>
          </a:p>
          <a:p>
            <a:pPr algn="just" rtl="0"/>
            <a:endParaRPr lang="en-US" sz="2300" dirty="0"/>
          </a:p>
          <a:p>
            <a:pPr algn="just" rtl="0"/>
            <a:endParaRPr lang="en-IE" sz="2300"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1922369" cy="803654"/>
          </a:xfrm>
          <a:solidFill>
            <a:srgbClr val="F79037"/>
          </a:solidFill>
        </p:spPr>
        <p:txBody>
          <a:bodyPr anchor="ctr"/>
          <a:lstStyle/>
          <a:p>
            <a:pPr marL="432000" algn="l" rtl="0"/>
            <a:r>
              <a:rPr lang="en-IE" b="1" dirty="0" err="1"/>
              <a:t>Formas</a:t>
            </a:r>
            <a:r>
              <a:rPr lang="en-IE" b="1" dirty="0"/>
              <a:t> de </a:t>
            </a:r>
            <a:r>
              <a:rPr lang="en-IE" b="1" dirty="0" err="1"/>
              <a:t>Interação</a:t>
            </a:r>
            <a:r>
              <a:rPr lang="en-IE" b="1" dirty="0"/>
              <a:t> com </a:t>
            </a:r>
            <a:r>
              <a:rPr lang="en-IE" b="1" dirty="0" err="1"/>
              <a:t>os</a:t>
            </a:r>
            <a:r>
              <a:rPr lang="en-IE" b="1" dirty="0"/>
              <a:t> </a:t>
            </a:r>
            <a:r>
              <a:rPr lang="en-IE" b="1" dirty="0" err="1"/>
              <a:t>Fornecedores</a:t>
            </a:r>
            <a:r>
              <a:rPr lang="en-IE" b="1" dirty="0"/>
              <a:t> / </a:t>
            </a:r>
            <a:r>
              <a:rPr lang="en-IE" b="1" dirty="0" err="1"/>
              <a:t>Distribuidores</a:t>
            </a:r>
            <a:r>
              <a:rPr lang="en-IE" b="1" dirty="0"/>
              <a:t>:</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0" y="1115569"/>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20" y="2622558"/>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520" y="4396407"/>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4" y="1164442"/>
            <a:ext cx="10198432" cy="4676422"/>
          </a:xfrm>
        </p:spPr>
        <p:txBody>
          <a:bodyPr/>
          <a:lstStyle/>
          <a:p>
            <a:pPr algn="just" rtl="0"/>
            <a:r>
              <a:rPr lang="en-US" b="1" dirty="0" err="1"/>
              <a:t>Auditorias</a:t>
            </a:r>
            <a:r>
              <a:rPr lang="en-US" b="1" dirty="0"/>
              <a:t> &amp; </a:t>
            </a:r>
            <a:r>
              <a:rPr lang="en-US" b="1" dirty="0" err="1"/>
              <a:t>Avaliações</a:t>
            </a:r>
            <a:r>
              <a:rPr lang="en-US" b="1" dirty="0"/>
              <a:t> a </a:t>
            </a:r>
            <a:r>
              <a:rPr lang="en-US" b="1" dirty="0" err="1"/>
              <a:t>Fornecedores</a:t>
            </a:r>
            <a:r>
              <a:rPr lang="en-US" b="1" dirty="0"/>
              <a:t>: </a:t>
            </a:r>
            <a:r>
              <a:rPr lang="en-US" dirty="0" err="1"/>
              <a:t>Realizar</a:t>
            </a:r>
            <a:r>
              <a:rPr lang="en-US" dirty="0"/>
              <a:t> auditorias e avaliações regulares para avaliar a conformidade dos fornecedores com as </a:t>
            </a:r>
            <a:r>
              <a:rPr lang="en-US" dirty="0" err="1"/>
              <a:t>normas</a:t>
            </a:r>
            <a:r>
              <a:rPr lang="en-US" dirty="0"/>
              <a:t> de qualidade, </a:t>
            </a:r>
            <a:r>
              <a:rPr lang="en-US" dirty="0" err="1"/>
              <a:t>ética</a:t>
            </a:r>
            <a:r>
              <a:rPr lang="en-US" dirty="0"/>
              <a:t> e </a:t>
            </a:r>
            <a:r>
              <a:rPr lang="en-US" dirty="0" err="1"/>
              <a:t>sustentabilidade</a:t>
            </a:r>
            <a:r>
              <a:rPr lang="en-US" dirty="0"/>
              <a:t>. </a:t>
            </a:r>
            <a:r>
              <a:rPr lang="en-US" dirty="0" err="1"/>
              <a:t>Isto</a:t>
            </a:r>
            <a:r>
              <a:rPr lang="en-US" dirty="0"/>
              <a:t> pode envolver visitas ao local, inspeções ou certificações de terceiros. </a:t>
            </a:r>
            <a:r>
              <a:rPr lang="en-US" dirty="0" err="1"/>
              <a:t>Fornecer</a:t>
            </a:r>
            <a:r>
              <a:rPr lang="en-US" dirty="0"/>
              <a:t> um feedback construtivo e </a:t>
            </a:r>
            <a:r>
              <a:rPr lang="en-US" dirty="0" err="1"/>
              <a:t>trabalhar</a:t>
            </a:r>
            <a:r>
              <a:rPr lang="en-US" dirty="0"/>
              <a:t> em conjunto com os fornecedores para abordar quaisquer áreas identificadas para melhoria, e </a:t>
            </a:r>
            <a:r>
              <a:rPr lang="en-US" dirty="0" err="1"/>
              <a:t>promover</a:t>
            </a:r>
            <a:r>
              <a:rPr lang="en-US" dirty="0"/>
              <a:t> </a:t>
            </a:r>
            <a:r>
              <a:rPr lang="en-US" dirty="0" err="1"/>
              <a:t>simultaneamente</a:t>
            </a:r>
            <a:r>
              <a:rPr lang="en-US" dirty="0"/>
              <a:t>  </a:t>
            </a:r>
            <a:r>
              <a:rPr lang="en-US" dirty="0" err="1"/>
              <a:t>confiança</a:t>
            </a:r>
            <a:r>
              <a:rPr lang="en-US" dirty="0"/>
              <a:t> e respeito.</a:t>
            </a:r>
          </a:p>
          <a:p>
            <a:pPr algn="just" rtl="0"/>
            <a:r>
              <a:rPr lang="en-US" b="1" dirty="0" err="1"/>
              <a:t>Preço</a:t>
            </a:r>
            <a:r>
              <a:rPr lang="en-US" b="1" dirty="0"/>
              <a:t> Justo &amp; </a:t>
            </a:r>
            <a:r>
              <a:rPr lang="en-US" b="1" dirty="0" err="1"/>
              <a:t>Condições</a:t>
            </a:r>
            <a:r>
              <a:rPr lang="en-US" b="1" dirty="0"/>
              <a:t> de </a:t>
            </a:r>
            <a:r>
              <a:rPr lang="en-US" b="1" dirty="0" err="1"/>
              <a:t>Pagamento</a:t>
            </a:r>
            <a:r>
              <a:rPr lang="en-US" b="1" dirty="0"/>
              <a:t>: </a:t>
            </a:r>
            <a:r>
              <a:rPr lang="en-US" dirty="0" err="1"/>
              <a:t>Garantir</a:t>
            </a:r>
            <a:r>
              <a:rPr lang="en-US" dirty="0"/>
              <a:t> preços justos e condições de </a:t>
            </a:r>
            <a:r>
              <a:rPr lang="en-US" dirty="0" err="1"/>
              <a:t>pagamento</a:t>
            </a:r>
            <a:r>
              <a:rPr lang="en-US" dirty="0"/>
              <a:t> para </a:t>
            </a:r>
            <a:r>
              <a:rPr lang="en-US" dirty="0" err="1"/>
              <a:t>os</a:t>
            </a:r>
            <a:r>
              <a:rPr lang="en-US" dirty="0"/>
              <a:t> fornecedores e distribuidores. </a:t>
            </a:r>
            <a:r>
              <a:rPr lang="en-US" dirty="0" err="1"/>
              <a:t>Evitar</a:t>
            </a:r>
            <a:r>
              <a:rPr lang="en-US" dirty="0"/>
              <a:t> práticas que possam </a:t>
            </a:r>
            <a:r>
              <a:rPr lang="en-US" dirty="0" err="1"/>
              <a:t>explorar</a:t>
            </a:r>
            <a:r>
              <a:rPr lang="en-US" dirty="0"/>
              <a:t> </a:t>
            </a:r>
            <a:r>
              <a:rPr lang="en-US" dirty="0" err="1"/>
              <a:t>os</a:t>
            </a:r>
            <a:r>
              <a:rPr lang="en-US" dirty="0"/>
              <a:t> </a:t>
            </a:r>
            <a:r>
              <a:rPr lang="en-US" dirty="0" err="1"/>
              <a:t>fornecedores</a:t>
            </a:r>
            <a:r>
              <a:rPr lang="en-US" dirty="0"/>
              <a:t> ou </a:t>
            </a:r>
            <a:r>
              <a:rPr lang="en-US" dirty="0" err="1"/>
              <a:t>comprometer</a:t>
            </a:r>
            <a:r>
              <a:rPr lang="en-US" dirty="0"/>
              <a:t> a </a:t>
            </a:r>
            <a:r>
              <a:rPr lang="en-US" dirty="0" err="1"/>
              <a:t>sua</a:t>
            </a:r>
            <a:r>
              <a:rPr lang="en-US" dirty="0"/>
              <a:t> capacidade de manter práticas éticas. </a:t>
            </a:r>
            <a:r>
              <a:rPr lang="en-US" dirty="0" err="1"/>
              <a:t>Estabelecer</a:t>
            </a:r>
            <a:r>
              <a:rPr lang="en-US" dirty="0"/>
              <a:t> negociações e contratos transparentes que apoiem uma remuneração justa e </a:t>
            </a:r>
            <a:r>
              <a:rPr lang="en-US" dirty="0" err="1"/>
              <a:t>relações</a:t>
            </a:r>
            <a:r>
              <a:rPr lang="en-US" dirty="0"/>
              <a:t> </a:t>
            </a:r>
            <a:r>
              <a:rPr lang="en-US" dirty="0" err="1"/>
              <a:t>mutuamente</a:t>
            </a:r>
            <a:r>
              <a:rPr lang="en-US" dirty="0"/>
              <a:t> </a:t>
            </a:r>
            <a:r>
              <a:rPr lang="en-US" dirty="0" err="1"/>
              <a:t>benéficas</a:t>
            </a:r>
            <a:r>
              <a:rPr lang="en-US" dirty="0"/>
              <a:t>.</a:t>
            </a:r>
          </a:p>
          <a:p>
            <a:pPr algn="just" rtl="0"/>
            <a:endParaRPr lang="en-US" dirty="0"/>
          </a:p>
          <a:p>
            <a:pPr algn="just" rtl="0"/>
            <a:endParaRPr lang="en-US" sz="800" dirty="0"/>
          </a:p>
          <a:p>
            <a:pPr algn="just" rtl="0"/>
            <a:endParaRPr lang="en-US" dirty="0"/>
          </a:p>
          <a:p>
            <a:pPr algn="just" rtl="0"/>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algn="l" rtl="0"/>
            <a:r>
              <a:rPr lang="en-IE" b="1" dirty="0"/>
              <a:t>Formas de interagir com os funcionários:</a:t>
            </a:r>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553" y="2934380"/>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0" y="193757"/>
            <a:ext cx="12016154" cy="803654"/>
          </a:xfrm>
          <a:prstGeom prst="rect">
            <a:avLst/>
          </a:prstGeom>
          <a:solidFill>
            <a:srgbClr val="F7903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algn="l" rtl="0"/>
            <a:r>
              <a:rPr lang="en-IE" b="1" dirty="0" err="1"/>
              <a:t>Formas</a:t>
            </a:r>
            <a:r>
              <a:rPr lang="en-IE" b="1" dirty="0"/>
              <a:t> de </a:t>
            </a:r>
            <a:r>
              <a:rPr lang="en-IE" b="1" dirty="0" err="1"/>
              <a:t>Interação</a:t>
            </a:r>
            <a:r>
              <a:rPr lang="en-IE" b="1" dirty="0"/>
              <a:t> com </a:t>
            </a:r>
            <a:r>
              <a:rPr lang="en-IE" b="1" dirty="0" err="1"/>
              <a:t>os</a:t>
            </a:r>
            <a:r>
              <a:rPr lang="en-IE" b="1" dirty="0"/>
              <a:t> </a:t>
            </a:r>
            <a:r>
              <a:rPr lang="en-IE" b="1" dirty="0" err="1"/>
              <a:t>Fornecedores</a:t>
            </a:r>
            <a:r>
              <a:rPr lang="en-IE" b="1" dirty="0"/>
              <a:t> / </a:t>
            </a:r>
            <a:r>
              <a:rPr lang="en-IE" b="1" dirty="0" err="1"/>
              <a:t>Distribuidores</a:t>
            </a:r>
            <a:r>
              <a:rPr lang="en-IE" b="1" dirty="0"/>
              <a:t>:</a:t>
            </a:r>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10167595" y="4571070"/>
            <a:ext cx="1339246" cy="1411503"/>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algn="l" rtl="0"/>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algn="l" rtl="0"/>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algn="l" rtl="0"/>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a:xfrm>
            <a:off x="1242646" y="2036070"/>
            <a:ext cx="10619154" cy="3440624"/>
          </a:xfrm>
        </p:spPr>
        <p:txBody>
          <a:bodyPr/>
          <a:lstStyle/>
          <a:p>
            <a:pPr algn="just" rtl="0">
              <a:defRPr/>
            </a:pPr>
            <a:r>
              <a:rPr lang="en-US" b="0" i="0" dirty="0">
                <a:effectLst/>
              </a:rPr>
              <a:t>O </a:t>
            </a:r>
            <a:r>
              <a:rPr lang="en-US" b="0" i="0" dirty="0" err="1">
                <a:effectLst/>
              </a:rPr>
              <a:t>conceito</a:t>
            </a:r>
            <a:r>
              <a:rPr lang="en-US" b="0" i="0" dirty="0">
                <a:effectLst/>
              </a:rPr>
              <a:t> de </a:t>
            </a:r>
            <a:r>
              <a:rPr lang="en-US" b="1" i="0" dirty="0" err="1">
                <a:effectLst/>
              </a:rPr>
              <a:t>comércio</a:t>
            </a:r>
            <a:r>
              <a:rPr lang="en-US" b="1" i="0" dirty="0">
                <a:effectLst/>
              </a:rPr>
              <a:t> </a:t>
            </a:r>
            <a:r>
              <a:rPr lang="en-US" b="1" dirty="0" err="1"/>
              <a:t>justo</a:t>
            </a:r>
            <a:r>
              <a:rPr lang="en-US" b="1" dirty="0"/>
              <a:t> </a:t>
            </a:r>
            <a:r>
              <a:rPr lang="en-US" b="0" i="0" dirty="0">
                <a:effectLst/>
              </a:rPr>
              <a:t>é </a:t>
            </a:r>
            <a:r>
              <a:rPr lang="en-US" dirty="0" err="1"/>
              <a:t>vasto</a:t>
            </a:r>
            <a:r>
              <a:rPr lang="en-US" dirty="0"/>
              <a:t>, </a:t>
            </a:r>
            <a:r>
              <a:rPr lang="en-US" dirty="0" err="1"/>
              <a:t>abrangendo</a:t>
            </a:r>
            <a:r>
              <a:rPr lang="en-US" dirty="0"/>
              <a:t> </a:t>
            </a:r>
            <a:r>
              <a:rPr lang="en-US" dirty="0" err="1"/>
              <a:t>relações</a:t>
            </a:r>
            <a:r>
              <a:rPr lang="en-US" dirty="0"/>
              <a:t> comerciais éticas e mais equitativas entre produtores, comerciantes e </a:t>
            </a:r>
            <a:r>
              <a:rPr lang="en-US" dirty="0" err="1"/>
              <a:t>consumidores</a:t>
            </a:r>
            <a:r>
              <a:rPr lang="en-US" dirty="0"/>
              <a:t>, e promovendo o desenvolvimento sustentável. </a:t>
            </a:r>
            <a:r>
              <a:rPr lang="en-US" dirty="0" err="1"/>
              <a:t>Os</a:t>
            </a:r>
            <a:r>
              <a:rPr lang="en-US" dirty="0"/>
              <a:t> </a:t>
            </a:r>
            <a:r>
              <a:rPr lang="en-US" dirty="0" err="1"/>
              <a:t>preços</a:t>
            </a:r>
            <a:r>
              <a:rPr lang="en-US" dirty="0"/>
              <a:t> justos são apenas um </a:t>
            </a:r>
            <a:r>
              <a:rPr lang="en-US" dirty="0" err="1"/>
              <a:t>aspeto</a:t>
            </a:r>
            <a:r>
              <a:rPr lang="en-US" dirty="0"/>
              <a:t> </a:t>
            </a:r>
            <a:r>
              <a:rPr lang="en-US" dirty="0" err="1"/>
              <a:t>deste</a:t>
            </a:r>
            <a:r>
              <a:rPr lang="en-US" dirty="0"/>
              <a:t> </a:t>
            </a:r>
            <a:r>
              <a:rPr lang="en-US" dirty="0" err="1"/>
              <a:t>conceito</a:t>
            </a:r>
            <a:r>
              <a:rPr lang="en-US" dirty="0"/>
              <a:t>, ajudando alguns dos produtores mais desfavorecidos a </a:t>
            </a:r>
            <a:r>
              <a:rPr lang="en-US" dirty="0" err="1"/>
              <a:t>beneficiarem</a:t>
            </a:r>
            <a:r>
              <a:rPr lang="en-US" dirty="0"/>
              <a:t> do comércio. </a:t>
            </a:r>
            <a:r>
              <a:rPr lang="en-US" dirty="0" err="1"/>
              <a:t>Os</a:t>
            </a:r>
            <a:r>
              <a:rPr lang="en-US" dirty="0"/>
              <a:t> </a:t>
            </a:r>
            <a:r>
              <a:rPr lang="en-US" dirty="0" err="1"/>
              <a:t>direitos</a:t>
            </a:r>
            <a:r>
              <a:rPr lang="en-US" dirty="0"/>
              <a:t> dos trabalhadores, a </a:t>
            </a:r>
            <a:r>
              <a:rPr lang="en-US" dirty="0" err="1"/>
              <a:t>atenção</a:t>
            </a:r>
            <a:r>
              <a:rPr lang="en-US" dirty="0"/>
              <a:t> à saúde e à </a:t>
            </a:r>
            <a:r>
              <a:rPr lang="en-US" dirty="0" err="1"/>
              <a:t>segurança</a:t>
            </a:r>
            <a:r>
              <a:rPr lang="en-US" dirty="0"/>
              <a:t> e o </a:t>
            </a:r>
            <a:r>
              <a:rPr lang="en-US" dirty="0" err="1"/>
              <a:t>desenvolvimento</a:t>
            </a:r>
            <a:r>
              <a:rPr lang="en-US" dirty="0"/>
              <a:t> das </a:t>
            </a:r>
            <a:r>
              <a:rPr lang="en-US" dirty="0" err="1"/>
              <a:t>capacidades</a:t>
            </a:r>
            <a:r>
              <a:rPr lang="en-US" dirty="0"/>
              <a:t>, </a:t>
            </a:r>
            <a:r>
              <a:rPr lang="en-US" dirty="0" err="1"/>
              <a:t>são</a:t>
            </a:r>
            <a:r>
              <a:rPr lang="en-US" dirty="0"/>
              <a:t> outros temas incentivados pelo movimento.</a:t>
            </a:r>
          </a:p>
          <a:p>
            <a:pPr algn="just" rtl="0">
              <a:defRPr/>
            </a:pPr>
            <a:r>
              <a:rPr lang="en-US" dirty="0"/>
              <a:t>Na </a:t>
            </a:r>
            <a:r>
              <a:rPr lang="en-US" dirty="0" err="1"/>
              <a:t>União</a:t>
            </a:r>
            <a:r>
              <a:rPr lang="en-US" dirty="0"/>
              <a:t> </a:t>
            </a:r>
            <a:r>
              <a:rPr lang="en-US" dirty="0" err="1"/>
              <a:t>Europeia</a:t>
            </a:r>
            <a:r>
              <a:rPr lang="en-US" dirty="0"/>
              <a:t>, os consumidores estarão familiarizados com o </a:t>
            </a:r>
            <a:r>
              <a:rPr lang="en-US" dirty="0" err="1"/>
              <a:t>rótulo</a:t>
            </a:r>
            <a:r>
              <a:rPr lang="en-US" dirty="0"/>
              <a:t> “</a:t>
            </a:r>
            <a:r>
              <a:rPr lang="en-US" dirty="0" err="1"/>
              <a:t>Comércio</a:t>
            </a:r>
            <a:r>
              <a:rPr lang="en-US" dirty="0"/>
              <a:t> Justo” em </a:t>
            </a:r>
            <a:r>
              <a:rPr lang="en-US" dirty="0" err="1"/>
              <a:t>produtos</a:t>
            </a:r>
            <a:r>
              <a:rPr lang="en-US" dirty="0"/>
              <a:t> e </a:t>
            </a:r>
            <a:r>
              <a:rPr lang="en-US" dirty="0" err="1"/>
              <a:t>géneros</a:t>
            </a:r>
            <a:r>
              <a:rPr lang="en-US" dirty="0"/>
              <a:t> </a:t>
            </a:r>
            <a:r>
              <a:rPr lang="en-US" dirty="0" err="1"/>
              <a:t>alimentícios</a:t>
            </a:r>
            <a:r>
              <a:rPr lang="en-US" dirty="0"/>
              <a:t>. Estes produtos foram certificados pela Fairtrade International </a:t>
            </a:r>
            <a:r>
              <a:rPr lang="en-US" dirty="0" err="1"/>
              <a:t>como</a:t>
            </a:r>
            <a:r>
              <a:rPr lang="en-US" dirty="0"/>
              <a:t> </a:t>
            </a:r>
            <a:r>
              <a:rPr lang="en-US" dirty="0" err="1"/>
              <a:t>cumprindo</a:t>
            </a:r>
            <a:r>
              <a:rPr lang="en-US" dirty="0"/>
              <a:t> as </a:t>
            </a:r>
            <a:r>
              <a:rPr lang="en-US" dirty="0" err="1"/>
              <a:t>normas</a:t>
            </a:r>
            <a:r>
              <a:rPr lang="en-US" dirty="0"/>
              <a:t> </a:t>
            </a:r>
            <a:r>
              <a:rPr lang="en-US" dirty="0" err="1"/>
              <a:t>sociais</a:t>
            </a:r>
            <a:r>
              <a:rPr lang="en-US" dirty="0"/>
              <a:t>, ambientais (mas </a:t>
            </a:r>
            <a:r>
              <a:rPr lang="en-US" dirty="0" err="1"/>
              <a:t>não</a:t>
            </a:r>
            <a:r>
              <a:rPr lang="en-US" dirty="0"/>
              <a:t> </a:t>
            </a:r>
            <a:r>
              <a:rPr lang="en-US" dirty="0" err="1"/>
              <a:t>necessariamente</a:t>
            </a:r>
            <a:r>
              <a:rPr lang="en-US" dirty="0"/>
              <a:t> do modo de </a:t>
            </a:r>
            <a:r>
              <a:rPr lang="en-US" dirty="0" err="1"/>
              <a:t>produção</a:t>
            </a:r>
            <a:r>
              <a:rPr lang="en-US" dirty="0"/>
              <a:t> </a:t>
            </a:r>
            <a:r>
              <a:rPr lang="en-US" dirty="0" err="1"/>
              <a:t>biológico</a:t>
            </a:r>
            <a:r>
              <a:rPr lang="en-US" dirty="0"/>
              <a:t>) e </a:t>
            </a:r>
            <a:r>
              <a:rPr lang="en-US" dirty="0" err="1"/>
              <a:t>económicas</a:t>
            </a:r>
            <a:r>
              <a:rPr lang="en-US" dirty="0"/>
              <a:t>, </a:t>
            </a:r>
            <a:r>
              <a:rPr lang="en-US" dirty="0" err="1"/>
              <a:t>aprovadas</a:t>
            </a:r>
            <a:r>
              <a:rPr lang="en-US" dirty="0"/>
              <a:t> </a:t>
            </a:r>
            <a:r>
              <a:rPr lang="en-US" dirty="0" err="1"/>
              <a:t>internacionalmente</a:t>
            </a:r>
            <a:r>
              <a:rPr lang="en-US" dirty="0"/>
              <a:t>.</a:t>
            </a:r>
            <a:endParaRPr lang="en-IE" dirty="0"/>
          </a:p>
          <a:p>
            <a:pPr algn="just" rtl="0"/>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a:xfrm>
            <a:off x="609601" y="443960"/>
            <a:ext cx="10784018" cy="803654"/>
          </a:xfrm>
        </p:spPr>
        <p:txBody>
          <a:bodyPr/>
          <a:lstStyle/>
          <a:p>
            <a:pPr algn="l" rtl="0"/>
            <a:r>
              <a:rPr lang="en-IE" b="1" dirty="0" err="1"/>
              <a:t>Comércio</a:t>
            </a:r>
            <a:r>
              <a:rPr lang="en-IE" b="1" dirty="0"/>
              <a:t> Justo</a:t>
            </a:r>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737802" y="1329151"/>
            <a:ext cx="6298769" cy="4493070"/>
          </a:xfrm>
        </p:spPr>
        <p:txBody>
          <a:bodyPr/>
          <a:lstStyle/>
          <a:p>
            <a:pPr algn="just" rtl="0"/>
            <a:r>
              <a:rPr lang="en-US" dirty="0"/>
              <a:t>A atenção para o fornecimento ético começou com </a:t>
            </a:r>
            <a:r>
              <a:rPr lang="en-US" dirty="0" err="1"/>
              <a:t>culturas</a:t>
            </a:r>
            <a:r>
              <a:rPr lang="en-US" dirty="0"/>
              <a:t>, </a:t>
            </a:r>
            <a:r>
              <a:rPr lang="en-US" dirty="0" err="1"/>
              <a:t>como</a:t>
            </a:r>
            <a:r>
              <a:rPr lang="en-US" dirty="0"/>
              <a:t> o café, </a:t>
            </a:r>
            <a:r>
              <a:rPr lang="en-US" dirty="0" err="1"/>
              <a:t>açúcar</a:t>
            </a:r>
            <a:r>
              <a:rPr lang="en-US" dirty="0"/>
              <a:t> e </a:t>
            </a:r>
            <a:r>
              <a:rPr lang="en-US" dirty="0" err="1"/>
              <a:t>cacau</a:t>
            </a:r>
            <a:r>
              <a:rPr lang="en-US" dirty="0"/>
              <a:t>. Essas </a:t>
            </a:r>
            <a:r>
              <a:rPr lang="en-US" dirty="0" err="1"/>
              <a:t>culturas</a:t>
            </a:r>
            <a:r>
              <a:rPr lang="en-US" dirty="0"/>
              <a:t> de </a:t>
            </a:r>
            <a:r>
              <a:rPr lang="en-US" dirty="0" err="1"/>
              <a:t>elevado</a:t>
            </a:r>
            <a:r>
              <a:rPr lang="en-US" dirty="0"/>
              <a:t> valor são normalmente produzidas por </a:t>
            </a:r>
            <a:r>
              <a:rPr lang="en-US" dirty="0" err="1"/>
              <a:t>pequenos</a:t>
            </a:r>
            <a:r>
              <a:rPr lang="en-US" dirty="0"/>
              <a:t> </a:t>
            </a:r>
            <a:r>
              <a:rPr lang="en-US" dirty="0" err="1"/>
              <a:t>agricultores</a:t>
            </a:r>
            <a:r>
              <a:rPr lang="en-US" dirty="0"/>
              <a:t> do Sul, com pouco acesso a recursos e </a:t>
            </a:r>
            <a:r>
              <a:rPr lang="en-US" dirty="0" err="1"/>
              <a:t>poder</a:t>
            </a:r>
            <a:r>
              <a:rPr lang="en-US" dirty="0"/>
              <a:t> no mercado. A produção em </a:t>
            </a:r>
            <a:r>
              <a:rPr lang="en-US" dirty="0" err="1"/>
              <a:t>grande</a:t>
            </a:r>
            <a:r>
              <a:rPr lang="en-US" dirty="0"/>
              <a:t> </a:t>
            </a:r>
            <a:r>
              <a:rPr lang="en-US" dirty="0" err="1"/>
              <a:t>escala</a:t>
            </a:r>
            <a:r>
              <a:rPr lang="en-US" dirty="0"/>
              <a:t> </a:t>
            </a:r>
            <a:r>
              <a:rPr lang="en-US" dirty="0" err="1"/>
              <a:t>destes</a:t>
            </a:r>
            <a:r>
              <a:rPr lang="en-US" dirty="0"/>
              <a:t> </a:t>
            </a:r>
            <a:r>
              <a:rPr lang="en-US" dirty="0" err="1"/>
              <a:t>produtos</a:t>
            </a:r>
            <a:r>
              <a:rPr lang="en-US" dirty="0"/>
              <a:t> </a:t>
            </a:r>
            <a:r>
              <a:rPr lang="en-US" dirty="0" err="1"/>
              <a:t>resulta</a:t>
            </a:r>
            <a:r>
              <a:rPr lang="en-US" dirty="0"/>
              <a:t> </a:t>
            </a:r>
            <a:r>
              <a:rPr lang="en-US" dirty="0" err="1"/>
              <a:t>na</a:t>
            </a:r>
            <a:r>
              <a:rPr lang="en-US" dirty="0"/>
              <a:t> </a:t>
            </a:r>
            <a:r>
              <a:rPr lang="en-US" dirty="0" err="1"/>
              <a:t>volatilidade</a:t>
            </a:r>
            <a:r>
              <a:rPr lang="en-US" dirty="0"/>
              <a:t> dos preços. O </a:t>
            </a:r>
            <a:r>
              <a:rPr lang="en-US" dirty="0" err="1"/>
              <a:t>Comércio</a:t>
            </a:r>
            <a:r>
              <a:rPr lang="en-US" dirty="0"/>
              <a:t> Justo </a:t>
            </a:r>
            <a:r>
              <a:rPr lang="en-US" dirty="0" err="1"/>
              <a:t>foi</a:t>
            </a:r>
            <a:r>
              <a:rPr lang="en-US" dirty="0"/>
              <a:t> </a:t>
            </a:r>
            <a:r>
              <a:rPr lang="en-US" dirty="0" err="1"/>
              <a:t>criado</a:t>
            </a:r>
            <a:r>
              <a:rPr lang="en-US" dirty="0"/>
              <a:t> em resposta às terríveis lutas dos </a:t>
            </a:r>
            <a:r>
              <a:rPr lang="en-US" dirty="0" err="1"/>
              <a:t>produtores</a:t>
            </a:r>
            <a:r>
              <a:rPr lang="en-US" dirty="0"/>
              <a:t> de café  </a:t>
            </a:r>
            <a:r>
              <a:rPr lang="en-US" dirty="0" err="1"/>
              <a:t>Mexicanos</a:t>
            </a:r>
            <a:r>
              <a:rPr lang="en-US" dirty="0"/>
              <a:t> </a:t>
            </a:r>
            <a:r>
              <a:rPr lang="en-US" dirty="0" err="1"/>
              <a:t>na</a:t>
            </a:r>
            <a:r>
              <a:rPr lang="en-US" dirty="0"/>
              <a:t> </a:t>
            </a:r>
            <a:r>
              <a:rPr lang="en-US" dirty="0" err="1"/>
              <a:t>sequência</a:t>
            </a:r>
            <a:r>
              <a:rPr lang="en-US" dirty="0"/>
              <a:t> do </a:t>
            </a:r>
            <a:r>
              <a:rPr lang="en-US" dirty="0" err="1"/>
              <a:t>colapso</a:t>
            </a:r>
            <a:r>
              <a:rPr lang="en-US" dirty="0"/>
              <a:t> dos preços mundiais do café no final dos </a:t>
            </a:r>
            <a:r>
              <a:rPr lang="en-US" dirty="0" err="1"/>
              <a:t>anos</a:t>
            </a:r>
            <a:r>
              <a:rPr lang="en-US" dirty="0"/>
              <a:t> 80. </a:t>
            </a:r>
            <a:r>
              <a:rPr lang="en-US" dirty="0" err="1"/>
              <a:t>Atualmente</a:t>
            </a:r>
            <a:r>
              <a:rPr lang="en-US" dirty="0"/>
              <a:t> </a:t>
            </a:r>
            <a:r>
              <a:rPr lang="en-US" dirty="0" err="1"/>
              <a:t>trabalha</a:t>
            </a:r>
            <a:r>
              <a:rPr lang="en-US" dirty="0"/>
              <a:t> com 758 474 </a:t>
            </a:r>
            <a:r>
              <a:rPr lang="en-US" dirty="0" err="1"/>
              <a:t>produtores</a:t>
            </a:r>
            <a:r>
              <a:rPr lang="en-US" dirty="0"/>
              <a:t> de café em todo o 	</a:t>
            </a:r>
            <a:r>
              <a:rPr lang="en-US" dirty="0" err="1"/>
              <a:t>mundo</a:t>
            </a:r>
            <a:r>
              <a:rPr lang="en-US" dirty="0"/>
              <a:t>, garantindo preços mínimos.</a:t>
            </a:r>
            <a:endParaRPr lang="en-IE" dirty="0"/>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a:xfrm>
            <a:off x="623636" y="635700"/>
            <a:ext cx="4990998" cy="992652"/>
          </a:xfrm>
        </p:spPr>
        <p:txBody>
          <a:bodyPr/>
          <a:lstStyle/>
          <a:p>
            <a:pPr algn="l" rtl="0"/>
            <a:r>
              <a:rPr lang="en-IE" dirty="0"/>
              <a:t>Estudo de Caso – O Café</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737802" y="6167577"/>
            <a:ext cx="5640048" cy="461665"/>
          </a:xfrm>
          <a:prstGeom prst="rect">
            <a:avLst/>
          </a:prstGeom>
          <a:solidFill>
            <a:srgbClr val="F79037"/>
          </a:solidFill>
        </p:spPr>
        <p:txBody>
          <a:bodyPr wrap="square">
            <a:spAutoFit/>
          </a:bodyPr>
          <a:lstStyle/>
          <a:p>
            <a:pPr algn="l" rtl="0"/>
            <a:r>
              <a:rPr lang="en-US" sz="2400" b="1" dirty="0">
                <a:solidFill>
                  <a:srgbClr val="000000"/>
                </a:solidFill>
              </a:rPr>
              <a:t>LER: </a:t>
            </a:r>
            <a:r>
              <a:rPr lang="en-IE" sz="2400" dirty="0" err="1">
                <a:solidFill>
                  <a:srgbClr val="000000"/>
                </a:solidFill>
                <a:hlinkClick r:id="rId4">
                  <a:extLst>
                    <a:ext uri="{A12FA001-AC4F-418D-AE19-62706E023703}">
                      <ahyp:hlinkClr xmlns:ahyp="http://schemas.microsoft.com/office/drawing/2018/hyperlinkcolor" val="tx"/>
                    </a:ext>
                  </a:extLst>
                </a:hlinkClick>
              </a:rPr>
              <a:t>Sobre</a:t>
            </a:r>
            <a:r>
              <a:rPr lang="en-IE" sz="2400" dirty="0">
                <a:solidFill>
                  <a:srgbClr val="000000"/>
                </a:solidFill>
                <a:hlinkClick r:id="rId4">
                  <a:extLst>
                    <a:ext uri="{A12FA001-AC4F-418D-AE19-62706E023703}">
                      <ahyp:hlinkClr xmlns:ahyp="http://schemas.microsoft.com/office/drawing/2018/hyperlinkcolor" val="tx"/>
                    </a:ext>
                  </a:extLst>
                </a:hlinkClick>
              </a:rPr>
              <a:t> o café - Fairtrade Foundation</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04041"/>
            <a:ext cx="5686503" cy="3849918"/>
          </a:xfrm>
        </p:spPr>
        <p:txBody>
          <a:bodyPr/>
          <a:lstStyle/>
          <a:p>
            <a:pPr algn="just" rtl="0"/>
            <a:r>
              <a:rPr lang="en-US" dirty="0"/>
              <a:t>A </a:t>
            </a:r>
            <a:r>
              <a:rPr lang="en-US" dirty="0" err="1"/>
              <a:t>criação</a:t>
            </a:r>
            <a:r>
              <a:rPr lang="en-US" dirty="0"/>
              <a:t> de </a:t>
            </a:r>
            <a:r>
              <a:rPr lang="en-US" dirty="0" err="1"/>
              <a:t>relações</a:t>
            </a:r>
            <a:r>
              <a:rPr lang="en-US" dirty="0"/>
              <a:t> </a:t>
            </a:r>
            <a:r>
              <a:rPr lang="en-US" dirty="0" err="1"/>
              <a:t>sólidas</a:t>
            </a:r>
            <a:r>
              <a:rPr lang="en-US" dirty="0"/>
              <a:t> </a:t>
            </a:r>
            <a:r>
              <a:rPr lang="en-US" dirty="0" err="1"/>
              <a:t>dentro</a:t>
            </a:r>
            <a:r>
              <a:rPr lang="en-US" dirty="0"/>
              <a:t> de </a:t>
            </a:r>
            <a:r>
              <a:rPr lang="en-US" dirty="0" err="1"/>
              <a:t>uma</a:t>
            </a:r>
            <a:r>
              <a:rPr lang="en-US" dirty="0"/>
              <a:t> </a:t>
            </a:r>
            <a:r>
              <a:rPr lang="en-US" dirty="0" err="1"/>
              <a:t>empresa</a:t>
            </a:r>
            <a:r>
              <a:rPr lang="en-US" dirty="0"/>
              <a:t> </a:t>
            </a:r>
            <a:r>
              <a:rPr lang="en-US" dirty="0" err="1"/>
              <a:t>pode</a:t>
            </a:r>
            <a:r>
              <a:rPr lang="en-US" dirty="0"/>
              <a:t> ser visto como a </a:t>
            </a:r>
            <a:r>
              <a:rPr lang="en-US" dirty="0" err="1"/>
              <a:t>chave</a:t>
            </a:r>
            <a:r>
              <a:rPr lang="en-US" dirty="0"/>
              <a:t> </a:t>
            </a:r>
            <a:r>
              <a:rPr lang="en-US" b="1" dirty="0"/>
              <a:t>para o sucesso empresarial </a:t>
            </a:r>
            <a:r>
              <a:rPr lang="en-US" b="1" dirty="0" err="1"/>
              <a:t>ético</a:t>
            </a:r>
            <a:r>
              <a:rPr lang="en-US" b="1" dirty="0"/>
              <a:t>. </a:t>
            </a:r>
            <a:r>
              <a:rPr lang="en-US" dirty="0"/>
              <a:t>As </a:t>
            </a:r>
            <a:r>
              <a:rPr lang="en-US" dirty="0" err="1"/>
              <a:t>relações</a:t>
            </a:r>
            <a:r>
              <a:rPr lang="en-US" dirty="0"/>
              <a:t> </a:t>
            </a:r>
            <a:r>
              <a:rPr lang="en-US" dirty="0" err="1"/>
              <a:t>sólidas</a:t>
            </a:r>
            <a:r>
              <a:rPr lang="en-US" dirty="0"/>
              <a:t> </a:t>
            </a:r>
            <a:r>
              <a:rPr lang="en-US" dirty="0" err="1"/>
              <a:t>são</a:t>
            </a:r>
            <a:r>
              <a:rPr lang="en-US" dirty="0"/>
              <a:t> a base de  </a:t>
            </a:r>
            <a:r>
              <a:rPr lang="en-US" dirty="0" err="1"/>
              <a:t>todas</a:t>
            </a:r>
            <a:r>
              <a:rPr lang="en-US" dirty="0"/>
              <a:t> as </a:t>
            </a:r>
            <a:r>
              <a:rPr lang="en-US" dirty="0" err="1"/>
              <a:t>empresas</a:t>
            </a:r>
            <a:r>
              <a:rPr lang="en-US" dirty="0"/>
              <a:t>. Ao se </a:t>
            </a:r>
            <a:r>
              <a:rPr lang="en-US" dirty="0" err="1"/>
              <a:t>promover</a:t>
            </a:r>
            <a:r>
              <a:rPr lang="en-US" dirty="0"/>
              <a:t> a </a:t>
            </a:r>
            <a:r>
              <a:rPr lang="en-US" b="1" dirty="0" err="1"/>
              <a:t>confiança</a:t>
            </a:r>
            <a:r>
              <a:rPr lang="en-US" b="1" dirty="0"/>
              <a:t>, a </a:t>
            </a:r>
            <a:r>
              <a:rPr lang="en-US" b="1" dirty="0" err="1"/>
              <a:t>colaboração</a:t>
            </a:r>
            <a:r>
              <a:rPr lang="en-US" b="1" dirty="0"/>
              <a:t> e a </a:t>
            </a:r>
            <a:r>
              <a:rPr lang="en-US" b="1" dirty="0" err="1"/>
              <a:t>empatia</a:t>
            </a:r>
            <a:r>
              <a:rPr lang="en-US" b="1" dirty="0"/>
              <a:t> </a:t>
            </a:r>
            <a:r>
              <a:rPr lang="en-US" dirty="0"/>
              <a:t>com </a:t>
            </a:r>
            <a:r>
              <a:rPr lang="en-US" dirty="0" err="1"/>
              <a:t>os</a:t>
            </a:r>
            <a:r>
              <a:rPr lang="en-US" dirty="0"/>
              <a:t> </a:t>
            </a:r>
            <a:r>
              <a:rPr lang="en-US" b="1" dirty="0" err="1"/>
              <a:t>funcionários</a:t>
            </a:r>
            <a:r>
              <a:rPr lang="en-US" b="1" dirty="0"/>
              <a:t>, clientes, fornecedores e </a:t>
            </a:r>
            <a:r>
              <a:rPr lang="en-US" b="1" dirty="0" err="1"/>
              <a:t>comunidade</a:t>
            </a:r>
            <a:r>
              <a:rPr lang="en-US" dirty="0"/>
              <a:t>, a </a:t>
            </a:r>
            <a:r>
              <a:rPr lang="en-US" dirty="0" err="1"/>
              <a:t>empresa</a:t>
            </a:r>
            <a:r>
              <a:rPr lang="en-US" dirty="0"/>
              <a:t> </a:t>
            </a:r>
            <a:r>
              <a:rPr lang="en-US" dirty="0" err="1"/>
              <a:t>criará</a:t>
            </a:r>
            <a:r>
              <a:rPr lang="en-US" dirty="0"/>
              <a:t> um impacto positivo, </a:t>
            </a:r>
            <a:r>
              <a:rPr lang="en-US" dirty="0" err="1"/>
              <a:t>impulsionará</a:t>
            </a:r>
            <a:r>
              <a:rPr lang="en-US" dirty="0"/>
              <a:t> o crescimento sustentável e </a:t>
            </a:r>
            <a:r>
              <a:rPr lang="en-US" dirty="0" err="1"/>
              <a:t>manterá</a:t>
            </a:r>
            <a:r>
              <a:rPr lang="en-US" dirty="0"/>
              <a:t> uma forte reputação no mercado, </a:t>
            </a:r>
            <a:r>
              <a:rPr lang="en-US" dirty="0" err="1"/>
              <a:t>garantindo</a:t>
            </a:r>
            <a:r>
              <a:rPr lang="en-US" dirty="0"/>
              <a:t> que a </a:t>
            </a:r>
            <a:r>
              <a:rPr lang="en-US" dirty="0" err="1"/>
              <a:t>empresa</a:t>
            </a:r>
            <a:r>
              <a:rPr lang="en-US" dirty="0"/>
              <a:t> </a:t>
            </a:r>
            <a:r>
              <a:rPr lang="en-US" dirty="0" err="1"/>
              <a:t>estará</a:t>
            </a:r>
            <a:r>
              <a:rPr lang="en-US" dirty="0"/>
              <a:t> a </a:t>
            </a:r>
            <a:r>
              <a:rPr lang="en-US" dirty="0" err="1"/>
              <a:t>atuar</a:t>
            </a:r>
            <a:r>
              <a:rPr lang="en-US" dirty="0"/>
              <a:t> de forma ética.</a:t>
            </a:r>
          </a:p>
          <a:p>
            <a:pPr algn="just" rtl="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00387"/>
            <a:ext cx="6117985" cy="803654"/>
          </a:xfrm>
        </p:spPr>
        <p:txBody>
          <a:bodyPr/>
          <a:lstStyle/>
          <a:p>
            <a:pPr algn="l" rtl="0"/>
            <a:r>
              <a:rPr lang="en-US" dirty="0" err="1"/>
              <a:t>Criar</a:t>
            </a:r>
            <a:r>
              <a:rPr lang="en-US" dirty="0"/>
              <a:t>  </a:t>
            </a:r>
            <a:r>
              <a:rPr lang="en-US" dirty="0" err="1"/>
              <a:t>Relações</a:t>
            </a:r>
            <a:r>
              <a:rPr lang="en-US" dirty="0"/>
              <a:t>  Fortes…</a:t>
            </a:r>
          </a:p>
          <a:p>
            <a:pPr algn="l" rtl="0"/>
            <a:endParaRPr lang="en-US" dirty="0"/>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pPr algn="l" rtl="0"/>
            <a:r>
              <a:rPr lang="en-IE" dirty="0"/>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a:lstStyle/>
          <a:p>
            <a:r>
              <a:rPr lang="en-IE" sz="2800" b="1" i="1" dirty="0"/>
              <a:t>Greenwashing </a:t>
            </a:r>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pPr algn="l" rtl="0"/>
            <a:r>
              <a:rPr lang="en-IE" dirty="0"/>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a:lstStyle/>
          <a:p>
            <a:pPr algn="l" rtl="0"/>
            <a:r>
              <a:rPr lang="en-IE" sz="2800" b="1" dirty="0" err="1"/>
              <a:t>Rotulagem</a:t>
            </a:r>
            <a:r>
              <a:rPr lang="en-IE" sz="2800" b="1" dirty="0"/>
              <a:t> </a:t>
            </a:r>
            <a:r>
              <a:rPr lang="en-IE" sz="2800" b="1" dirty="0" err="1"/>
              <a:t>Enganadora</a:t>
            </a:r>
            <a:endParaRPr lang="en-IE" sz="2800" b="1" dirty="0"/>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pPr algn="l" rtl="0"/>
            <a:r>
              <a:rPr lang="en-IE" dirty="0"/>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pPr algn="l" rtl="0"/>
            <a:r>
              <a:rPr lang="en-IE" sz="2800" b="1" dirty="0"/>
              <a:t>Fraude Alimentar</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pPr algn="l" rtl="0"/>
            <a:r>
              <a:rPr lang="en-IE" dirty="0"/>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a:xfrm>
            <a:off x="6745579" y="4082953"/>
            <a:ext cx="4465067" cy="689519"/>
          </a:xfrm>
        </p:spPr>
        <p:txBody>
          <a:bodyPr/>
          <a:lstStyle/>
          <a:p>
            <a:pPr algn="l" rtl="0"/>
            <a:r>
              <a:rPr lang="en-IE" sz="2800" b="1" dirty="0"/>
              <a:t>Falsas </a:t>
            </a:r>
            <a:r>
              <a:rPr lang="en-IE" sz="2800" b="1" dirty="0" err="1"/>
              <a:t>Alegações</a:t>
            </a:r>
            <a:endParaRPr lang="en-IE" sz="2800" b="1" dirty="0"/>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pPr algn="l" rtl="0"/>
            <a:r>
              <a:rPr lang="en-IE" dirty="0"/>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pPr algn="l" rtl="0"/>
            <a:r>
              <a:rPr lang="en-IE" sz="2800" b="1" dirty="0"/>
              <a:t>Falta de </a:t>
            </a:r>
            <a:r>
              <a:rPr lang="en-IE" sz="2800" b="1" dirty="0" err="1"/>
              <a:t>Compromisso</a:t>
            </a:r>
            <a:endParaRPr lang="en-IE" sz="2800" b="1" strike="sngStrike" dirty="0"/>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pPr algn="l" rtl="0"/>
            <a:r>
              <a:rPr lang="en-IE" b="1" dirty="0"/>
              <a:t>Erros de </a:t>
            </a:r>
            <a:r>
              <a:rPr lang="en-IE" b="1" dirty="0" err="1"/>
              <a:t>Comunicação</a:t>
            </a:r>
            <a:endParaRPr lang="en-IE" b="1" dirty="0"/>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98786" y="1195058"/>
            <a:ext cx="5092378" cy="4671588"/>
          </a:xfrm>
        </p:spPr>
        <p:txBody>
          <a:bodyPr/>
          <a:lstStyle/>
          <a:p>
            <a:pPr rtl="0">
              <a:spcBef>
                <a:spcPts val="600"/>
              </a:spcBef>
            </a:pPr>
            <a:r>
              <a:rPr lang="en-IE" dirty="0"/>
              <a:t>É fundamental </a:t>
            </a:r>
            <a:r>
              <a:rPr lang="en-IE" dirty="0" err="1"/>
              <a:t>entender</a:t>
            </a:r>
            <a:r>
              <a:rPr lang="en-IE" dirty="0"/>
              <a:t> a </a:t>
            </a:r>
            <a:r>
              <a:rPr lang="en-IE" dirty="0" err="1"/>
              <a:t>importância</a:t>
            </a:r>
            <a:r>
              <a:rPr lang="en-IE" dirty="0"/>
              <a:t> de </a:t>
            </a:r>
            <a:r>
              <a:rPr lang="en-IE" dirty="0" err="1"/>
              <a:t>uma</a:t>
            </a:r>
            <a:r>
              <a:rPr lang="en-IE" dirty="0"/>
              <a:t> </a:t>
            </a:r>
            <a:r>
              <a:rPr lang="en-IE" b="1" dirty="0"/>
              <a:t>Boa </a:t>
            </a:r>
            <a:r>
              <a:rPr lang="en-IE" b="1" dirty="0" err="1"/>
              <a:t>Comunicação</a:t>
            </a:r>
            <a:r>
              <a:rPr lang="en-IE" b="1" dirty="0"/>
              <a:t> </a:t>
            </a:r>
            <a:r>
              <a:rPr lang="en-IE" dirty="0"/>
              <a:t>com </a:t>
            </a:r>
            <a:r>
              <a:rPr lang="en-IE" dirty="0" err="1"/>
              <a:t>todos</a:t>
            </a:r>
            <a:r>
              <a:rPr lang="en-IE" dirty="0"/>
              <a:t> </a:t>
            </a:r>
            <a:r>
              <a:rPr lang="en-IE" dirty="0" err="1"/>
              <a:t>os</a:t>
            </a:r>
            <a:r>
              <a:rPr lang="en-IE" dirty="0"/>
              <a:t> </a:t>
            </a:r>
            <a:r>
              <a:rPr lang="en-IE" dirty="0" err="1"/>
              <a:t>intervenientes</a:t>
            </a:r>
            <a:r>
              <a:rPr lang="en-IE" dirty="0"/>
              <a:t> do </a:t>
            </a:r>
            <a:r>
              <a:rPr lang="en-IE" dirty="0" err="1"/>
              <a:t>negócio</a:t>
            </a:r>
            <a:r>
              <a:rPr lang="en-IE" dirty="0"/>
              <a:t> </a:t>
            </a:r>
            <a:r>
              <a:rPr lang="en-IE" dirty="0" err="1"/>
              <a:t>alimentar</a:t>
            </a:r>
            <a:r>
              <a:rPr lang="en-IE" dirty="0"/>
              <a:t>. A palavra chave aqui é BOA / ADEQUADA!</a:t>
            </a:r>
          </a:p>
          <a:p>
            <a:pPr rtl="0">
              <a:spcBef>
                <a:spcPts val="600"/>
              </a:spcBef>
            </a:pPr>
            <a:r>
              <a:rPr lang="en-IE" dirty="0"/>
              <a:t>Por </a:t>
            </a:r>
            <a:r>
              <a:rPr lang="en-IE" dirty="0" err="1"/>
              <a:t>vezes</a:t>
            </a:r>
            <a:r>
              <a:rPr lang="en-IE" dirty="0"/>
              <a:t>, as empresas tomam decisões antiéticas e </a:t>
            </a:r>
            <a:r>
              <a:rPr lang="en-IE" dirty="0" err="1"/>
              <a:t>cometem</a:t>
            </a:r>
            <a:r>
              <a:rPr lang="en-IE" dirty="0"/>
              <a:t> </a:t>
            </a:r>
            <a:r>
              <a:rPr lang="en-IE" dirty="0" err="1"/>
              <a:t>erros</a:t>
            </a:r>
            <a:r>
              <a:rPr lang="en-IE" dirty="0"/>
              <a:t> de comunicação, que podem </a:t>
            </a:r>
            <a:r>
              <a:rPr lang="en-IE" dirty="0" err="1"/>
              <a:t>afetar</a:t>
            </a:r>
            <a:r>
              <a:rPr lang="en-IE" dirty="0"/>
              <a:t> a </a:t>
            </a:r>
            <a:r>
              <a:rPr lang="en-IE" dirty="0" err="1"/>
              <a:t>sua</a:t>
            </a:r>
            <a:r>
              <a:rPr lang="en-IE" dirty="0"/>
              <a:t> marca, a </a:t>
            </a:r>
            <a:r>
              <a:rPr lang="en-IE" dirty="0" err="1"/>
              <a:t>confiança</a:t>
            </a:r>
            <a:r>
              <a:rPr lang="en-IE" dirty="0"/>
              <a:t> dos </a:t>
            </a:r>
            <a:r>
              <a:rPr lang="en-IE" dirty="0" err="1"/>
              <a:t>consumidores</a:t>
            </a:r>
            <a:r>
              <a:rPr lang="en-IE" dirty="0"/>
              <a:t> </a:t>
            </a:r>
            <a:r>
              <a:rPr lang="en-IE" dirty="0" err="1"/>
              <a:t>ou</a:t>
            </a:r>
            <a:r>
              <a:rPr lang="en-IE" dirty="0"/>
              <a:t> dos </a:t>
            </a:r>
            <a:r>
              <a:rPr lang="en-IE" dirty="0" err="1"/>
              <a:t>fornecedores</a:t>
            </a:r>
            <a:r>
              <a:rPr lang="en-IE" dirty="0"/>
              <a:t> e </a:t>
            </a:r>
            <a:r>
              <a:rPr lang="en-IE" dirty="0" err="1"/>
              <a:t>até</a:t>
            </a:r>
            <a:r>
              <a:rPr lang="en-IE" dirty="0"/>
              <a:t> </a:t>
            </a:r>
            <a:r>
              <a:rPr lang="en-IE" dirty="0" err="1"/>
              <a:t>violar</a:t>
            </a:r>
            <a:r>
              <a:rPr lang="en-IE" dirty="0"/>
              <a:t> regulamentos.</a:t>
            </a:r>
          </a:p>
          <a:p>
            <a:pPr algn="ctr" rtl="0">
              <a:spcBef>
                <a:spcPts val="600"/>
              </a:spcBef>
            </a:pPr>
            <a:r>
              <a:rPr lang="en-IE" dirty="0" err="1"/>
              <a:t>Talvez</a:t>
            </a:r>
            <a:r>
              <a:rPr lang="en-IE" dirty="0"/>
              <a:t> </a:t>
            </a:r>
            <a:r>
              <a:rPr lang="en-IE" dirty="0" err="1"/>
              <a:t>já</a:t>
            </a:r>
            <a:r>
              <a:rPr lang="en-IE" dirty="0"/>
              <a:t> </a:t>
            </a:r>
            <a:r>
              <a:rPr lang="en-IE" dirty="0" err="1"/>
              <a:t>tenha</a:t>
            </a:r>
            <a:r>
              <a:rPr lang="en-IE" dirty="0"/>
              <a:t> </a:t>
            </a:r>
            <a:r>
              <a:rPr lang="en-IE" dirty="0" err="1"/>
              <a:t>ouvido</a:t>
            </a:r>
            <a:r>
              <a:rPr lang="en-IE" dirty="0"/>
              <a:t> falar de </a:t>
            </a:r>
            <a:r>
              <a:rPr lang="en-IE" dirty="0" err="1"/>
              <a:t>alguns</a:t>
            </a:r>
            <a:r>
              <a:rPr lang="en-IE" dirty="0"/>
              <a:t> </a:t>
            </a:r>
            <a:r>
              <a:rPr lang="en-IE" dirty="0" err="1"/>
              <a:t>destes</a:t>
            </a:r>
            <a:r>
              <a:rPr lang="en-IE" dirty="0"/>
              <a:t> termos…</a:t>
            </a: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  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3" y="1452563"/>
            <a:ext cx="5130297" cy="4656137"/>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508000" y="1101969"/>
            <a:ext cx="6385169" cy="5006731"/>
          </a:xfrm>
          <a:prstGeom prst="rect">
            <a:avLst/>
          </a:prstGeom>
          <a:solidFill>
            <a:srgbClr val="B3DDDC"/>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600"/>
              </a:spcBef>
            </a:pPr>
            <a:r>
              <a:rPr lang="en-US" dirty="0"/>
              <a:t>Ser </a:t>
            </a:r>
            <a:r>
              <a:rPr lang="en-US" dirty="0" err="1"/>
              <a:t>ecológico</a:t>
            </a:r>
            <a:r>
              <a:rPr lang="en-US" dirty="0"/>
              <a:t> é bom para as </a:t>
            </a:r>
            <a:r>
              <a:rPr lang="en-US" dirty="0" err="1"/>
              <a:t>empresas</a:t>
            </a:r>
            <a:r>
              <a:rPr lang="en-US" dirty="0"/>
              <a:t>. De </a:t>
            </a:r>
            <a:r>
              <a:rPr lang="en-US" dirty="0" err="1"/>
              <a:t>acordo</a:t>
            </a:r>
            <a:r>
              <a:rPr lang="en-US" dirty="0"/>
              <a:t> com </a:t>
            </a:r>
            <a:r>
              <a:rPr lang="en-US" dirty="0" err="1"/>
              <a:t>os</a:t>
            </a:r>
            <a:r>
              <a:rPr lang="en-US" dirty="0"/>
              <a:t> </a:t>
            </a:r>
            <a:r>
              <a:rPr lang="en-US" dirty="0" err="1"/>
              <a:t>estudos</a:t>
            </a:r>
            <a:r>
              <a:rPr lang="en-US" dirty="0"/>
              <a:t> de mercado, </a:t>
            </a:r>
            <a:r>
              <a:rPr lang="en-US" dirty="0" err="1"/>
              <a:t>os</a:t>
            </a:r>
            <a:r>
              <a:rPr lang="en-US" dirty="0"/>
              <a:t> </a:t>
            </a:r>
            <a:r>
              <a:rPr lang="en-US" dirty="0" err="1"/>
              <a:t>consumidores</a:t>
            </a:r>
            <a:r>
              <a:rPr lang="en-US" dirty="0"/>
              <a:t> </a:t>
            </a:r>
            <a:r>
              <a:rPr lang="en-US" dirty="0" err="1"/>
              <a:t>estão</a:t>
            </a:r>
            <a:r>
              <a:rPr lang="en-US" dirty="0"/>
              <a:t> </a:t>
            </a:r>
            <a:r>
              <a:rPr lang="en-US" dirty="0" err="1">
                <a:solidFill>
                  <a:srgbClr val="F79037"/>
                </a:solidFill>
                <a:hlinkClick r:id="rId5">
                  <a:extLst>
                    <a:ext uri="{A12FA001-AC4F-418D-AE19-62706E023703}">
                      <ahyp:hlinkClr xmlns:ahyp="http://schemas.microsoft.com/office/drawing/2018/hyperlinkcolor" val="tx"/>
                    </a:ext>
                  </a:extLst>
                </a:hlinkClick>
              </a:rPr>
              <a:t>muitas</a:t>
            </a:r>
            <a:r>
              <a:rPr lang="en-US" dirty="0">
                <a:solidFill>
                  <a:srgbClr val="F79037"/>
                </a:solidFill>
                <a:hlinkClick r:id="rId5">
                  <a:extLst>
                    <a:ext uri="{A12FA001-AC4F-418D-AE19-62706E023703}">
                      <ahyp:hlinkClr xmlns:ahyp="http://schemas.microsoft.com/office/drawing/2018/hyperlinkcolor" val="tx"/>
                    </a:ext>
                  </a:extLst>
                </a:hlinkClick>
              </a:rPr>
              <a:t> vezes dispostos a pagar </a:t>
            </a:r>
            <a:r>
              <a:rPr lang="en-US" dirty="0" err="1">
                <a:solidFill>
                  <a:srgbClr val="F79037"/>
                </a:solidFill>
                <a:hlinkClick r:id="rId5">
                  <a:extLst>
                    <a:ext uri="{A12FA001-AC4F-418D-AE19-62706E023703}">
                      <ahyp:hlinkClr xmlns:ahyp="http://schemas.microsoft.com/office/drawing/2018/hyperlinkcolor" val="tx"/>
                    </a:ext>
                  </a:extLst>
                </a:hlinkClick>
              </a:rPr>
              <a:t>mais</a:t>
            </a:r>
            <a:r>
              <a:rPr lang="en-US" dirty="0">
                <a:solidFill>
                  <a:srgbClr val="F79037"/>
                </a:solidFill>
              </a:rPr>
              <a:t> </a:t>
            </a:r>
            <a:r>
              <a:rPr lang="en-US" dirty="0" err="1"/>
              <a:t>por</a:t>
            </a:r>
            <a:r>
              <a:rPr lang="en-US" dirty="0"/>
              <a:t> </a:t>
            </a:r>
            <a:r>
              <a:rPr lang="en-US" dirty="0" err="1"/>
              <a:t>produtos</a:t>
            </a:r>
            <a:r>
              <a:rPr lang="en-US" dirty="0"/>
              <a:t> ecológicos do que outros </a:t>
            </a:r>
            <a:r>
              <a:rPr lang="en-US" dirty="0" err="1"/>
              <a:t>produtos</a:t>
            </a:r>
            <a:r>
              <a:rPr lang="en-US" dirty="0"/>
              <a:t> </a:t>
            </a:r>
            <a:r>
              <a:rPr lang="en-US" dirty="0" err="1"/>
              <a:t>semelhantes</a:t>
            </a:r>
            <a:r>
              <a:rPr lang="en-US" dirty="0"/>
              <a:t> ​​no mercado, de </a:t>
            </a:r>
            <a:r>
              <a:rPr lang="en-US" dirty="0" err="1"/>
              <a:t>acordo</a:t>
            </a:r>
            <a:r>
              <a:rPr lang="en-US" dirty="0"/>
              <a:t> com o </a:t>
            </a:r>
            <a:r>
              <a:rPr lang="en-US" dirty="0" err="1"/>
              <a:t>seguinte</a:t>
            </a:r>
            <a:r>
              <a:rPr lang="en-US" dirty="0"/>
              <a:t> </a:t>
            </a:r>
            <a:r>
              <a:rPr lang="en-US" dirty="0" err="1"/>
              <a:t>estudo</a:t>
            </a:r>
            <a:r>
              <a:rPr lang="en-US" dirty="0"/>
              <a:t>: </a:t>
            </a:r>
            <a:r>
              <a:rPr lang="en-US" dirty="0">
                <a:solidFill>
                  <a:srgbClr val="F79037"/>
                </a:solidFill>
                <a:hlinkClick r:id="rId5">
                  <a:extLst>
                    <a:ext uri="{A12FA001-AC4F-418D-AE19-62706E023703}">
                      <ahyp:hlinkClr xmlns:ahyp="http://schemas.microsoft.com/office/drawing/2018/hyperlinkcolor" val="tx"/>
                    </a:ext>
                  </a:extLst>
                </a:hlinkClick>
              </a:rPr>
              <a:t>according to</a:t>
            </a:r>
            <a:r>
              <a:rPr lang="en-US" dirty="0">
                <a:solidFill>
                  <a:srgbClr val="F79037"/>
                </a:solidFill>
              </a:rPr>
              <a:t> </a:t>
            </a:r>
            <a:r>
              <a:rPr lang="en-US" dirty="0">
                <a:solidFill>
                  <a:srgbClr val="F79037"/>
                </a:solidFill>
                <a:hlinkClick r:id="rId6">
                  <a:extLst>
                    <a:ext uri="{A12FA001-AC4F-418D-AE19-62706E023703}">
                      <ahyp:hlinkClr xmlns:ahyp="http://schemas.microsoft.com/office/drawing/2018/hyperlinkcolor" val="tx"/>
                    </a:ext>
                  </a:extLst>
                </a:hlinkClick>
              </a:rPr>
              <a:t>market research</a:t>
            </a:r>
            <a:r>
              <a:rPr lang="en-US" dirty="0"/>
              <a:t>.</a:t>
            </a:r>
          </a:p>
          <a:p>
            <a:pPr algn="just" rtl="0">
              <a:spcBef>
                <a:spcPts val="600"/>
              </a:spcBef>
            </a:pPr>
            <a:r>
              <a:rPr lang="en-US" dirty="0"/>
              <a:t>No entanto, nem todas as </a:t>
            </a:r>
            <a:r>
              <a:rPr lang="en-US" dirty="0" err="1"/>
              <a:t>afirmações</a:t>
            </a:r>
            <a:r>
              <a:rPr lang="en-US" dirty="0"/>
              <a:t> ambientais </a:t>
            </a:r>
            <a:r>
              <a:rPr lang="en-US" dirty="0" err="1"/>
              <a:t>são</a:t>
            </a:r>
            <a:r>
              <a:rPr lang="en-US" dirty="0"/>
              <a:t> </a:t>
            </a:r>
            <a:r>
              <a:rPr lang="en-US" dirty="0" err="1"/>
              <a:t>verdadeiras</a:t>
            </a:r>
            <a:r>
              <a:rPr lang="en-US" dirty="0"/>
              <a:t>. </a:t>
            </a:r>
            <a:r>
              <a:rPr lang="en-US" b="1" dirty="0"/>
              <a:t>“</a:t>
            </a:r>
            <a:r>
              <a:rPr lang="en-US" b="1" i="1" dirty="0"/>
              <a:t>Greenwashing</a:t>
            </a:r>
            <a:r>
              <a:rPr lang="en-US" b="1" dirty="0"/>
              <a:t>” </a:t>
            </a:r>
            <a:r>
              <a:rPr lang="en-US" dirty="0" err="1"/>
              <a:t>refere</a:t>
            </a:r>
            <a:r>
              <a:rPr lang="en-US" dirty="0"/>
              <a:t>-se a </a:t>
            </a:r>
            <a:r>
              <a:rPr lang="en-US" dirty="0" err="1"/>
              <a:t>uma</a:t>
            </a:r>
            <a:r>
              <a:rPr lang="en-US" dirty="0"/>
              <a:t> falsa </a:t>
            </a:r>
            <a:r>
              <a:rPr lang="en-US" dirty="0" err="1"/>
              <a:t>informação</a:t>
            </a:r>
            <a:r>
              <a:rPr lang="en-US" dirty="0"/>
              <a:t> </a:t>
            </a:r>
            <a:r>
              <a:rPr lang="en-US" dirty="0" err="1"/>
              <a:t>frequentemente</a:t>
            </a:r>
            <a:r>
              <a:rPr lang="en-US" dirty="0"/>
              <a:t> usada para atrair um </a:t>
            </a:r>
            <a:r>
              <a:rPr lang="en-US" dirty="0" err="1"/>
              <a:t>potencial</a:t>
            </a:r>
            <a:r>
              <a:rPr lang="en-US" dirty="0"/>
              <a:t> </a:t>
            </a:r>
            <a:r>
              <a:rPr lang="en-US" dirty="0" err="1"/>
              <a:t>consumidor</a:t>
            </a:r>
            <a:r>
              <a:rPr lang="en-US" dirty="0"/>
              <a:t> verde. As empresas que prometem ser sustentáveis, biodegradáveis ​​ou </a:t>
            </a:r>
            <a:r>
              <a:rPr lang="en-US" dirty="0" err="1"/>
              <a:t>ambientalmente</a:t>
            </a:r>
            <a:r>
              <a:rPr lang="en-US" dirty="0"/>
              <a:t> </a:t>
            </a:r>
            <a:r>
              <a:rPr lang="en-US" dirty="0" err="1"/>
              <a:t>conscientes</a:t>
            </a:r>
            <a:r>
              <a:rPr lang="en-US" dirty="0"/>
              <a:t>, </a:t>
            </a:r>
            <a:r>
              <a:rPr lang="en-US" dirty="0" err="1"/>
              <a:t>por</a:t>
            </a:r>
            <a:r>
              <a:rPr lang="en-US" dirty="0"/>
              <a:t> </a:t>
            </a:r>
            <a:r>
              <a:rPr lang="en-US" dirty="0" err="1"/>
              <a:t>vezes</a:t>
            </a:r>
            <a:r>
              <a:rPr lang="en-US" dirty="0"/>
              <a:t> </a:t>
            </a:r>
            <a:r>
              <a:rPr lang="en-US" dirty="0" err="1"/>
              <a:t>não</a:t>
            </a:r>
            <a:r>
              <a:rPr lang="en-US" dirty="0"/>
              <a:t> </a:t>
            </a:r>
            <a:r>
              <a:rPr lang="en-US" dirty="0" err="1"/>
              <a:t>cumprem</a:t>
            </a:r>
            <a:r>
              <a:rPr lang="en-US" dirty="0"/>
              <a:t> as promessas que fazem aos consumidores.</a:t>
            </a:r>
          </a:p>
          <a:p>
            <a:pPr algn="just" rtl="0">
              <a:spcBef>
                <a:spcPts val="600"/>
              </a:spcBef>
            </a:pPr>
            <a:endParaRPr lang="en-IE" dirty="0"/>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645742" y="471107"/>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t>1. </a:t>
            </a:r>
            <a:r>
              <a:rPr lang="en-IE" i="1" dirty="0"/>
              <a:t>Greenwashing</a:t>
            </a:r>
          </a:p>
        </p:txBody>
      </p:sp>
    </p:spTree>
    <p:extLst>
      <p:ext uri="{BB962C8B-B14F-4D97-AF65-F5344CB8AC3E}">
        <p14:creationId xmlns:p14="http://schemas.microsoft.com/office/powerpoint/2010/main" val="20158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898357" y="1480760"/>
            <a:ext cx="5996429" cy="3501141"/>
          </a:xfrm>
        </p:spPr>
        <p:txBody>
          <a:bodyPr/>
          <a:lstStyle/>
          <a:p>
            <a:pPr algn="just" rtl="0"/>
            <a:r>
              <a:rPr lang="en-IE" dirty="0"/>
              <a:t>Por vezes, o </a:t>
            </a:r>
            <a:r>
              <a:rPr lang="en-IE" i="1" dirty="0"/>
              <a:t>greenwashing</a:t>
            </a:r>
            <a:r>
              <a:rPr lang="en-IE" dirty="0"/>
              <a:t> pode ser tão </a:t>
            </a:r>
            <a:r>
              <a:rPr lang="en-IE" dirty="0" err="1"/>
              <a:t>óbvio</a:t>
            </a:r>
            <a:r>
              <a:rPr lang="en-IE" dirty="0"/>
              <a:t> </a:t>
            </a:r>
            <a:r>
              <a:rPr lang="en-IE" dirty="0" err="1"/>
              <a:t>como</a:t>
            </a:r>
            <a:r>
              <a:rPr lang="en-IE" dirty="0"/>
              <a:t> </a:t>
            </a:r>
            <a:r>
              <a:rPr lang="en-IE" dirty="0" err="1"/>
              <a:t>uma</a:t>
            </a:r>
            <a:r>
              <a:rPr lang="en-IE" dirty="0"/>
              <a:t> </a:t>
            </a:r>
            <a:r>
              <a:rPr lang="en-IE" dirty="0" err="1"/>
              <a:t>mentira</a:t>
            </a:r>
            <a:r>
              <a:rPr lang="en-IE" dirty="0"/>
              <a:t> </a:t>
            </a:r>
            <a:r>
              <a:rPr lang="en-IE" dirty="0" err="1"/>
              <a:t>descarada</a:t>
            </a:r>
            <a:r>
              <a:rPr lang="en-IE" dirty="0"/>
              <a:t> </a:t>
            </a:r>
            <a:r>
              <a:rPr lang="en-IE" dirty="0" err="1"/>
              <a:t>ou</a:t>
            </a:r>
            <a:r>
              <a:rPr lang="en-IE" dirty="0"/>
              <a:t> tão </a:t>
            </a:r>
            <a:r>
              <a:rPr lang="en-IE" dirty="0" err="1"/>
              <a:t>obscuro</a:t>
            </a:r>
            <a:r>
              <a:rPr lang="en-IE" dirty="0"/>
              <a:t> </a:t>
            </a:r>
            <a:r>
              <a:rPr lang="en-IE" dirty="0" err="1"/>
              <a:t>como</a:t>
            </a:r>
            <a:r>
              <a:rPr lang="en-IE" dirty="0"/>
              <a:t> </a:t>
            </a:r>
            <a:r>
              <a:rPr lang="en-IE" dirty="0" err="1"/>
              <a:t>uma</a:t>
            </a:r>
            <a:r>
              <a:rPr lang="en-IE" dirty="0"/>
              <a:t> </a:t>
            </a:r>
            <a:r>
              <a:rPr lang="en-IE" dirty="0" err="1"/>
              <a:t>verdade</a:t>
            </a:r>
            <a:r>
              <a:rPr lang="en-IE" dirty="0"/>
              <a:t> </a:t>
            </a:r>
            <a:r>
              <a:rPr lang="en-IE" dirty="0" err="1"/>
              <a:t>distorcida</a:t>
            </a:r>
            <a:r>
              <a:rPr lang="en-IE" dirty="0"/>
              <a:t> e </a:t>
            </a:r>
            <a:r>
              <a:rPr lang="en-IE" dirty="0" err="1"/>
              <a:t>difícil</a:t>
            </a:r>
            <a:r>
              <a:rPr lang="en-IE" dirty="0"/>
              <a:t> de </a:t>
            </a:r>
            <a:r>
              <a:rPr lang="en-IE" dirty="0" err="1"/>
              <a:t>detetar</a:t>
            </a:r>
            <a:r>
              <a:rPr lang="en-IE" dirty="0"/>
              <a:t>. </a:t>
            </a:r>
            <a:r>
              <a:rPr lang="en-IE" dirty="0" err="1"/>
              <a:t>Tomemos</a:t>
            </a:r>
            <a:r>
              <a:rPr lang="en-IE" dirty="0"/>
              <a:t> </a:t>
            </a:r>
            <a:r>
              <a:rPr lang="en-IE" dirty="0" err="1"/>
              <a:t>como</a:t>
            </a:r>
            <a:r>
              <a:rPr lang="en-IE" dirty="0"/>
              <a:t> </a:t>
            </a:r>
            <a:r>
              <a:rPr lang="en-IE" dirty="0" err="1"/>
              <a:t>exemplo</a:t>
            </a:r>
            <a:r>
              <a:rPr lang="en-IE" dirty="0"/>
              <a:t> </a:t>
            </a:r>
            <a:r>
              <a:rPr lang="en-US" b="0" i="0" dirty="0">
                <a:effectLst/>
              </a:rPr>
              <a:t>as compensações de </a:t>
            </a:r>
            <a:r>
              <a:rPr lang="en-US" b="0" i="0" dirty="0" err="1">
                <a:effectLst/>
              </a:rPr>
              <a:t>carbono</a:t>
            </a:r>
            <a:r>
              <a:rPr lang="en-US" b="0" i="0" dirty="0">
                <a:effectLst/>
              </a:rPr>
              <a:t>. </a:t>
            </a:r>
            <a:r>
              <a:rPr lang="en-US" b="0" i="0" dirty="0" err="1">
                <a:effectLst/>
              </a:rPr>
              <a:t>Algumas</a:t>
            </a:r>
            <a:r>
              <a:rPr lang="en-US" b="0" i="0" dirty="0">
                <a:effectLst/>
              </a:rPr>
              <a:t> </a:t>
            </a:r>
            <a:r>
              <a:rPr lang="en-US" b="0" i="0" dirty="0" err="1">
                <a:effectLst/>
              </a:rPr>
              <a:t>empresas</a:t>
            </a:r>
            <a:r>
              <a:rPr lang="en-US" b="0" i="0" dirty="0">
                <a:effectLst/>
              </a:rPr>
              <a:t> </a:t>
            </a:r>
            <a:r>
              <a:rPr lang="en-US" b="0" i="0" dirty="0" err="1">
                <a:effectLst/>
              </a:rPr>
              <a:t>financiam</a:t>
            </a:r>
            <a:r>
              <a:rPr lang="en-US" b="0" i="0" dirty="0">
                <a:effectLst/>
              </a:rPr>
              <a:t> </a:t>
            </a:r>
            <a:r>
              <a:rPr lang="en-US" b="0" i="0" dirty="0" err="1">
                <a:effectLst/>
              </a:rPr>
              <a:t>programas</a:t>
            </a:r>
            <a:r>
              <a:rPr lang="en-US" b="0" i="0" dirty="0">
                <a:effectLst/>
              </a:rPr>
              <a:t>, </a:t>
            </a:r>
            <a:r>
              <a:rPr lang="en-US" b="0" i="0" dirty="0" err="1">
                <a:effectLst/>
              </a:rPr>
              <a:t>como</a:t>
            </a:r>
            <a:r>
              <a:rPr lang="en-US" b="0" i="0" dirty="0">
                <a:effectLst/>
              </a:rPr>
              <a:t> projetos de </a:t>
            </a:r>
            <a:r>
              <a:rPr lang="en-US" b="0" i="0" dirty="0" err="1">
                <a:effectLst/>
              </a:rPr>
              <a:t>plantação</a:t>
            </a:r>
            <a:r>
              <a:rPr lang="en-US" b="0" i="0" dirty="0">
                <a:effectLst/>
              </a:rPr>
              <a:t> de </a:t>
            </a:r>
            <a:r>
              <a:rPr lang="en-US" b="0" i="0" dirty="0" err="1">
                <a:effectLst/>
              </a:rPr>
              <a:t>árvores</a:t>
            </a:r>
            <a:r>
              <a:rPr lang="en-US" b="0" i="0" dirty="0">
                <a:effectLst/>
              </a:rPr>
              <a:t> para </a:t>
            </a:r>
            <a:r>
              <a:rPr lang="en-US" b="0" i="0" dirty="0" err="1">
                <a:effectLst/>
              </a:rPr>
              <a:t>compensar</a:t>
            </a:r>
            <a:r>
              <a:rPr lang="en-US" b="0" i="0" dirty="0">
                <a:effectLst/>
              </a:rPr>
              <a:t> as </a:t>
            </a:r>
            <a:r>
              <a:rPr lang="en-US" b="0" i="0" dirty="0" err="1">
                <a:effectLst/>
              </a:rPr>
              <a:t>suas</a:t>
            </a:r>
            <a:r>
              <a:rPr lang="en-US" b="0" i="0" dirty="0">
                <a:effectLst/>
              </a:rPr>
              <a:t> </a:t>
            </a:r>
            <a:r>
              <a:rPr lang="en-US" b="0" i="0" dirty="0" err="1">
                <a:effectLst/>
              </a:rPr>
              <a:t>próprias</a:t>
            </a:r>
            <a:r>
              <a:rPr lang="en-US" b="0" i="0" dirty="0">
                <a:effectLst/>
              </a:rPr>
              <a:t> </a:t>
            </a:r>
            <a:r>
              <a:rPr lang="en-US" b="0" i="0" dirty="0" err="1">
                <a:effectLst/>
              </a:rPr>
              <a:t>emissões</a:t>
            </a:r>
            <a:r>
              <a:rPr lang="en-US" b="0" i="0" dirty="0">
                <a:effectLst/>
              </a:rPr>
              <a:t>. No </a:t>
            </a:r>
            <a:r>
              <a:rPr lang="en-US" b="0" i="0" dirty="0" err="1">
                <a:effectLst/>
              </a:rPr>
              <a:t>entanto</a:t>
            </a:r>
            <a:r>
              <a:rPr lang="en-US" b="0" i="0" dirty="0">
                <a:effectLst/>
              </a:rPr>
              <a:t>, </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a seca e os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incêndios</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têm</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destruido</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algumas</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 dessas </a:t>
            </a:r>
            <a:r>
              <a:rPr lang="en-US" b="0" i="0" u="none" strike="noStrike" dirty="0" err="1">
                <a:solidFill>
                  <a:srgbClr val="F79037"/>
                </a:solidFill>
                <a:effectLst/>
                <a:hlinkClick r:id="rId3">
                  <a:extLst>
                    <a:ext uri="{A12FA001-AC4F-418D-AE19-62706E023703}">
                      <ahyp:hlinkClr xmlns:ahyp="http://schemas.microsoft.com/office/drawing/2018/hyperlinkcolor" val="tx"/>
                    </a:ext>
                  </a:extLst>
                </a:hlinkClick>
              </a:rPr>
              <a:t>florestas</a:t>
            </a:r>
            <a:r>
              <a:rPr lang="en-US" b="0" i="0" u="none" strike="noStrike" dirty="0">
                <a:solidFill>
                  <a:srgbClr val="F79037"/>
                </a:solidFill>
                <a:effectLst/>
              </a:rPr>
              <a:t>. </a:t>
            </a:r>
            <a:r>
              <a:rPr lang="en-US" dirty="0" err="1"/>
              <a:t>Contudo</a:t>
            </a:r>
            <a:r>
              <a:rPr lang="en-US" dirty="0"/>
              <a:t>, </a:t>
            </a:r>
            <a:r>
              <a:rPr lang="en-US" dirty="0" err="1"/>
              <a:t>os</a:t>
            </a:r>
            <a:r>
              <a:rPr lang="en-US" dirty="0"/>
              <a:t> </a:t>
            </a:r>
            <a:r>
              <a:rPr lang="en-US" b="0" i="0" u="none" strike="noStrike" dirty="0" err="1">
                <a:solidFill>
                  <a:srgbClr val="F79037"/>
                </a:solidFill>
                <a:effectLst/>
                <a:hlinkClick r:id="rId4">
                  <a:extLst>
                    <a:ext uri="{A12FA001-AC4F-418D-AE19-62706E023703}">
                      <ahyp:hlinkClr xmlns:ahyp="http://schemas.microsoft.com/office/drawing/2018/hyperlinkcolor" val="tx"/>
                    </a:ext>
                  </a:extLst>
                </a:hlinkClick>
              </a:rPr>
              <a:t>críticos</a:t>
            </a:r>
            <a:r>
              <a:rPr lang="en-US" b="0" i="0" u="none" strike="noStrike" dirty="0">
                <a:solidFill>
                  <a:srgbClr val="F79037"/>
                </a:solidFill>
                <a:effectLst/>
                <a:hlinkClick r:id="rId4">
                  <a:extLst>
                    <a:ext uri="{A12FA001-AC4F-418D-AE19-62706E023703}">
                      <ahyp:hlinkClr xmlns:ahyp="http://schemas.microsoft.com/office/drawing/2018/hyperlinkcolor" val="tx"/>
                    </a:ext>
                  </a:extLst>
                </a:hlinkClick>
              </a:rPr>
              <a:t> </a:t>
            </a:r>
            <a:r>
              <a:rPr lang="en-US" b="0" i="0" u="none" strike="noStrike" dirty="0" err="1">
                <a:solidFill>
                  <a:srgbClr val="F79037"/>
                </a:solidFill>
                <a:effectLst/>
                <a:hlinkClick r:id="rId4">
                  <a:extLst>
                    <a:ext uri="{A12FA001-AC4F-418D-AE19-62706E023703}">
                      <ahyp:hlinkClr xmlns:ahyp="http://schemas.microsoft.com/office/drawing/2018/hyperlinkcolor" val="tx"/>
                    </a:ext>
                  </a:extLst>
                </a:hlinkClick>
              </a:rPr>
              <a:t>dizem</a:t>
            </a:r>
            <a:r>
              <a:rPr lang="en-US" b="0" i="0" dirty="0">
                <a:solidFill>
                  <a:srgbClr val="F79037"/>
                </a:solidFill>
                <a:effectLst/>
              </a:rPr>
              <a:t> </a:t>
            </a:r>
            <a:r>
              <a:rPr lang="en-US" dirty="0"/>
              <a:t>que  as </a:t>
            </a:r>
            <a:r>
              <a:rPr lang="en-US" dirty="0" err="1"/>
              <a:t>empresas</a:t>
            </a:r>
            <a:r>
              <a:rPr lang="en-US" dirty="0"/>
              <a:t> </a:t>
            </a:r>
            <a:r>
              <a:rPr lang="en-US" b="0" i="0" dirty="0" err="1">
                <a:effectLst/>
              </a:rPr>
              <a:t>continuam</a:t>
            </a:r>
            <a:r>
              <a:rPr lang="en-US" b="0" i="0" dirty="0">
                <a:effectLst/>
              </a:rPr>
              <a:t> a </a:t>
            </a:r>
            <a:r>
              <a:rPr lang="en-US" b="0" i="0" dirty="0" err="1">
                <a:effectLst/>
              </a:rPr>
              <a:t>ter</a:t>
            </a:r>
            <a:r>
              <a:rPr lang="en-US" b="0" i="0" dirty="0">
                <a:effectLst/>
              </a:rPr>
              <a:t> </a:t>
            </a:r>
            <a:r>
              <a:rPr lang="en-US" b="0" i="0" dirty="0" err="1">
                <a:effectLst/>
              </a:rPr>
              <a:t>permissão</a:t>
            </a:r>
            <a:r>
              <a:rPr lang="en-US" b="0" i="0" dirty="0">
                <a:effectLst/>
              </a:rPr>
              <a:t> para </a:t>
            </a:r>
            <a:r>
              <a:rPr lang="en-US" b="0" i="0" dirty="0" err="1">
                <a:effectLst/>
              </a:rPr>
              <a:t>continuar</a:t>
            </a:r>
            <a:r>
              <a:rPr lang="en-US" b="0" i="0" dirty="0">
                <a:effectLst/>
              </a:rPr>
              <a:t> a </a:t>
            </a:r>
            <a:r>
              <a:rPr lang="en-US" b="0" i="0" dirty="0" err="1">
                <a:effectLst/>
              </a:rPr>
              <a:t>poluir</a:t>
            </a:r>
            <a:r>
              <a:rPr lang="en-US" b="0" i="0" dirty="0">
                <a:effectLst/>
              </a:rPr>
              <a:t>.</a:t>
            </a:r>
            <a:endParaRPr lang="en-IE" dirty="0"/>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p:txBody>
          <a:bodyPr/>
          <a:lstStyle/>
          <a:p>
            <a:pPr algn="l" rtl="0"/>
            <a:r>
              <a:rPr lang="en-IE" i="1" dirty="0"/>
              <a:t>Greenwashing</a:t>
            </a:r>
            <a:r>
              <a:rPr lang="en-IE" dirty="0"/>
              <a:t>…</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657883" y="5561906"/>
            <a:ext cx="880241" cy="369332"/>
          </a:xfrm>
          <a:prstGeom prst="rect">
            <a:avLst/>
          </a:prstGeom>
          <a:noFill/>
        </p:spPr>
        <p:txBody>
          <a:bodyPr wrap="square">
            <a:spAutoFit/>
          </a:bodyPr>
          <a:lstStyle/>
          <a:p>
            <a:pPr algn="l" rtl="0"/>
            <a:r>
              <a:rPr lang="en-IE" dirty="0">
                <a:solidFill>
                  <a:srgbClr val="F79037"/>
                </a:solidFill>
                <a:hlinkClick r:id="rId6">
                  <a:extLst>
                    <a:ext uri="{A12FA001-AC4F-418D-AE19-62706E023703}">
                      <ahyp:hlinkClr xmlns:ahyp="http://schemas.microsoft.com/office/drawing/2018/hyperlinkcolor" val="tx"/>
                    </a:ext>
                  </a:extLst>
                </a:hlinkClick>
              </a:rPr>
              <a:t>Fonte</a:t>
            </a:r>
            <a:endParaRPr lang="en-IE" dirty="0">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pPr rtl="0"/>
            <a:r>
              <a:rPr lang="en-US" dirty="0"/>
              <a:t>O greenwashing </a:t>
            </a:r>
            <a:r>
              <a:rPr lang="en-US" dirty="0" err="1"/>
              <a:t>pode</a:t>
            </a:r>
            <a:r>
              <a:rPr lang="en-US" dirty="0"/>
              <a:t> </a:t>
            </a:r>
            <a:r>
              <a:rPr lang="en-US" dirty="0" err="1"/>
              <a:t>retardar</a:t>
            </a:r>
            <a:r>
              <a:rPr lang="en-US" dirty="0"/>
              <a:t> </a:t>
            </a:r>
            <a:r>
              <a:rPr lang="en-US" dirty="0" err="1"/>
              <a:t>os</a:t>
            </a:r>
            <a:r>
              <a:rPr lang="en-US" dirty="0"/>
              <a:t> </a:t>
            </a:r>
            <a:r>
              <a:rPr lang="en-US" dirty="0" err="1"/>
              <a:t>nossos</a:t>
            </a:r>
            <a:r>
              <a:rPr lang="en-US" dirty="0"/>
              <a:t> </a:t>
            </a:r>
            <a:r>
              <a:rPr lang="en-US" dirty="0" err="1"/>
              <a:t>progressos</a:t>
            </a:r>
            <a:r>
              <a:rPr lang="en-US" dirty="0"/>
              <a:t> no </a:t>
            </a:r>
            <a:r>
              <a:rPr lang="en-US" dirty="0" err="1"/>
              <a:t>sentido</a:t>
            </a:r>
            <a:r>
              <a:rPr lang="en-US" dirty="0"/>
              <a:t> de </a:t>
            </a:r>
            <a:r>
              <a:rPr lang="en-US" dirty="0" err="1"/>
              <a:t>atingir</a:t>
            </a:r>
            <a:r>
              <a:rPr lang="en-US" dirty="0"/>
              <a:t> </a:t>
            </a:r>
            <a:r>
              <a:rPr lang="en-US" dirty="0" err="1"/>
              <a:t>os</a:t>
            </a:r>
            <a:r>
              <a:rPr lang="en-US" dirty="0"/>
              <a:t> </a:t>
            </a:r>
            <a:r>
              <a:rPr lang="en-US" dirty="0" err="1"/>
              <a:t>objetivos</a:t>
            </a:r>
            <a:r>
              <a:rPr lang="en-US" dirty="0"/>
              <a:t> </a:t>
            </a:r>
            <a:r>
              <a:rPr lang="en-US" dirty="0" err="1"/>
              <a:t>climáticos</a:t>
            </a:r>
            <a:r>
              <a:rPr lang="en-US" dirty="0"/>
              <a:t> e sociais.</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646331"/>
          </a:xfrm>
          <a:prstGeom prst="rect">
            <a:avLst/>
          </a:prstGeom>
          <a:noFill/>
        </p:spPr>
        <p:txBody>
          <a:bodyPr wrap="square" rtlCol="0">
            <a:spAutoFit/>
          </a:bodyPr>
          <a:lstStyle/>
          <a:p>
            <a:pPr algn="l" rtl="0"/>
            <a:r>
              <a:rPr lang="en-IE" dirty="0" err="1">
                <a:solidFill>
                  <a:srgbClr val="F79037"/>
                </a:solidFill>
                <a:hlinkClick r:id="rId3">
                  <a:extLst>
                    <a:ext uri="{A12FA001-AC4F-418D-AE19-62706E023703}">
                      <ahyp:hlinkClr xmlns:ahyp="http://schemas.microsoft.com/office/drawing/2018/hyperlinkcolor" val="tx"/>
                    </a:ext>
                  </a:extLst>
                </a:hlinkClick>
              </a:rPr>
              <a:t>Fórum</a:t>
            </a:r>
            <a:r>
              <a:rPr lang="en-IE" dirty="0">
                <a:solidFill>
                  <a:srgbClr val="F79037"/>
                </a:solidFill>
                <a:hlinkClick r:id="rId3">
                  <a:extLst>
                    <a:ext uri="{A12FA001-AC4F-418D-AE19-62706E023703}">
                      <ahyp:hlinkClr xmlns:ahyp="http://schemas.microsoft.com/office/drawing/2018/hyperlinkcolor" val="tx"/>
                    </a:ext>
                  </a:extLst>
                </a:hlinkClick>
              </a:rPr>
              <a:t> </a:t>
            </a:r>
            <a:r>
              <a:rPr lang="en-IE" dirty="0" err="1">
                <a:solidFill>
                  <a:srgbClr val="F79037"/>
                </a:solidFill>
                <a:hlinkClick r:id="rId3">
                  <a:extLst>
                    <a:ext uri="{A12FA001-AC4F-418D-AE19-62706E023703}">
                      <ahyp:hlinkClr xmlns:ahyp="http://schemas.microsoft.com/office/drawing/2018/hyperlinkcolor" val="tx"/>
                    </a:ext>
                  </a:extLst>
                </a:hlinkClick>
              </a:rPr>
              <a:t>Económico</a:t>
            </a:r>
            <a:r>
              <a:rPr lang="en-IE" dirty="0">
                <a:solidFill>
                  <a:srgbClr val="F79037"/>
                </a:solidFill>
                <a:hlinkClick r:id="rId3">
                  <a:extLst>
                    <a:ext uri="{A12FA001-AC4F-418D-AE19-62706E023703}">
                      <ahyp:hlinkClr xmlns:ahyp="http://schemas.microsoft.com/office/drawing/2018/hyperlinkcolor" val="tx"/>
                    </a:ext>
                  </a:extLst>
                </a:hlinkClick>
              </a:rPr>
              <a:t> Mundial</a:t>
            </a:r>
            <a:endParaRPr lang="en-IE" dirty="0">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23972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572477" y="1113996"/>
            <a:ext cx="6298223" cy="4994704"/>
          </a:xfrm>
          <a:solidFill>
            <a:srgbClr val="B3DDDC"/>
          </a:solidFill>
        </p:spPr>
        <p:txBody>
          <a:bodyPr/>
          <a:lstStyle/>
          <a:p>
            <a:pPr marL="252000" algn="just" rtl="0">
              <a:spcBef>
                <a:spcPts val="600"/>
              </a:spcBef>
            </a:pPr>
            <a:r>
              <a:rPr lang="en-US" dirty="0" err="1"/>
              <a:t>Rotulagem</a:t>
            </a:r>
            <a:r>
              <a:rPr lang="en-US" dirty="0"/>
              <a:t> </a:t>
            </a:r>
            <a:r>
              <a:rPr lang="en-US" dirty="0" err="1"/>
              <a:t>enganadora</a:t>
            </a:r>
            <a:r>
              <a:rPr lang="en-US" dirty="0"/>
              <a:t> surge </a:t>
            </a:r>
            <a:r>
              <a:rPr lang="en-US" dirty="0" err="1"/>
              <a:t>quando</a:t>
            </a:r>
            <a:r>
              <a:rPr lang="en-US" dirty="0"/>
              <a:t> o rótulo de um </a:t>
            </a:r>
            <a:r>
              <a:rPr lang="en-US" dirty="0" err="1"/>
              <a:t>produto</a:t>
            </a:r>
            <a:r>
              <a:rPr lang="en-US" dirty="0"/>
              <a:t> </a:t>
            </a:r>
            <a:r>
              <a:rPr lang="en-US" dirty="0" err="1"/>
              <a:t>alimentar</a:t>
            </a:r>
            <a:r>
              <a:rPr lang="en-US" dirty="0"/>
              <a:t> </a:t>
            </a:r>
            <a:r>
              <a:rPr lang="en-US" dirty="0" err="1"/>
              <a:t>não</a:t>
            </a:r>
            <a:r>
              <a:rPr lang="en-US" dirty="0"/>
              <a:t> </a:t>
            </a:r>
            <a:r>
              <a:rPr lang="en-US" dirty="0" err="1"/>
              <a:t>apresenta</a:t>
            </a:r>
            <a:r>
              <a:rPr lang="en-US" dirty="0"/>
              <a:t> </a:t>
            </a:r>
            <a:r>
              <a:rPr lang="en-US" dirty="0" err="1"/>
              <a:t>corretamente</a:t>
            </a:r>
            <a:r>
              <a:rPr lang="en-US" dirty="0"/>
              <a:t> as </a:t>
            </a:r>
            <a:r>
              <a:rPr lang="en-US" dirty="0" err="1"/>
              <a:t>informações</a:t>
            </a:r>
            <a:r>
              <a:rPr lang="en-US" dirty="0"/>
              <a:t> </a:t>
            </a:r>
            <a:r>
              <a:rPr lang="en-US" dirty="0" err="1"/>
              <a:t>sobre</a:t>
            </a:r>
            <a:r>
              <a:rPr lang="en-US" dirty="0"/>
              <a:t> o </a:t>
            </a:r>
            <a:r>
              <a:rPr lang="en-US" dirty="0" err="1"/>
              <a:t>mesmo</a:t>
            </a:r>
            <a:r>
              <a:rPr lang="en-US" dirty="0"/>
              <a:t> (Ex. </a:t>
            </a:r>
            <a:r>
              <a:rPr lang="en-US" dirty="0" err="1"/>
              <a:t>Ingredientes</a:t>
            </a:r>
            <a:r>
              <a:rPr lang="en-US" dirty="0"/>
              <a:t>). </a:t>
            </a:r>
            <a:r>
              <a:rPr lang="en-US" b="1" dirty="0" err="1"/>
              <a:t>Pode</a:t>
            </a:r>
            <a:r>
              <a:rPr lang="en-US" b="1" dirty="0"/>
              <a:t> acontecer </a:t>
            </a:r>
            <a:r>
              <a:rPr lang="en-US" b="1" dirty="0" err="1"/>
              <a:t>por</a:t>
            </a:r>
            <a:r>
              <a:rPr lang="en-US" b="1" dirty="0"/>
              <a:t> </a:t>
            </a:r>
            <a:r>
              <a:rPr lang="en-US" b="1" dirty="0" err="1"/>
              <a:t>acidente</a:t>
            </a:r>
            <a:r>
              <a:rPr lang="en-US" b="1" dirty="0"/>
              <a:t>, </a:t>
            </a:r>
            <a:r>
              <a:rPr lang="en-US" dirty="0" err="1"/>
              <a:t>quando</a:t>
            </a:r>
            <a:r>
              <a:rPr lang="en-US" dirty="0"/>
              <a:t> o HACCP e outros processos de </a:t>
            </a:r>
            <a:r>
              <a:rPr lang="en-US" dirty="0" err="1"/>
              <a:t>segurança</a:t>
            </a:r>
            <a:r>
              <a:rPr lang="en-US" dirty="0"/>
              <a:t> </a:t>
            </a:r>
            <a:r>
              <a:rPr lang="en-US" dirty="0" err="1"/>
              <a:t>alimentar</a:t>
            </a:r>
            <a:r>
              <a:rPr lang="en-US" dirty="0"/>
              <a:t> não são </a:t>
            </a:r>
            <a:r>
              <a:rPr lang="en-US" dirty="0" err="1"/>
              <a:t>totalmente</a:t>
            </a:r>
            <a:r>
              <a:rPr lang="en-US" dirty="0"/>
              <a:t> </a:t>
            </a:r>
            <a:r>
              <a:rPr lang="en-US" dirty="0" err="1"/>
              <a:t>compreendidos</a:t>
            </a:r>
            <a:r>
              <a:rPr lang="en-US" dirty="0"/>
              <a:t>. No entanto, se o </a:t>
            </a:r>
            <a:r>
              <a:rPr lang="en-US" dirty="0" err="1"/>
              <a:t>problema</a:t>
            </a:r>
            <a:r>
              <a:rPr lang="en-US" dirty="0"/>
              <a:t> </a:t>
            </a:r>
            <a:r>
              <a:rPr lang="en-US" dirty="0" err="1"/>
              <a:t>persiste</a:t>
            </a:r>
            <a:r>
              <a:rPr lang="en-US" dirty="0"/>
              <a:t>, a </a:t>
            </a:r>
            <a:r>
              <a:rPr lang="en-US" b="1" dirty="0" err="1"/>
              <a:t>rotulagem</a:t>
            </a:r>
            <a:r>
              <a:rPr lang="en-US" b="1" dirty="0"/>
              <a:t> </a:t>
            </a:r>
            <a:r>
              <a:rPr lang="en-US" b="1" dirty="0" err="1"/>
              <a:t>enganadora</a:t>
            </a:r>
            <a:r>
              <a:rPr lang="en-US" b="1" dirty="0"/>
              <a:t> (</a:t>
            </a:r>
            <a:r>
              <a:rPr lang="en-US" b="1" dirty="0" err="1"/>
              <a:t>propositadamente</a:t>
            </a:r>
            <a:r>
              <a:rPr lang="en-US" b="1" dirty="0"/>
              <a:t> </a:t>
            </a:r>
            <a:r>
              <a:rPr lang="en-US" b="1" dirty="0" err="1"/>
              <a:t>incorreta</a:t>
            </a:r>
            <a:r>
              <a:rPr lang="en-US" b="1" dirty="0"/>
              <a:t>) </a:t>
            </a:r>
            <a:r>
              <a:rPr lang="en-US" b="1" dirty="0" err="1"/>
              <a:t>passa</a:t>
            </a:r>
            <a:r>
              <a:rPr lang="en-US" b="1" dirty="0"/>
              <a:t> a </a:t>
            </a:r>
            <a:r>
              <a:rPr lang="en-US" b="1" dirty="0" err="1"/>
              <a:t>corresponder</a:t>
            </a:r>
            <a:r>
              <a:rPr lang="en-US" b="1" dirty="0"/>
              <a:t> a </a:t>
            </a:r>
            <a:r>
              <a:rPr lang="en-US" b="1" dirty="0" err="1"/>
              <a:t>uma</a:t>
            </a:r>
            <a:r>
              <a:rPr lang="en-US" b="1" dirty="0"/>
              <a:t> </a:t>
            </a:r>
            <a:r>
              <a:rPr lang="en-US" b="1" dirty="0" err="1"/>
              <a:t>fraude</a:t>
            </a:r>
            <a:r>
              <a:rPr lang="en-US" b="1" dirty="0"/>
              <a:t> </a:t>
            </a:r>
            <a:r>
              <a:rPr lang="en-US" b="1" dirty="0" err="1"/>
              <a:t>alimentar</a:t>
            </a:r>
            <a:r>
              <a:rPr lang="en-US" dirty="0"/>
              <a:t>. De </a:t>
            </a:r>
            <a:r>
              <a:rPr lang="en-US" dirty="0" err="1"/>
              <a:t>qualquer</a:t>
            </a:r>
            <a:r>
              <a:rPr lang="en-US" dirty="0"/>
              <a:t> modo, ter informações incompletas ou incorretas nos rótulos é perigoso para os consumidores. O </a:t>
            </a:r>
            <a:r>
              <a:rPr lang="en-US" dirty="0" err="1"/>
              <a:t>maior</a:t>
            </a:r>
            <a:r>
              <a:rPr lang="en-US" dirty="0"/>
              <a:t> </a:t>
            </a:r>
            <a:r>
              <a:rPr lang="en-US" dirty="0" err="1"/>
              <a:t>perigo</a:t>
            </a:r>
            <a:r>
              <a:rPr lang="en-US" dirty="0"/>
              <a:t> </a:t>
            </a:r>
            <a:r>
              <a:rPr lang="en-US" dirty="0" err="1"/>
              <a:t>relacionado</a:t>
            </a:r>
            <a:r>
              <a:rPr lang="en-US" dirty="0"/>
              <a:t> com a </a:t>
            </a:r>
            <a:r>
              <a:rPr lang="en-US" dirty="0" err="1"/>
              <a:t>rotulagem</a:t>
            </a:r>
            <a:r>
              <a:rPr lang="en-US" dirty="0"/>
              <a:t> </a:t>
            </a:r>
            <a:r>
              <a:rPr lang="en-US" dirty="0" err="1"/>
              <a:t>enganadora</a:t>
            </a:r>
            <a:r>
              <a:rPr lang="en-US" dirty="0"/>
              <a:t> é </a:t>
            </a:r>
            <a:r>
              <a:rPr lang="en-US" dirty="0" err="1"/>
              <a:t>expor</a:t>
            </a:r>
            <a:r>
              <a:rPr lang="en-US" dirty="0"/>
              <a:t> </a:t>
            </a:r>
            <a:r>
              <a:rPr lang="en-US" dirty="0" err="1"/>
              <a:t>os</a:t>
            </a:r>
            <a:r>
              <a:rPr lang="en-US" dirty="0"/>
              <a:t> </a:t>
            </a:r>
            <a:r>
              <a:rPr lang="en-US" dirty="0" err="1"/>
              <a:t>consumidores</a:t>
            </a:r>
            <a:r>
              <a:rPr lang="en-US" dirty="0"/>
              <a:t> a </a:t>
            </a:r>
            <a:r>
              <a:rPr lang="en-US" dirty="0" err="1"/>
              <a:t>alérgénios</a:t>
            </a:r>
            <a:r>
              <a:rPr lang="en-US" dirty="0"/>
              <a:t>.</a:t>
            </a:r>
            <a:endParaRPr lang="en-IE" dirty="0"/>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a:xfrm>
            <a:off x="572477" y="536716"/>
            <a:ext cx="4990998" cy="992652"/>
          </a:xfrm>
        </p:spPr>
        <p:txBody>
          <a:bodyPr/>
          <a:lstStyle/>
          <a:p>
            <a:pPr algn="l" rtl="0"/>
            <a:r>
              <a:rPr lang="en-IE" dirty="0"/>
              <a:t>2. </a:t>
            </a:r>
            <a:r>
              <a:rPr lang="en-IE" dirty="0" err="1"/>
              <a:t>Rotulagem</a:t>
            </a:r>
            <a:r>
              <a:rPr lang="en-IE" dirty="0"/>
              <a:t> </a:t>
            </a:r>
            <a:r>
              <a:rPr lang="en-IE" dirty="0" err="1"/>
              <a:t>Enganadora</a:t>
            </a:r>
            <a:endParaRPr lang="en-IE" dirty="0"/>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a:xfrm>
            <a:off x="616393" y="670994"/>
            <a:ext cx="4990998" cy="992652"/>
          </a:xfrm>
        </p:spPr>
        <p:txBody>
          <a:bodyPr/>
          <a:lstStyle/>
          <a:p>
            <a:pPr algn="l" rtl="0"/>
            <a:r>
              <a:rPr lang="en-IE" dirty="0"/>
              <a:t>3. Fraude Alimentar</a:t>
            </a:r>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781493" y="1277009"/>
            <a:ext cx="6280210" cy="4044345"/>
          </a:xfrm>
        </p:spPr>
        <p:txBody>
          <a:bodyPr/>
          <a:lstStyle/>
          <a:p>
            <a:pPr algn="just" rtl="0">
              <a:spcBef>
                <a:spcPts val="600"/>
              </a:spcBef>
            </a:pPr>
            <a:r>
              <a:rPr lang="en-US" sz="2300" dirty="0"/>
              <a:t>A fraude alimentar </a:t>
            </a:r>
            <a:r>
              <a:rPr lang="en-US" sz="2300" dirty="0" err="1"/>
              <a:t>refere</a:t>
            </a:r>
            <a:r>
              <a:rPr lang="en-US" sz="2300" dirty="0"/>
              <a:t>-se ao </a:t>
            </a:r>
            <a:r>
              <a:rPr lang="en-US" sz="2300" b="1" dirty="0" err="1"/>
              <a:t>engano</a:t>
            </a:r>
            <a:r>
              <a:rPr lang="en-US" sz="2300" b="1" dirty="0"/>
              <a:t> </a:t>
            </a:r>
            <a:r>
              <a:rPr lang="en-US" sz="2300" b="1" dirty="0" err="1"/>
              <a:t>deliberado</a:t>
            </a:r>
            <a:r>
              <a:rPr lang="en-US" sz="2300" b="1" dirty="0"/>
              <a:t> </a:t>
            </a:r>
            <a:r>
              <a:rPr lang="en-US" sz="2300" b="1" dirty="0" err="1"/>
              <a:t>ou</a:t>
            </a:r>
            <a:r>
              <a:rPr lang="en-US" sz="2300" b="1" dirty="0"/>
              <a:t> </a:t>
            </a:r>
            <a:r>
              <a:rPr lang="en-US" sz="2300" b="1" dirty="0" err="1"/>
              <a:t>adulteração</a:t>
            </a:r>
            <a:r>
              <a:rPr lang="en-US" sz="2300" b="1" dirty="0"/>
              <a:t> de </a:t>
            </a:r>
            <a:r>
              <a:rPr lang="en-US" sz="2300" b="1" dirty="0" err="1"/>
              <a:t>produtos</a:t>
            </a:r>
            <a:r>
              <a:rPr lang="en-US" sz="2300" b="1" dirty="0"/>
              <a:t> </a:t>
            </a:r>
            <a:r>
              <a:rPr lang="en-US" sz="2300" b="1" dirty="0" err="1"/>
              <a:t>alimentares</a:t>
            </a:r>
            <a:r>
              <a:rPr lang="en-US" sz="2300" b="1" dirty="0"/>
              <a:t> para </a:t>
            </a:r>
            <a:r>
              <a:rPr lang="en-US" sz="2300" b="1" dirty="0" err="1"/>
              <a:t>obter</a:t>
            </a:r>
            <a:r>
              <a:rPr lang="en-US" sz="2300" b="1" dirty="0"/>
              <a:t> </a:t>
            </a:r>
            <a:r>
              <a:rPr lang="en-US" sz="2300" b="1" dirty="0" err="1"/>
              <a:t>lucro</a:t>
            </a:r>
            <a:r>
              <a:rPr lang="en-US" sz="2300" dirty="0"/>
              <a:t>. Envolve a </a:t>
            </a:r>
            <a:r>
              <a:rPr lang="en-US" sz="2300" dirty="0" err="1"/>
              <a:t>adulteração</a:t>
            </a:r>
            <a:r>
              <a:rPr lang="en-US" sz="2300" dirty="0"/>
              <a:t>, </a:t>
            </a:r>
            <a:r>
              <a:rPr lang="en-US" sz="2300" dirty="0" err="1"/>
              <a:t>substituição</a:t>
            </a:r>
            <a:r>
              <a:rPr lang="en-US" sz="2300" dirty="0"/>
              <a:t> </a:t>
            </a:r>
            <a:r>
              <a:rPr lang="en-US" sz="2300" dirty="0" err="1"/>
              <a:t>ou</a:t>
            </a:r>
            <a:r>
              <a:rPr lang="en-US" sz="2300" dirty="0"/>
              <a:t> </a:t>
            </a:r>
            <a:r>
              <a:rPr lang="en-US" sz="2300" dirty="0" err="1"/>
              <a:t>rotulagem</a:t>
            </a:r>
            <a:r>
              <a:rPr lang="en-US" sz="2300" dirty="0"/>
              <a:t> </a:t>
            </a:r>
            <a:r>
              <a:rPr lang="en-US" sz="2300" dirty="0" err="1"/>
              <a:t>incorreta</a:t>
            </a:r>
            <a:r>
              <a:rPr lang="en-US" sz="2300" dirty="0"/>
              <a:t> de </a:t>
            </a:r>
            <a:r>
              <a:rPr lang="en-US" sz="2300" dirty="0" err="1"/>
              <a:t>produtos</a:t>
            </a:r>
            <a:r>
              <a:rPr lang="en-US" sz="2300" dirty="0"/>
              <a:t> </a:t>
            </a:r>
            <a:r>
              <a:rPr lang="en-US" sz="2300" dirty="0" err="1"/>
              <a:t>alimentares</a:t>
            </a:r>
            <a:r>
              <a:rPr lang="en-US" sz="2300" dirty="0"/>
              <a:t> com a intenção de </a:t>
            </a:r>
            <a:r>
              <a:rPr lang="en-US" sz="2300" dirty="0" err="1"/>
              <a:t>enganar</a:t>
            </a:r>
            <a:r>
              <a:rPr lang="en-US" sz="2300" dirty="0"/>
              <a:t> </a:t>
            </a:r>
            <a:r>
              <a:rPr lang="en-US" sz="2300" dirty="0" err="1"/>
              <a:t>os</a:t>
            </a:r>
            <a:r>
              <a:rPr lang="en-US" sz="2300" dirty="0"/>
              <a:t> </a:t>
            </a:r>
            <a:r>
              <a:rPr lang="en-US" sz="2300" dirty="0" err="1"/>
              <a:t>consumidores</a:t>
            </a:r>
            <a:r>
              <a:rPr lang="en-US" sz="2300" dirty="0"/>
              <a:t>, </a:t>
            </a:r>
            <a:r>
              <a:rPr lang="en-US" sz="2300" dirty="0" err="1"/>
              <a:t>empresas</a:t>
            </a:r>
            <a:r>
              <a:rPr lang="en-US" sz="2300" dirty="0"/>
              <a:t> </a:t>
            </a:r>
            <a:r>
              <a:rPr lang="en-US" sz="2300" dirty="0" err="1"/>
              <a:t>ou</a:t>
            </a:r>
            <a:r>
              <a:rPr lang="en-US" sz="2300" dirty="0"/>
              <a:t> </a:t>
            </a:r>
            <a:r>
              <a:rPr lang="en-US" sz="2300" dirty="0" err="1"/>
              <a:t>autoridades</a:t>
            </a:r>
            <a:r>
              <a:rPr lang="en-US" sz="2300" dirty="0"/>
              <a:t> reguladoras.</a:t>
            </a:r>
          </a:p>
          <a:p>
            <a:pPr algn="just" rtl="0">
              <a:spcBef>
                <a:spcPts val="600"/>
              </a:spcBef>
            </a:pPr>
            <a:r>
              <a:rPr lang="en-US" sz="2300" dirty="0"/>
              <a:t>A fraude alimentar pode ocorrer em </a:t>
            </a:r>
            <a:r>
              <a:rPr lang="en-US" sz="2300" dirty="0" err="1"/>
              <a:t>várias</a:t>
            </a:r>
            <a:r>
              <a:rPr lang="en-US" sz="2300" dirty="0"/>
              <a:t> </a:t>
            </a:r>
            <a:r>
              <a:rPr lang="en-US" sz="2300" dirty="0" err="1"/>
              <a:t>etapas</a:t>
            </a:r>
            <a:r>
              <a:rPr lang="en-US" sz="2300" dirty="0"/>
              <a:t> da cadeia de abastecimento, desde o fornecimento de ingredientes </a:t>
            </a:r>
            <a:r>
              <a:rPr lang="en-US" sz="2300" dirty="0" err="1"/>
              <a:t>até</a:t>
            </a:r>
            <a:r>
              <a:rPr lang="en-US" sz="2300" dirty="0"/>
              <a:t> à </a:t>
            </a:r>
            <a:r>
              <a:rPr lang="en-US" sz="2300" dirty="0" err="1"/>
              <a:t>transformação</a:t>
            </a:r>
            <a:r>
              <a:rPr lang="en-US" sz="2300" dirty="0"/>
              <a:t>, embalagem ou distribuição. Exemplos de fraude alimentar </a:t>
            </a:r>
            <a:r>
              <a:rPr lang="en-US" sz="2300" dirty="0" err="1"/>
              <a:t>incluem</a:t>
            </a:r>
            <a:r>
              <a:rPr lang="en-US" sz="2300" dirty="0"/>
              <a:t> a </a:t>
            </a:r>
            <a:r>
              <a:rPr lang="en-US" sz="2300" dirty="0" err="1"/>
              <a:t>diluição</a:t>
            </a:r>
            <a:r>
              <a:rPr lang="en-US" sz="2300" dirty="0"/>
              <a:t> ou substituição de ingredientes, </a:t>
            </a:r>
            <a:r>
              <a:rPr lang="en-US" sz="2300" dirty="0" err="1"/>
              <a:t>deturpação</a:t>
            </a:r>
            <a:r>
              <a:rPr lang="en-US" sz="2300" dirty="0"/>
              <a:t> do local de origem, falsificação de produtos de </a:t>
            </a:r>
            <a:r>
              <a:rPr lang="en-US" sz="2300" dirty="0" err="1"/>
              <a:t>elevado</a:t>
            </a:r>
            <a:r>
              <a:rPr lang="en-US" sz="2300" dirty="0"/>
              <a:t> valor, </a:t>
            </a:r>
            <a:r>
              <a:rPr lang="en-US" sz="2300" dirty="0" err="1"/>
              <a:t>venda</a:t>
            </a:r>
            <a:r>
              <a:rPr lang="en-US" sz="2300" dirty="0"/>
              <a:t> de </a:t>
            </a:r>
            <a:r>
              <a:rPr lang="en-US" sz="2300" dirty="0" err="1"/>
              <a:t>alimentos</a:t>
            </a:r>
            <a:r>
              <a:rPr lang="en-US" sz="2300" dirty="0"/>
              <a:t> fora 	da </a:t>
            </a:r>
            <a:r>
              <a:rPr lang="en-US" sz="2300" dirty="0" err="1"/>
              <a:t>validade</a:t>
            </a:r>
            <a:r>
              <a:rPr lang="en-US" sz="2300" dirty="0"/>
              <a:t> </a:t>
            </a:r>
            <a:r>
              <a:rPr lang="en-US" sz="2300" dirty="0" err="1"/>
              <a:t>ou</a:t>
            </a:r>
            <a:r>
              <a:rPr lang="en-US" sz="2300" dirty="0"/>
              <a:t> </a:t>
            </a:r>
            <a:r>
              <a:rPr lang="en-US" sz="2300" dirty="0" err="1"/>
              <a:t>produtos</a:t>
            </a:r>
            <a:r>
              <a:rPr lang="en-US" sz="2300" dirty="0"/>
              <a:t> </a:t>
            </a:r>
            <a:r>
              <a:rPr lang="en-US" sz="2300" dirty="0" err="1"/>
              <a:t>adulterados</a:t>
            </a:r>
            <a:r>
              <a:rPr lang="en-US" sz="2300" dirty="0"/>
              <a:t>.</a:t>
            </a:r>
            <a:endParaRPr lang="en-IE" sz="2300" dirty="0"/>
          </a:p>
        </p:txBody>
      </p:sp>
    </p:spTree>
    <p:extLst>
      <p:ext uri="{BB962C8B-B14F-4D97-AF65-F5344CB8AC3E}">
        <p14:creationId xmlns:p14="http://schemas.microsoft.com/office/powerpoint/2010/main" val="402816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a:xfrm>
            <a:off x="495300" y="514412"/>
            <a:ext cx="5500079" cy="992652"/>
          </a:xfrm>
        </p:spPr>
        <p:txBody>
          <a:bodyPr/>
          <a:lstStyle/>
          <a:p>
            <a:pPr algn="l" rtl="0"/>
            <a:r>
              <a:rPr lang="en-IE" dirty="0"/>
              <a:t>4. Falsas </a:t>
            </a:r>
            <a:r>
              <a:rPr lang="en-IE" dirty="0" err="1"/>
              <a:t>alegações</a:t>
            </a:r>
            <a:endParaRPr lang="en-IE" dirty="0"/>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495300" y="1152018"/>
            <a:ext cx="6441413" cy="4956682"/>
          </a:xfrm>
          <a:solidFill>
            <a:srgbClr val="B3DDDC"/>
          </a:solidFill>
        </p:spPr>
        <p:txBody>
          <a:bodyPr/>
          <a:lstStyle/>
          <a:p>
            <a:pPr marL="252000" algn="just" rtl="0"/>
            <a:r>
              <a:rPr lang="en-US" dirty="0"/>
              <a:t>As falsas </a:t>
            </a:r>
            <a:r>
              <a:rPr lang="en-US" dirty="0" err="1"/>
              <a:t>alegações</a:t>
            </a:r>
            <a:r>
              <a:rPr lang="en-US" dirty="0"/>
              <a:t> </a:t>
            </a:r>
            <a:r>
              <a:rPr lang="en-US" dirty="0" err="1"/>
              <a:t>sobre</a:t>
            </a:r>
            <a:r>
              <a:rPr lang="en-US" dirty="0"/>
              <a:t> alimentos envolvem declarações </a:t>
            </a:r>
            <a:r>
              <a:rPr lang="en-US" dirty="0" err="1"/>
              <a:t>enganosas</a:t>
            </a:r>
            <a:r>
              <a:rPr lang="en-US" dirty="0"/>
              <a:t> </a:t>
            </a:r>
            <a:r>
              <a:rPr lang="en-US" dirty="0" err="1"/>
              <a:t>ou</a:t>
            </a:r>
            <a:r>
              <a:rPr lang="en-US" dirty="0"/>
              <a:t> </a:t>
            </a:r>
            <a:r>
              <a:rPr lang="en-US" dirty="0" err="1"/>
              <a:t>incorretas</a:t>
            </a:r>
            <a:r>
              <a:rPr lang="en-US" dirty="0"/>
              <a:t> </a:t>
            </a:r>
            <a:r>
              <a:rPr lang="en-US" dirty="0" err="1"/>
              <a:t>sobre</a:t>
            </a:r>
            <a:r>
              <a:rPr lang="en-US" dirty="0"/>
              <a:t> </a:t>
            </a:r>
            <a:r>
              <a:rPr lang="en-US" dirty="0" err="1"/>
              <a:t>os</a:t>
            </a:r>
            <a:r>
              <a:rPr lang="en-US" dirty="0"/>
              <a:t> </a:t>
            </a:r>
            <a:r>
              <a:rPr lang="en-US" dirty="0" err="1"/>
              <a:t>atributos</a:t>
            </a:r>
            <a:r>
              <a:rPr lang="en-US" dirty="0"/>
              <a:t>, as </a:t>
            </a:r>
            <a:r>
              <a:rPr lang="en-US" dirty="0" err="1"/>
              <a:t>características</a:t>
            </a:r>
            <a:r>
              <a:rPr lang="en-US" dirty="0"/>
              <a:t> </a:t>
            </a:r>
            <a:r>
              <a:rPr lang="en-US" dirty="0" err="1"/>
              <a:t>ou</a:t>
            </a:r>
            <a:r>
              <a:rPr lang="en-US" dirty="0"/>
              <a:t> </a:t>
            </a:r>
            <a:r>
              <a:rPr lang="en-US" dirty="0" err="1"/>
              <a:t>benefícios</a:t>
            </a:r>
            <a:r>
              <a:rPr lang="en-US" dirty="0"/>
              <a:t> de um </a:t>
            </a:r>
            <a:r>
              <a:rPr lang="en-US" dirty="0" err="1"/>
              <a:t>produto</a:t>
            </a:r>
            <a:r>
              <a:rPr lang="en-US" dirty="0"/>
              <a:t> </a:t>
            </a:r>
            <a:r>
              <a:rPr lang="en-US" dirty="0" err="1"/>
              <a:t>alimentar</a:t>
            </a:r>
            <a:r>
              <a:rPr lang="en-US" dirty="0"/>
              <a:t>. Esta prática é um </a:t>
            </a:r>
            <a:r>
              <a:rPr lang="en-US" dirty="0" err="1"/>
              <a:t>tipo</a:t>
            </a:r>
            <a:r>
              <a:rPr lang="en-US" dirty="0"/>
              <a:t> de marketing </a:t>
            </a:r>
            <a:r>
              <a:rPr lang="en-US" dirty="0" err="1"/>
              <a:t>enganoso</a:t>
            </a:r>
            <a:r>
              <a:rPr lang="en-US" dirty="0"/>
              <a:t>, onde as </a:t>
            </a:r>
            <a:r>
              <a:rPr lang="en-US" dirty="0" err="1"/>
              <a:t>empresas</a:t>
            </a:r>
            <a:r>
              <a:rPr lang="en-US" dirty="0"/>
              <a:t> </a:t>
            </a:r>
            <a:r>
              <a:rPr lang="en-US" dirty="0" err="1"/>
              <a:t>fazem</a:t>
            </a:r>
            <a:r>
              <a:rPr lang="en-US" dirty="0"/>
              <a:t> </a:t>
            </a:r>
            <a:r>
              <a:rPr lang="en-US" b="1" dirty="0" err="1"/>
              <a:t>afirmações</a:t>
            </a:r>
            <a:r>
              <a:rPr lang="en-US" b="1" dirty="0"/>
              <a:t> </a:t>
            </a:r>
            <a:r>
              <a:rPr lang="en-US" b="1" dirty="0" err="1"/>
              <a:t>não</a:t>
            </a:r>
            <a:r>
              <a:rPr lang="en-US" b="1" dirty="0"/>
              <a:t> fundamentadas ou </a:t>
            </a:r>
            <a:r>
              <a:rPr lang="en-US" b="1" dirty="0" err="1"/>
              <a:t>exageram</a:t>
            </a:r>
            <a:r>
              <a:rPr lang="en-US" b="1" dirty="0"/>
              <a:t> </a:t>
            </a:r>
            <a:r>
              <a:rPr lang="en-US" b="1" dirty="0" err="1"/>
              <a:t>nas</a:t>
            </a:r>
            <a:r>
              <a:rPr lang="en-US" b="1" dirty="0"/>
              <a:t> </a:t>
            </a:r>
            <a:r>
              <a:rPr lang="en-US" b="1" dirty="0" err="1"/>
              <a:t>qualidades</a:t>
            </a:r>
            <a:r>
              <a:rPr lang="en-US" b="1" dirty="0"/>
              <a:t> dos </a:t>
            </a:r>
            <a:r>
              <a:rPr lang="en-US" b="1" dirty="0" err="1"/>
              <a:t>seus</a:t>
            </a:r>
            <a:r>
              <a:rPr lang="en-US" b="1" dirty="0"/>
              <a:t> </a:t>
            </a:r>
            <a:r>
              <a:rPr lang="en-US" b="1" dirty="0" err="1"/>
              <a:t>produtos</a:t>
            </a:r>
            <a:r>
              <a:rPr lang="en-US" b="1" dirty="0"/>
              <a:t> </a:t>
            </a:r>
            <a:r>
              <a:rPr lang="en-US" dirty="0"/>
              <a:t>para enganar os consumidores. </a:t>
            </a:r>
            <a:r>
              <a:rPr lang="en-US" dirty="0" err="1"/>
              <a:t>Isto</a:t>
            </a:r>
            <a:r>
              <a:rPr lang="en-US" dirty="0"/>
              <a:t> </a:t>
            </a:r>
            <a:r>
              <a:rPr lang="en-US" dirty="0" err="1"/>
              <a:t>pode</a:t>
            </a:r>
            <a:r>
              <a:rPr lang="en-US" dirty="0"/>
              <a:t> </a:t>
            </a:r>
            <a:r>
              <a:rPr lang="en-US" dirty="0" err="1"/>
              <a:t>incluir</a:t>
            </a:r>
            <a:r>
              <a:rPr lang="en-US" dirty="0"/>
              <a:t> o </a:t>
            </a:r>
            <a:r>
              <a:rPr lang="en-US" dirty="0" err="1"/>
              <a:t>exagero</a:t>
            </a:r>
            <a:r>
              <a:rPr lang="en-US" dirty="0"/>
              <a:t> dos </a:t>
            </a:r>
            <a:r>
              <a:rPr lang="en-US" dirty="0" err="1"/>
              <a:t>benefícios</a:t>
            </a:r>
            <a:r>
              <a:rPr lang="en-US" dirty="0"/>
              <a:t> para a </a:t>
            </a:r>
            <a:r>
              <a:rPr lang="en-US" dirty="0" err="1"/>
              <a:t>saúde</a:t>
            </a:r>
            <a:r>
              <a:rPr lang="en-US" dirty="0"/>
              <a:t>, </a:t>
            </a:r>
            <a:r>
              <a:rPr lang="en-US" dirty="0" err="1"/>
              <a:t>deturpação</a:t>
            </a:r>
            <a:r>
              <a:rPr lang="en-US" dirty="0"/>
              <a:t> do </a:t>
            </a:r>
            <a:r>
              <a:rPr lang="en-US" dirty="0" err="1"/>
              <a:t>conteúdo</a:t>
            </a:r>
            <a:r>
              <a:rPr lang="en-US" dirty="0"/>
              <a:t> </a:t>
            </a:r>
            <a:r>
              <a:rPr lang="en-US" dirty="0" err="1"/>
              <a:t>nutricional</a:t>
            </a:r>
            <a:r>
              <a:rPr lang="en-US" dirty="0"/>
              <a:t>, </a:t>
            </a:r>
            <a:r>
              <a:rPr lang="en-US" dirty="0" err="1"/>
              <a:t>adoção</a:t>
            </a:r>
            <a:r>
              <a:rPr lang="en-US" dirty="0"/>
              <a:t> de </a:t>
            </a:r>
            <a:r>
              <a:rPr lang="en-US" dirty="0" err="1"/>
              <a:t>uma</a:t>
            </a:r>
            <a:r>
              <a:rPr lang="en-US" dirty="0"/>
              <a:t> linguagem vaga </a:t>
            </a:r>
            <a:r>
              <a:rPr lang="en-US" dirty="0" err="1"/>
              <a:t>ou</a:t>
            </a:r>
            <a:r>
              <a:rPr lang="en-US" dirty="0"/>
              <a:t> </a:t>
            </a:r>
            <a:r>
              <a:rPr lang="en-US" dirty="0" err="1"/>
              <a:t>ambígua</a:t>
            </a:r>
            <a:r>
              <a:rPr lang="en-US" dirty="0"/>
              <a:t>, </a:t>
            </a:r>
            <a:r>
              <a:rPr lang="en-US" dirty="0" err="1"/>
              <a:t>ou</a:t>
            </a:r>
            <a:r>
              <a:rPr lang="en-US" dirty="0"/>
              <a:t> </a:t>
            </a:r>
            <a:r>
              <a:rPr lang="en-US" dirty="0" err="1"/>
              <a:t>utilização</a:t>
            </a:r>
            <a:r>
              <a:rPr lang="en-US" dirty="0"/>
              <a:t> de imagens ou </a:t>
            </a:r>
            <a:r>
              <a:rPr lang="en-US" dirty="0" err="1"/>
              <a:t>embalagens</a:t>
            </a:r>
            <a:r>
              <a:rPr lang="en-US" dirty="0"/>
              <a:t> </a:t>
            </a:r>
            <a:r>
              <a:rPr lang="en-US" dirty="0" err="1"/>
              <a:t>enganadoras</a:t>
            </a:r>
            <a:r>
              <a:rPr lang="en-US" dirty="0"/>
              <a:t>. </a:t>
            </a:r>
            <a:r>
              <a:rPr lang="en-US" dirty="0" err="1"/>
              <a:t>Estas</a:t>
            </a:r>
            <a:r>
              <a:rPr lang="en-US" dirty="0"/>
              <a:t> </a:t>
            </a:r>
            <a:r>
              <a:rPr lang="en-US" dirty="0" err="1"/>
              <a:t>informações</a:t>
            </a:r>
            <a:r>
              <a:rPr lang="en-US" dirty="0"/>
              <a:t> </a:t>
            </a:r>
            <a:r>
              <a:rPr lang="en-US" dirty="0" err="1"/>
              <a:t>podem</a:t>
            </a:r>
            <a:r>
              <a:rPr lang="en-US" dirty="0"/>
              <a:t> ser </a:t>
            </a:r>
            <a:r>
              <a:rPr lang="en-US" dirty="0" err="1"/>
              <a:t>planeadas</a:t>
            </a:r>
            <a:r>
              <a:rPr lang="en-US" dirty="0"/>
              <a:t> para influenciar a </a:t>
            </a:r>
            <a:r>
              <a:rPr lang="en-US" dirty="0" err="1"/>
              <a:t>perceção</a:t>
            </a:r>
            <a:r>
              <a:rPr lang="en-US" dirty="0"/>
              <a:t> do consumidor, criar uma vantagem competitiva ou aumentar as </a:t>
            </a:r>
            <a:r>
              <a:rPr lang="en-US" dirty="0" err="1"/>
              <a:t>vendas</a:t>
            </a:r>
            <a:r>
              <a:rPr lang="en-US" dirty="0"/>
              <a:t>.</a:t>
            </a:r>
            <a:endParaRPr lang="en-IE" dirty="0"/>
          </a:p>
        </p:txBody>
      </p:sp>
      <p:pic>
        <p:nvPicPr>
          <p:cNvPr id="11" name="Picture Placeholder 10" descr="A picture containing text, font, graphics, clipart  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pPr algn="l" rtl="0"/>
            <a:r>
              <a:rPr lang="en-US" sz="1600" dirty="0">
                <a:solidFill>
                  <a:srgbClr val="F79037"/>
                </a:solidFill>
                <a:hlinkClick r:id="rId4">
                  <a:extLst>
                    <a:ext uri="{A12FA001-AC4F-418D-AE19-62706E023703}">
                      <ahyp:hlinkClr xmlns:ahyp="http://schemas.microsoft.com/office/drawing/2018/hyperlinkcolor" val="tx"/>
                    </a:ext>
                  </a:extLst>
                </a:hlinkClick>
              </a:rPr>
              <a:t>As 10 principais alegações enganosas nos rótulos dos alimentos | Rótulos Nutricionais ABANDONADOS!!! - YouTube</a:t>
            </a:r>
            <a:endParaRPr lang="en-IE" sz="1600" dirty="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746235" y="776552"/>
            <a:ext cx="3804744" cy="3323987"/>
          </a:xfrm>
          <a:prstGeom prst="rect">
            <a:avLst/>
          </a:prstGeom>
          <a:noFill/>
        </p:spPr>
        <p:txBody>
          <a:bodyPr wrap="square" rtlCol="0">
            <a:spAutoFit/>
          </a:bodyPr>
          <a:lstStyle/>
          <a:p>
            <a:pPr algn="just" rtl="0"/>
            <a:r>
              <a:rPr lang="en-IE" sz="2400" dirty="0">
                <a:solidFill>
                  <a:srgbClr val="000000"/>
                </a:solidFill>
              </a:rPr>
              <a:t>Neste video, o </a:t>
            </a:r>
            <a:r>
              <a:rPr lang="en-IE" sz="2400" i="0" dirty="0" err="1">
                <a:solidFill>
                  <a:srgbClr val="F79037"/>
                </a:solidFill>
                <a:effectLst/>
                <a:latin typeface="Gilroy"/>
                <a:hlinkClick r:id="rId5">
                  <a:extLst>
                    <a:ext uri="{A12FA001-AC4F-418D-AE19-62706E023703}">
                      <ahyp:hlinkClr xmlns:ahyp="http://schemas.microsoft.com/office/drawing/2018/hyperlinkcolor" val="tx"/>
                    </a:ext>
                  </a:extLst>
                </a:hlinkClick>
              </a:rPr>
              <a:t>Doutor</a:t>
            </a:r>
            <a:r>
              <a:rPr lang="en-IE" sz="2400" i="0" dirty="0">
                <a:solidFill>
                  <a:srgbClr val="F79037"/>
                </a:solidFill>
                <a:effectLst/>
                <a:latin typeface="Gilroy"/>
                <a:hlinkClick r:id="rId5">
                  <a:extLst>
                    <a:ext uri="{A12FA001-AC4F-418D-AE19-62706E023703}">
                      <ahyp:hlinkClr xmlns:ahyp="http://schemas.microsoft.com/office/drawing/2018/hyperlinkcolor" val="tx"/>
                    </a:ext>
                  </a:extLst>
                </a:hlinkClick>
              </a:rPr>
              <a:t> Mike </a:t>
            </a:r>
            <a:r>
              <a:rPr lang="en-IE" sz="2400" i="0" dirty="0" err="1">
                <a:solidFill>
                  <a:srgbClr val="F79037"/>
                </a:solidFill>
                <a:effectLst/>
                <a:latin typeface="Gilroy"/>
                <a:hlinkClick r:id="rId5">
                  <a:extLst>
                    <a:ext uri="{A12FA001-AC4F-418D-AE19-62706E023703}">
                      <ahyp:hlinkClr xmlns:ahyp="http://schemas.microsoft.com/office/drawing/2018/hyperlinkcolor" val="tx"/>
                    </a:ext>
                  </a:extLst>
                </a:hlinkClick>
              </a:rPr>
              <a:t>Varshavski</a:t>
            </a:r>
            <a:r>
              <a:rPr lang="en-IE" sz="2400" i="0" dirty="0">
                <a:solidFill>
                  <a:srgbClr val="F79037"/>
                </a:solidFill>
                <a:effectLst/>
                <a:latin typeface="Gilroy"/>
              </a:rPr>
              <a:t> </a:t>
            </a:r>
            <a:r>
              <a:rPr lang="en-IE" sz="2400" dirty="0" err="1">
                <a:solidFill>
                  <a:srgbClr val="000000"/>
                </a:solidFill>
                <a:latin typeface="Gilroy"/>
              </a:rPr>
              <a:t>refere</a:t>
            </a:r>
            <a:r>
              <a:rPr lang="en-IE" sz="2400" dirty="0">
                <a:solidFill>
                  <a:srgbClr val="000000"/>
                </a:solidFill>
                <a:latin typeface="Gilroy"/>
              </a:rPr>
              <a:t> </a:t>
            </a:r>
            <a:r>
              <a:rPr lang="en-IE" sz="2400" dirty="0" err="1">
                <a:solidFill>
                  <a:srgbClr val="000000"/>
                </a:solidFill>
                <a:latin typeface="Gilroy"/>
              </a:rPr>
              <a:t>algumas</a:t>
            </a:r>
            <a:r>
              <a:rPr lang="en-IE" sz="2400" dirty="0">
                <a:solidFill>
                  <a:srgbClr val="000000"/>
                </a:solidFill>
                <a:latin typeface="Gilroy"/>
              </a:rPr>
              <a:t> das </a:t>
            </a:r>
            <a:r>
              <a:rPr lang="en-IE" sz="2400" dirty="0" err="1">
                <a:solidFill>
                  <a:srgbClr val="000000"/>
                </a:solidFill>
                <a:latin typeface="Gilroy"/>
              </a:rPr>
              <a:t>formas</a:t>
            </a:r>
            <a:r>
              <a:rPr lang="en-IE" sz="2400" dirty="0">
                <a:solidFill>
                  <a:srgbClr val="000000"/>
                </a:solidFill>
                <a:latin typeface="Gilroy"/>
              </a:rPr>
              <a:t> </a:t>
            </a:r>
            <a:r>
              <a:rPr lang="en-IE" sz="2400" dirty="0" err="1">
                <a:solidFill>
                  <a:srgbClr val="000000"/>
                </a:solidFill>
                <a:latin typeface="Gilroy"/>
              </a:rPr>
              <a:t>pelas</a:t>
            </a:r>
            <a:r>
              <a:rPr lang="en-IE" sz="2400" dirty="0">
                <a:solidFill>
                  <a:srgbClr val="000000"/>
                </a:solidFill>
                <a:latin typeface="Gilroy"/>
              </a:rPr>
              <a:t> </a:t>
            </a:r>
            <a:r>
              <a:rPr lang="en-IE" sz="2400" dirty="0" err="1">
                <a:solidFill>
                  <a:srgbClr val="000000"/>
                </a:solidFill>
                <a:latin typeface="Gilroy"/>
              </a:rPr>
              <a:t>quais</a:t>
            </a:r>
            <a:r>
              <a:rPr lang="en-IE" sz="2400" dirty="0">
                <a:solidFill>
                  <a:srgbClr val="000000"/>
                </a:solidFill>
                <a:latin typeface="Gilroy"/>
              </a:rPr>
              <a:t> a </a:t>
            </a:r>
            <a:r>
              <a:rPr lang="en-IE" sz="2400" dirty="0" err="1">
                <a:solidFill>
                  <a:srgbClr val="000000"/>
                </a:solidFill>
                <a:latin typeface="Gilroy"/>
              </a:rPr>
              <a:t>rotulagem</a:t>
            </a:r>
            <a:r>
              <a:rPr lang="en-IE" sz="2400" dirty="0">
                <a:solidFill>
                  <a:srgbClr val="000000"/>
                </a:solidFill>
                <a:latin typeface="Gilroy"/>
              </a:rPr>
              <a:t> </a:t>
            </a:r>
            <a:r>
              <a:rPr lang="en-IE" sz="2400" dirty="0" err="1">
                <a:solidFill>
                  <a:srgbClr val="000000"/>
                </a:solidFill>
                <a:latin typeface="Gilroy"/>
              </a:rPr>
              <a:t>alimentar</a:t>
            </a:r>
            <a:r>
              <a:rPr lang="en-IE" sz="2400" dirty="0">
                <a:solidFill>
                  <a:srgbClr val="000000"/>
                </a:solidFill>
                <a:latin typeface="Gilroy"/>
              </a:rPr>
              <a:t> </a:t>
            </a:r>
            <a:r>
              <a:rPr lang="en-IE" sz="2400" dirty="0" err="1">
                <a:solidFill>
                  <a:srgbClr val="000000"/>
                </a:solidFill>
                <a:latin typeface="Gilroy"/>
              </a:rPr>
              <a:t>pode</a:t>
            </a:r>
            <a:r>
              <a:rPr lang="en-IE" sz="2400" dirty="0">
                <a:solidFill>
                  <a:srgbClr val="000000"/>
                </a:solidFill>
                <a:latin typeface="Gilroy"/>
              </a:rPr>
              <a:t> ser </a:t>
            </a:r>
            <a:r>
              <a:rPr lang="en-IE" sz="2400" dirty="0" err="1">
                <a:solidFill>
                  <a:srgbClr val="000000"/>
                </a:solidFill>
                <a:latin typeface="Gilroy"/>
              </a:rPr>
              <a:t>enganadora</a:t>
            </a:r>
            <a:r>
              <a:rPr lang="en-IE" sz="2400" dirty="0">
                <a:solidFill>
                  <a:srgbClr val="000000"/>
                </a:solidFill>
                <a:latin typeface="Gilroy"/>
              </a:rPr>
              <a:t> ou como alguns </a:t>
            </a:r>
            <a:r>
              <a:rPr lang="en-IE" sz="2400" dirty="0" err="1">
                <a:solidFill>
                  <a:srgbClr val="000000"/>
                </a:solidFill>
                <a:latin typeface="Gilroy"/>
              </a:rPr>
              <a:t>produtos</a:t>
            </a:r>
            <a:r>
              <a:rPr lang="en-IE" sz="2400" dirty="0">
                <a:solidFill>
                  <a:srgbClr val="000000"/>
                </a:solidFill>
                <a:latin typeface="Gilroy"/>
              </a:rPr>
              <a:t> </a:t>
            </a:r>
            <a:r>
              <a:rPr lang="en-IE" sz="2400" dirty="0" err="1">
                <a:solidFill>
                  <a:srgbClr val="000000"/>
                </a:solidFill>
                <a:latin typeface="Gilroy"/>
              </a:rPr>
              <a:t>alimentares</a:t>
            </a:r>
            <a:r>
              <a:rPr lang="en-IE" sz="2400" dirty="0">
                <a:solidFill>
                  <a:srgbClr val="000000"/>
                </a:solidFill>
                <a:latin typeface="Gilroy"/>
              </a:rPr>
              <a:t> </a:t>
            </a:r>
            <a:r>
              <a:rPr lang="en-IE" sz="2400" dirty="0" err="1">
                <a:solidFill>
                  <a:srgbClr val="000000"/>
                </a:solidFill>
                <a:latin typeface="Gilroy"/>
              </a:rPr>
              <a:t>fazem</a:t>
            </a:r>
            <a:r>
              <a:rPr lang="en-IE" sz="2400" dirty="0">
                <a:solidFill>
                  <a:srgbClr val="000000"/>
                </a:solidFill>
                <a:latin typeface="Gilroy"/>
              </a:rPr>
              <a:t> alegações de </a:t>
            </a:r>
            <a:r>
              <a:rPr lang="en-IE" sz="2400" dirty="0" err="1">
                <a:solidFill>
                  <a:srgbClr val="000000"/>
                </a:solidFill>
                <a:latin typeface="Gilroy"/>
              </a:rPr>
              <a:t>maneira</a:t>
            </a:r>
            <a:r>
              <a:rPr lang="en-IE" sz="2400" dirty="0">
                <a:solidFill>
                  <a:srgbClr val="000000"/>
                </a:solidFill>
                <a:latin typeface="Gilroy"/>
              </a:rPr>
              <a:t> </a:t>
            </a:r>
            <a:r>
              <a:rPr lang="en-IE" sz="2400" dirty="0" err="1">
                <a:solidFill>
                  <a:srgbClr val="000000"/>
                </a:solidFill>
                <a:latin typeface="Gilroy"/>
              </a:rPr>
              <a:t>incorreta</a:t>
            </a:r>
            <a:r>
              <a:rPr lang="en-IE" sz="2400" dirty="0">
                <a:solidFill>
                  <a:srgbClr val="000000"/>
                </a:solidFill>
                <a:latin typeface="Gilroy"/>
              </a:rPr>
              <a:t>.</a:t>
            </a:r>
            <a:endParaRPr lang="en-IE" sz="2400" i="0" dirty="0">
              <a:solidFill>
                <a:srgbClr val="000000"/>
              </a:solidFill>
              <a:effectLst/>
              <a:latin typeface="Gilroy"/>
            </a:endParaRPr>
          </a:p>
          <a:p>
            <a:pPr algn="just" rtl="0"/>
            <a:endParaRPr lang="en-IE" dirty="0"/>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875659" y="1158176"/>
            <a:ext cx="6186044" cy="5441852"/>
          </a:xfrm>
        </p:spPr>
        <p:txBody>
          <a:bodyPr/>
          <a:lstStyle/>
          <a:p>
            <a:pPr algn="just" rtl="0"/>
            <a:r>
              <a:rPr lang="en-US" dirty="0" err="1"/>
              <a:t>Anteriormente</a:t>
            </a:r>
            <a:r>
              <a:rPr lang="en-US" dirty="0"/>
              <a:t> </a:t>
            </a:r>
            <a:r>
              <a:rPr lang="en-US" dirty="0" err="1"/>
              <a:t>já</a:t>
            </a:r>
            <a:r>
              <a:rPr lang="en-US" dirty="0"/>
              <a:t> se </a:t>
            </a:r>
            <a:r>
              <a:rPr lang="en-US" dirty="0" err="1"/>
              <a:t>referiu</a:t>
            </a:r>
            <a:r>
              <a:rPr lang="en-US" dirty="0"/>
              <a:t> </a:t>
            </a:r>
            <a:r>
              <a:rPr lang="en-US" dirty="0" err="1"/>
              <a:t>como</a:t>
            </a:r>
            <a:r>
              <a:rPr lang="en-US" dirty="0"/>
              <a:t> a </a:t>
            </a:r>
            <a:r>
              <a:rPr lang="en-US" dirty="0" err="1"/>
              <a:t>empresa</a:t>
            </a:r>
            <a:r>
              <a:rPr lang="en-US" dirty="0"/>
              <a:t> </a:t>
            </a:r>
            <a:r>
              <a:rPr lang="en-US" dirty="0" err="1"/>
              <a:t>deve</a:t>
            </a:r>
            <a:r>
              <a:rPr lang="en-US" dirty="0"/>
              <a:t> </a:t>
            </a:r>
            <a:r>
              <a:rPr lang="en-US" dirty="0" err="1"/>
              <a:t>interagir</a:t>
            </a:r>
            <a:r>
              <a:rPr lang="en-US" dirty="0"/>
              <a:t> </a:t>
            </a:r>
            <a:r>
              <a:rPr lang="en-US" dirty="0" err="1"/>
              <a:t>ou</a:t>
            </a:r>
            <a:r>
              <a:rPr lang="en-US" dirty="0"/>
              <a:t> </a:t>
            </a:r>
            <a:r>
              <a:rPr lang="en-US" dirty="0" err="1"/>
              <a:t>relacionar</a:t>
            </a:r>
            <a:r>
              <a:rPr lang="en-US" dirty="0"/>
              <a:t>-se com as várias partes </a:t>
            </a:r>
            <a:r>
              <a:rPr lang="en-US" dirty="0" err="1"/>
              <a:t>interessadas</a:t>
            </a:r>
            <a:r>
              <a:rPr lang="en-US" dirty="0"/>
              <a:t>. No entanto, se a </a:t>
            </a:r>
            <a:r>
              <a:rPr lang="en-US" dirty="0" err="1"/>
              <a:t>empresa</a:t>
            </a:r>
            <a:r>
              <a:rPr lang="en-US" dirty="0"/>
              <a:t> </a:t>
            </a:r>
            <a:r>
              <a:rPr lang="en-US" dirty="0" err="1"/>
              <a:t>não</a:t>
            </a:r>
            <a:r>
              <a:rPr lang="en-US" dirty="0"/>
              <a:t> se envolver ativamente com as partes interessadas, incluindo consumidores, funcionários, comunidades locais e autoridades </a:t>
            </a:r>
            <a:r>
              <a:rPr lang="en-US" dirty="0" err="1"/>
              <a:t>reguladoras</a:t>
            </a:r>
            <a:r>
              <a:rPr lang="en-US" dirty="0"/>
              <a:t>, isso pode ser visto como </a:t>
            </a:r>
            <a:r>
              <a:rPr lang="en-US" dirty="0" err="1"/>
              <a:t>uma</a:t>
            </a:r>
            <a:r>
              <a:rPr lang="en-US" dirty="0"/>
              <a:t> </a:t>
            </a:r>
            <a:r>
              <a:rPr lang="en-US" dirty="0" err="1"/>
              <a:t>má</a:t>
            </a:r>
            <a:r>
              <a:rPr lang="en-US" dirty="0"/>
              <a:t> </a:t>
            </a:r>
            <a:r>
              <a:rPr lang="en-US" dirty="0" err="1"/>
              <a:t>comunicação</a:t>
            </a:r>
            <a:r>
              <a:rPr lang="en-US" dirty="0"/>
              <a:t>. O </a:t>
            </a:r>
            <a:r>
              <a:rPr lang="en-US" dirty="0" err="1"/>
              <a:t>compromisso</a:t>
            </a:r>
            <a:r>
              <a:rPr lang="en-US" dirty="0"/>
              <a:t> com as partes interessadas permite </a:t>
            </a:r>
            <a:r>
              <a:rPr lang="en-US" dirty="0" err="1"/>
              <a:t>entender</a:t>
            </a:r>
            <a:r>
              <a:rPr lang="en-US" dirty="0"/>
              <a:t> as </a:t>
            </a:r>
            <a:r>
              <a:rPr lang="en-US" dirty="0" err="1"/>
              <a:t>suas</a:t>
            </a:r>
            <a:r>
              <a:rPr lang="en-US" dirty="0"/>
              <a:t> preocupações, necessidades e </a:t>
            </a:r>
            <a:r>
              <a:rPr lang="en-US" dirty="0" err="1"/>
              <a:t>expectativas</a:t>
            </a:r>
            <a:r>
              <a:rPr lang="en-US" dirty="0"/>
              <a:t>, e promove uma melhor tomada de </a:t>
            </a:r>
            <a:r>
              <a:rPr lang="en-US" dirty="0" err="1"/>
              <a:t>decisão</a:t>
            </a:r>
            <a:r>
              <a:rPr lang="en-US" dirty="0"/>
              <a:t> e construção de </a:t>
            </a:r>
            <a:r>
              <a:rPr lang="en-US" dirty="0" err="1"/>
              <a:t>relações</a:t>
            </a:r>
            <a:r>
              <a:rPr lang="en-US" dirty="0"/>
              <a:t>.</a:t>
            </a:r>
          </a:p>
          <a:p>
            <a:pPr algn="ctr" rtl="0"/>
            <a:r>
              <a:rPr lang="en-US" b="1" dirty="0"/>
              <a:t>É </a:t>
            </a:r>
            <a:r>
              <a:rPr lang="en-US" b="1" dirty="0" err="1"/>
              <a:t>importante</a:t>
            </a:r>
            <a:r>
              <a:rPr lang="en-US" b="1" dirty="0"/>
              <a:t> </a:t>
            </a:r>
            <a:r>
              <a:rPr lang="en-US" b="1" dirty="0" err="1"/>
              <a:t>manter</a:t>
            </a:r>
            <a:r>
              <a:rPr lang="en-US" b="1" dirty="0"/>
              <a:t> sempre </a:t>
            </a:r>
            <a:r>
              <a:rPr lang="en-US" b="1" dirty="0" err="1"/>
              <a:t>todas</a:t>
            </a:r>
            <a:r>
              <a:rPr lang="en-US" b="1" dirty="0"/>
              <a:t> as linhas de comunicação ABERTAS &amp; ATIVAS!!</a:t>
            </a:r>
            <a:endParaRPr lang="en-IE" b="1" dirty="0"/>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a:xfrm>
            <a:off x="618957" y="544244"/>
            <a:ext cx="4990998" cy="992652"/>
          </a:xfrm>
        </p:spPr>
        <p:txBody>
          <a:bodyPr/>
          <a:lstStyle/>
          <a:p>
            <a:pPr algn="l" rtl="0"/>
            <a:r>
              <a:rPr lang="en-IE" dirty="0"/>
              <a:t>5. Falta de </a:t>
            </a:r>
            <a:r>
              <a:rPr lang="en-IE" dirty="0" err="1"/>
              <a:t>compromisso</a:t>
            </a:r>
            <a:endParaRPr lang="en-IE" dirty="0"/>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algn="l" rtl="0"/>
            <a:r>
              <a:rPr lang="en-IE" dirty="0"/>
              <a:t>Outras leituras interessantes:</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
        <p:nvSpPr>
          <p:cNvPr id="27" name="Text Placeholder 1">
            <a:extLst>
              <a:ext uri="{FF2B5EF4-FFF2-40B4-BE49-F238E27FC236}">
                <a16:creationId xmlns:a16="http://schemas.microsoft.com/office/drawing/2014/main" id="{AEB0C922-86DF-5CA9-EF27-D2482F913775}"/>
              </a:ext>
            </a:extLst>
          </p:cNvPr>
          <p:cNvSpPr txBox="1">
            <a:spLocks/>
          </p:cNvSpPr>
          <p:nvPr/>
        </p:nvSpPr>
        <p:spPr>
          <a:xfrm>
            <a:off x="1066800" y="2307526"/>
            <a:ext cx="10479218"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Europe targets greenwashing and eco-labelling for food - META (eeb.org)</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Nestlé accused of irresponsible marketing with “fake” nutrition claims on KitKat cereals (nutritioninsight.com)</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False labelling hides the truth about superfoods | Pursuit by The University of Melbourne (unimelb.edu.au)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EU register of health claims (europa.eu)</a:t>
            </a:r>
            <a:endParaRPr lang="en-US" dirty="0">
              <a:solidFill>
                <a:srgbClr val="F79037"/>
              </a:solidFill>
            </a:endParaRPr>
          </a:p>
          <a:p>
            <a:pPr marL="342900" indent="-342900">
              <a:buFont typeface="Arial" panose="020B0604020202020204" pitchFamily="34" charset="0"/>
              <a:buChar char="•"/>
            </a:pPr>
            <a:r>
              <a:rPr lang="en-US" dirty="0">
                <a:solidFill>
                  <a:srgbClr val="F79037"/>
                </a:solidFill>
                <a:hlinkClick r:id="rId7">
                  <a:extLst>
                    <a:ext uri="{A12FA001-AC4F-418D-AE19-62706E023703}">
                      <ahyp:hlinkClr xmlns:ahyp="http://schemas.microsoft.com/office/drawing/2018/hyperlinkcolor" val="tx"/>
                    </a:ext>
                  </a:extLst>
                </a:hlinkClick>
              </a:rPr>
              <a:t>Are you being fooled by food labels? - BBC Food</a:t>
            </a:r>
            <a:endParaRPr lang="en-US" dirty="0">
              <a:solidFill>
                <a:srgbClr val="F79037"/>
              </a:solidFill>
            </a:endParaRPr>
          </a:p>
        </p:txBody>
      </p:sp>
    </p:spTree>
    <p:extLst>
      <p:ext uri="{BB962C8B-B14F-4D97-AF65-F5344CB8AC3E}">
        <p14:creationId xmlns:p14="http://schemas.microsoft.com/office/powerpoint/2010/main" val="39675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CONFIANÇA &amp; TRANSPARÊNCIA</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473521" y="1230941"/>
            <a:ext cx="7007505" cy="999383"/>
          </a:xfrm>
        </p:spPr>
        <p:txBody>
          <a:bodyPr/>
          <a:lstStyle/>
          <a:p>
            <a:pPr rtl="0"/>
            <a:r>
              <a:rPr lang="en-US" sz="1800" dirty="0"/>
              <a:t>As boas </a:t>
            </a:r>
            <a:r>
              <a:rPr lang="en-US" sz="1800" dirty="0" err="1"/>
              <a:t>relações</a:t>
            </a:r>
            <a:r>
              <a:rPr lang="en-US" sz="1800" dirty="0"/>
              <a:t> </a:t>
            </a:r>
            <a:r>
              <a:rPr lang="en-US" sz="1800" dirty="0" err="1"/>
              <a:t>são</a:t>
            </a:r>
            <a:r>
              <a:rPr lang="en-US" sz="1800" dirty="0"/>
              <a:t> </a:t>
            </a:r>
            <a:r>
              <a:rPr lang="en-US" sz="1800" dirty="0" err="1"/>
              <a:t>construídas</a:t>
            </a:r>
            <a:r>
              <a:rPr lang="en-US" sz="1800" dirty="0"/>
              <a:t> com base na confiança e na transparência, tanto </a:t>
            </a:r>
            <a:r>
              <a:rPr lang="en-US" sz="1800" dirty="0" err="1"/>
              <a:t>dentro</a:t>
            </a:r>
            <a:r>
              <a:rPr lang="en-US" sz="1800" dirty="0"/>
              <a:t>, </a:t>
            </a:r>
            <a:r>
              <a:rPr lang="en-US" sz="1800" dirty="0" err="1"/>
              <a:t>como</a:t>
            </a:r>
            <a:r>
              <a:rPr lang="en-US" sz="1800" dirty="0"/>
              <a:t> fora da </a:t>
            </a:r>
            <a:r>
              <a:rPr lang="en-US" sz="1800" dirty="0" err="1"/>
              <a:t>empresa</a:t>
            </a:r>
            <a:r>
              <a:rPr lang="en-US" sz="1800" dirty="0"/>
              <a:t>. As </a:t>
            </a:r>
            <a:r>
              <a:rPr lang="en-US" sz="1800" dirty="0" err="1"/>
              <a:t>empresas</a:t>
            </a:r>
            <a:r>
              <a:rPr lang="en-US" sz="1800" dirty="0"/>
              <a:t> </a:t>
            </a:r>
            <a:r>
              <a:rPr lang="en-US" sz="1800" dirty="0" err="1"/>
              <a:t>éticas</a:t>
            </a:r>
            <a:r>
              <a:rPr lang="en-US" sz="1800" dirty="0"/>
              <a:t> </a:t>
            </a:r>
            <a:r>
              <a:rPr lang="en-US" sz="1800" dirty="0" err="1"/>
              <a:t>devem</a:t>
            </a:r>
            <a:r>
              <a:rPr lang="en-US" sz="1800" dirty="0"/>
              <a:t> </a:t>
            </a:r>
            <a:r>
              <a:rPr lang="en-US" sz="1800" dirty="0" err="1"/>
              <a:t>priorizar</a:t>
            </a:r>
            <a:r>
              <a:rPr lang="en-US" sz="1800" dirty="0"/>
              <a:t> a </a:t>
            </a:r>
            <a:r>
              <a:rPr lang="en-US" sz="1800" dirty="0" err="1"/>
              <a:t>comunicação</a:t>
            </a:r>
            <a:r>
              <a:rPr lang="en-US" sz="1800" dirty="0"/>
              <a:t> aberta, a </a:t>
            </a:r>
            <a:r>
              <a:rPr lang="en-US" sz="1800" dirty="0" err="1"/>
              <a:t>honestidade</a:t>
            </a:r>
            <a:r>
              <a:rPr lang="en-US" sz="1800" dirty="0"/>
              <a:t> e a </a:t>
            </a:r>
            <a:r>
              <a:rPr lang="en-US" sz="1800" dirty="0" err="1"/>
              <a:t>integridade</a:t>
            </a:r>
            <a:r>
              <a:rPr lang="en-US" sz="1800" dirty="0"/>
              <a:t>, </a:t>
            </a:r>
            <a:r>
              <a:rPr lang="en-US" sz="1800" dirty="0" err="1"/>
              <a:t>promovendo</a:t>
            </a:r>
            <a:r>
              <a:rPr lang="en-US" sz="1800" dirty="0"/>
              <a:t> a confiança e </a:t>
            </a:r>
            <a:r>
              <a:rPr lang="en-US" sz="1800" dirty="0" err="1"/>
              <a:t>fortalecendo</a:t>
            </a:r>
            <a:r>
              <a:rPr lang="en-US" sz="1800" dirty="0"/>
              <a:t> as </a:t>
            </a:r>
            <a:r>
              <a:rPr lang="en-US" sz="1800" dirty="0" err="1"/>
              <a:t>relações</a:t>
            </a:r>
            <a:r>
              <a:rPr lang="en-US" sz="1800" dirty="0"/>
              <a:t>.</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dirty="0"/>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7144884" cy="339415"/>
          </a:xfrm>
        </p:spPr>
        <p:txBody>
          <a:bodyPr/>
          <a:lstStyle/>
          <a:p>
            <a:pPr algn="l" rtl="0"/>
            <a:r>
              <a:rPr lang="en-US" dirty="0"/>
              <a:t>ENVOLVIMENTO &amp; RETENÇÃO DE FUNCIONÁRIOS</a:t>
            </a:r>
          </a:p>
          <a:p>
            <a:pPr algn="l" rtl="0"/>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159020" y="3081444"/>
            <a:ext cx="7483630" cy="999383"/>
          </a:xfrm>
        </p:spPr>
        <p:txBody>
          <a:bodyPr/>
          <a:lstStyle/>
          <a:p>
            <a:pPr rtl="0"/>
            <a:r>
              <a:rPr lang="en-US" sz="1800" dirty="0"/>
              <a:t>Ao </a:t>
            </a:r>
            <a:r>
              <a:rPr lang="en-US" sz="1800" dirty="0" err="1"/>
              <a:t>priorizar</a:t>
            </a:r>
            <a:r>
              <a:rPr lang="en-US" sz="1800" dirty="0"/>
              <a:t> a </a:t>
            </a:r>
            <a:r>
              <a:rPr lang="en-US" sz="1800" dirty="0" err="1"/>
              <a:t>empatia</a:t>
            </a:r>
            <a:r>
              <a:rPr lang="en-US" sz="1800" dirty="0"/>
              <a:t> e </a:t>
            </a:r>
            <a:r>
              <a:rPr lang="en-US" sz="1800" dirty="0" err="1"/>
              <a:t>promover</a:t>
            </a:r>
            <a:r>
              <a:rPr lang="en-US" sz="1800" dirty="0"/>
              <a:t> as </a:t>
            </a:r>
            <a:r>
              <a:rPr lang="en-US" sz="1800" dirty="0" err="1"/>
              <a:t>relações</a:t>
            </a:r>
            <a:r>
              <a:rPr lang="en-US" sz="1800" dirty="0"/>
              <a:t> </a:t>
            </a:r>
            <a:r>
              <a:rPr lang="en-US" sz="1800" dirty="0" err="1"/>
              <a:t>sólidas</a:t>
            </a:r>
            <a:r>
              <a:rPr lang="en-US" sz="1800" dirty="0"/>
              <a:t> com </a:t>
            </a:r>
            <a:r>
              <a:rPr lang="en-US" sz="1800" dirty="0" err="1"/>
              <a:t>os</a:t>
            </a:r>
            <a:r>
              <a:rPr lang="en-US" sz="1800" dirty="0"/>
              <a:t> </a:t>
            </a:r>
            <a:r>
              <a:rPr lang="en-US" sz="1800" dirty="0" err="1"/>
              <a:t>funcionários</a:t>
            </a:r>
            <a:r>
              <a:rPr lang="en-US" sz="1800" dirty="0"/>
              <a:t> </a:t>
            </a:r>
            <a:r>
              <a:rPr lang="en-US" sz="1800" dirty="0" err="1"/>
              <a:t>obter</a:t>
            </a:r>
            <a:r>
              <a:rPr lang="en-US" sz="1800" dirty="0"/>
              <a:t>-se-</a:t>
            </a:r>
            <a:r>
              <a:rPr lang="en-US" sz="1800" dirty="0" err="1"/>
              <a:t>ão</a:t>
            </a:r>
            <a:r>
              <a:rPr lang="en-US" sz="1800" dirty="0"/>
              <a:t> </a:t>
            </a:r>
            <a:r>
              <a:rPr lang="en-US" sz="1800" dirty="0" err="1"/>
              <a:t>níveis</a:t>
            </a:r>
            <a:r>
              <a:rPr lang="en-US" sz="1800" dirty="0"/>
              <a:t> mais altos de </a:t>
            </a:r>
            <a:r>
              <a:rPr lang="en-US" sz="1800" dirty="0" err="1"/>
              <a:t>envolvimento</a:t>
            </a:r>
            <a:r>
              <a:rPr lang="en-US" sz="1800" dirty="0"/>
              <a:t> e satisfação no trabalho. Os </a:t>
            </a:r>
            <a:r>
              <a:rPr lang="en-US" sz="1800" dirty="0" err="1"/>
              <a:t>funcionários</a:t>
            </a:r>
            <a:r>
              <a:rPr lang="en-US" sz="1800" dirty="0"/>
              <a:t> </a:t>
            </a:r>
            <a:r>
              <a:rPr lang="en-US" sz="1800" dirty="0" err="1"/>
              <a:t>sentem</a:t>
            </a:r>
            <a:r>
              <a:rPr lang="en-US" sz="1800" dirty="0"/>
              <a:t>-se valorizados, apoiados e compreendidos, o que aumenta o compromisso deles com a </a:t>
            </a:r>
            <a:r>
              <a:rPr lang="en-US" sz="1800" dirty="0" err="1"/>
              <a:t>empresa</a:t>
            </a:r>
            <a:r>
              <a:rPr lang="en-US" sz="1800" dirty="0"/>
              <a:t> e reduz as </a:t>
            </a:r>
            <a:r>
              <a:rPr lang="en-US" sz="1800" dirty="0" err="1"/>
              <a:t>taxas</a:t>
            </a:r>
            <a:r>
              <a:rPr lang="en-US" sz="1800" dirty="0"/>
              <a:t> de </a:t>
            </a:r>
            <a:r>
              <a:rPr lang="en-US" sz="1800" dirty="0" err="1"/>
              <a:t>mobilidade</a:t>
            </a:r>
            <a:r>
              <a:rPr lang="en-US" sz="1800" dirty="0"/>
              <a:t>.</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dirty="0"/>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rtl="0"/>
            <a:r>
              <a:rPr lang="en-US" dirty="0"/>
              <a:t>COLABORAÇÃO &amp; TRABALHO EM EQUIPA</a:t>
            </a:r>
          </a:p>
          <a:p>
            <a:pPr algn="l" rtl="0"/>
            <a:endParaRPr lang="en-US" dirty="0"/>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97082" y="4927446"/>
            <a:ext cx="7160382" cy="1607236"/>
          </a:xfrm>
        </p:spPr>
        <p:txBody>
          <a:bodyPr/>
          <a:lstStyle/>
          <a:p>
            <a:pPr rtl="0"/>
            <a:r>
              <a:rPr lang="en-US" sz="1800" dirty="0"/>
              <a:t>Compreender o poder da colaboração e do </a:t>
            </a:r>
            <a:r>
              <a:rPr lang="en-US" sz="1800" dirty="0" err="1"/>
              <a:t>trabalho</a:t>
            </a:r>
            <a:r>
              <a:rPr lang="en-US" sz="1800" dirty="0"/>
              <a:t> em </a:t>
            </a:r>
            <a:r>
              <a:rPr lang="en-US" sz="1800" dirty="0" err="1"/>
              <a:t>equipa</a:t>
            </a:r>
            <a:r>
              <a:rPr lang="en-US" sz="1800" dirty="0"/>
              <a:t> e </a:t>
            </a:r>
            <a:r>
              <a:rPr lang="en-US" sz="1800" dirty="0" err="1"/>
              <a:t>ter</a:t>
            </a:r>
            <a:r>
              <a:rPr lang="en-US" sz="1800" dirty="0"/>
              <a:t> </a:t>
            </a:r>
            <a:r>
              <a:rPr lang="en-US" sz="1800" dirty="0" err="1"/>
              <a:t>objetivos</a:t>
            </a:r>
            <a:r>
              <a:rPr lang="en-US" sz="1800" dirty="0"/>
              <a:t> </a:t>
            </a:r>
            <a:r>
              <a:rPr lang="en-US" sz="1800" dirty="0" err="1"/>
              <a:t>comuns</a:t>
            </a:r>
            <a:r>
              <a:rPr lang="en-US" sz="1800" dirty="0"/>
              <a:t> </a:t>
            </a:r>
            <a:r>
              <a:rPr lang="en-US" sz="1800" dirty="0" err="1"/>
              <a:t>criará</a:t>
            </a:r>
            <a:r>
              <a:rPr lang="en-US" sz="1800" dirty="0"/>
              <a:t> um ambiente onde os indivíduos se </a:t>
            </a:r>
            <a:r>
              <a:rPr lang="en-US" sz="1800" dirty="0" err="1"/>
              <a:t>sentem</a:t>
            </a:r>
            <a:r>
              <a:rPr lang="en-US" sz="1800" dirty="0"/>
              <a:t> à </a:t>
            </a:r>
            <a:r>
              <a:rPr lang="en-US" sz="1800" dirty="0" err="1"/>
              <a:t>vontade</a:t>
            </a:r>
            <a:r>
              <a:rPr lang="en-US" sz="1800" dirty="0"/>
              <a:t> para </a:t>
            </a:r>
            <a:r>
              <a:rPr lang="en-US" sz="1800" dirty="0" err="1"/>
              <a:t>compartilhar</a:t>
            </a:r>
            <a:r>
              <a:rPr lang="en-US" sz="1800" dirty="0"/>
              <a:t> as </a:t>
            </a:r>
            <a:r>
              <a:rPr lang="en-US" sz="1800" dirty="0" err="1"/>
              <a:t>suas</a:t>
            </a:r>
            <a:r>
              <a:rPr lang="en-US" sz="1800" dirty="0"/>
              <a:t> ideias e </a:t>
            </a:r>
            <a:r>
              <a:rPr lang="en-US" sz="1800" dirty="0" err="1"/>
              <a:t>trabalhar</a:t>
            </a:r>
            <a:r>
              <a:rPr lang="en-US" sz="1800" dirty="0"/>
              <a:t> em conjunto. </a:t>
            </a:r>
            <a:r>
              <a:rPr lang="en-US" sz="1800" dirty="0" err="1"/>
              <a:t>Isso</a:t>
            </a:r>
            <a:r>
              <a:rPr lang="en-US" sz="1800" dirty="0"/>
              <a:t> </a:t>
            </a:r>
            <a:r>
              <a:rPr lang="en-US" sz="1800" dirty="0" err="1"/>
              <a:t>cultiva</a:t>
            </a:r>
            <a:r>
              <a:rPr lang="en-US" sz="1800" dirty="0"/>
              <a:t> um  </a:t>
            </a:r>
            <a:r>
              <a:rPr lang="en-US" sz="1800" dirty="0" err="1"/>
              <a:t>sentido</a:t>
            </a:r>
            <a:r>
              <a:rPr lang="en-US" sz="1800" dirty="0"/>
              <a:t> de </a:t>
            </a:r>
            <a:r>
              <a:rPr lang="en-US" sz="1800" dirty="0" err="1"/>
              <a:t>unidade</a:t>
            </a:r>
            <a:r>
              <a:rPr lang="en-US" sz="1800" dirty="0"/>
              <a:t> que </a:t>
            </a:r>
            <a:r>
              <a:rPr lang="en-US" sz="1800" dirty="0" err="1"/>
              <a:t>conduz</a:t>
            </a:r>
            <a:r>
              <a:rPr lang="en-US" sz="1800" dirty="0"/>
              <a:t> a uma maior produtividade.</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dirty="0"/>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862322"/>
          </a:xfrm>
          <a:prstGeom prst="rect">
            <a:avLst/>
          </a:prstGeom>
          <a:solidFill>
            <a:srgbClr val="B2DEDD"/>
          </a:solidFill>
        </p:spPr>
        <p:txBody>
          <a:bodyPr wrap="square" rtlCol="0">
            <a:spAutoFit/>
          </a:bodyPr>
          <a:lstStyle/>
          <a:p>
            <a:pPr algn="l" rtl="0"/>
            <a:endParaRPr lang="en-IE" dirty="0"/>
          </a:p>
          <a:p>
            <a:pPr algn="ctr" rtl="0"/>
            <a:r>
              <a:rPr lang="en-IE" sz="2400" dirty="0">
                <a:solidFill>
                  <a:srgbClr val="000000"/>
                </a:solidFill>
              </a:rPr>
              <a:t>Aqui estão algumas maneiras </a:t>
            </a:r>
            <a:r>
              <a:rPr lang="en-IE" sz="2400" dirty="0" err="1">
                <a:solidFill>
                  <a:srgbClr val="000000"/>
                </a:solidFill>
              </a:rPr>
              <a:t>comuns</a:t>
            </a:r>
            <a:r>
              <a:rPr lang="en-IE" sz="2400" dirty="0">
                <a:solidFill>
                  <a:srgbClr val="000000"/>
                </a:solidFill>
              </a:rPr>
              <a:t> de </a:t>
            </a:r>
            <a:r>
              <a:rPr lang="en-IE" sz="2400" b="1" dirty="0">
                <a:solidFill>
                  <a:srgbClr val="F79037"/>
                </a:solidFill>
              </a:rPr>
              <a:t>CONSTRUIR RELAÇÕES FORTES </a:t>
            </a:r>
            <a:r>
              <a:rPr lang="en-IE" sz="2400" dirty="0" err="1">
                <a:solidFill>
                  <a:srgbClr val="000000"/>
                </a:solidFill>
              </a:rPr>
              <a:t>dentro</a:t>
            </a:r>
            <a:r>
              <a:rPr lang="en-IE" sz="2400" dirty="0">
                <a:solidFill>
                  <a:srgbClr val="000000"/>
                </a:solidFill>
              </a:rPr>
              <a:t> e fora do negócio</a:t>
            </a:r>
          </a:p>
          <a:p>
            <a:pPr algn="ctr" rtl="0"/>
            <a:endParaRPr lang="en-IE" sz="2400" dirty="0">
              <a:solidFill>
                <a:srgbClr val="000000"/>
              </a:solidFill>
            </a:endParaRPr>
          </a:p>
          <a:p>
            <a:pPr algn="l" rtl="0"/>
            <a:endParaRPr lang="en-IE" dirty="0"/>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a:lstStyle/>
          <a:p>
            <a:pPr algn="l" rtl="0"/>
            <a:r>
              <a:rPr lang="en-US" dirty="0" err="1"/>
              <a:t>Oportunidades</a:t>
            </a:r>
            <a:r>
              <a:rPr lang="en-US" dirty="0"/>
              <a:t> </a:t>
            </a:r>
            <a:r>
              <a:rPr lang="en-US" dirty="0" err="1"/>
              <a:t>através</a:t>
            </a:r>
            <a:r>
              <a:rPr lang="en-US" dirty="0"/>
              <a:t> da </a:t>
            </a:r>
            <a:r>
              <a:rPr lang="en-US" dirty="0" err="1"/>
              <a:t>Narração</a:t>
            </a:r>
            <a:r>
              <a:rPr lang="en-US" dirty="0"/>
              <a:t> da </a:t>
            </a:r>
            <a:r>
              <a:rPr lang="en-US" dirty="0" err="1"/>
              <a:t>História</a:t>
            </a:r>
            <a:r>
              <a:rPr lang="en-US" dirty="0"/>
              <a:t> </a:t>
            </a:r>
            <a:r>
              <a:rPr lang="en-US" dirty="0" err="1"/>
              <a:t>Pessoal</a:t>
            </a:r>
            <a:endParaRPr lang="en-US" dirty="0"/>
          </a:p>
          <a:p>
            <a:pPr algn="l" rtl="0"/>
            <a:endParaRPr lang="en-IE" dirty="0"/>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398141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pPr rtl="0"/>
            <a:r>
              <a:rPr lang="en-US" dirty="0"/>
              <a:t>Comunicação é a transmissão ou troca de </a:t>
            </a:r>
            <a:r>
              <a:rPr lang="en-US" dirty="0" err="1"/>
              <a:t>informações</a:t>
            </a:r>
            <a:r>
              <a:rPr lang="en-US" dirty="0"/>
              <a:t> </a:t>
            </a:r>
            <a:r>
              <a:rPr lang="en-US" dirty="0" err="1"/>
              <a:t>através</a:t>
            </a:r>
            <a:r>
              <a:rPr lang="en-US" dirty="0"/>
              <a:t> da fala, da </a:t>
            </a:r>
            <a:r>
              <a:rPr lang="en-US" dirty="0" err="1"/>
              <a:t>escrita</a:t>
            </a:r>
            <a:r>
              <a:rPr lang="en-US" dirty="0"/>
              <a:t> </a:t>
            </a:r>
            <a:r>
              <a:rPr lang="en-US" dirty="0" err="1"/>
              <a:t>ou</a:t>
            </a:r>
            <a:r>
              <a:rPr lang="en-US" dirty="0"/>
              <a:t> de </a:t>
            </a:r>
            <a:r>
              <a:rPr lang="en-US" dirty="0" err="1"/>
              <a:t>qualquer</a:t>
            </a:r>
            <a:r>
              <a:rPr lang="en-US" dirty="0"/>
              <a:t> outro </a:t>
            </a:r>
            <a:r>
              <a:rPr lang="en-US" dirty="0" err="1"/>
              <a:t>meio</a:t>
            </a:r>
            <a:r>
              <a:rPr lang="en-US" dirty="0"/>
              <a:t>.</a:t>
            </a:r>
          </a:p>
          <a:p>
            <a:pPr algn="l" rtl="0"/>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800095" y="4398422"/>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err="1">
                <a:solidFill>
                  <a:srgbClr val="000000"/>
                </a:solidFill>
              </a:rPr>
              <a:t>Dicionário</a:t>
            </a:r>
            <a:r>
              <a:rPr lang="en-US" dirty="0">
                <a:solidFill>
                  <a:srgbClr val="000000"/>
                </a:solidFill>
              </a:rPr>
              <a:t> de Oxford</a:t>
            </a:r>
            <a:endParaRPr lang="en-IE" dirty="0">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5911527" y="53756"/>
            <a:ext cx="6029041" cy="1331796"/>
          </a:xfrm>
          <a:prstGeom prst="rect">
            <a:avLst/>
          </a:prstGeom>
          <a:noFill/>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en-IE" dirty="0" err="1">
                <a:solidFill>
                  <a:srgbClr val="000000"/>
                </a:solidFill>
              </a:rPr>
              <a:t>Comunicar</a:t>
            </a:r>
            <a:r>
              <a:rPr lang="en-IE" dirty="0">
                <a:solidFill>
                  <a:srgbClr val="000000"/>
                </a:solidFill>
              </a:rPr>
              <a:t> </a:t>
            </a:r>
            <a:r>
              <a:rPr lang="en-IE" dirty="0" err="1">
                <a:solidFill>
                  <a:srgbClr val="000000"/>
                </a:solidFill>
              </a:rPr>
              <a:t>através</a:t>
            </a:r>
            <a:r>
              <a:rPr lang="en-IE" dirty="0">
                <a:solidFill>
                  <a:srgbClr val="000000"/>
                </a:solidFill>
              </a:rPr>
              <a:t> da </a:t>
            </a:r>
            <a:r>
              <a:rPr lang="en-IE" dirty="0" err="1">
                <a:solidFill>
                  <a:srgbClr val="000000"/>
                </a:solidFill>
              </a:rPr>
              <a:t>narração</a:t>
            </a:r>
            <a:r>
              <a:rPr lang="en-IE" dirty="0">
                <a:solidFill>
                  <a:srgbClr val="000000"/>
                </a:solidFill>
              </a:rPr>
              <a:t> de </a:t>
            </a:r>
            <a:r>
              <a:rPr lang="en-IE" dirty="0" err="1">
                <a:solidFill>
                  <a:srgbClr val="000000"/>
                </a:solidFill>
              </a:rPr>
              <a:t>histórias</a:t>
            </a:r>
            <a:r>
              <a:rPr lang="en-IE" dirty="0">
                <a:solidFill>
                  <a:srgbClr val="000000"/>
                </a:solidFill>
              </a:rPr>
              <a:t> (</a:t>
            </a:r>
            <a:r>
              <a:rPr lang="en-IE" i="1" dirty="0">
                <a:solidFill>
                  <a:srgbClr val="000000"/>
                </a:solidFill>
              </a:rPr>
              <a:t>storytelling</a:t>
            </a:r>
            <a:r>
              <a:rPr lang="en-IE" dirty="0">
                <a:solidFill>
                  <a:srgbClr val="000000"/>
                </a:solidFill>
              </a:rPr>
              <a:t>)</a:t>
            </a: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516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54043" y="1417338"/>
            <a:ext cx="5449890" cy="4023324"/>
          </a:xfrm>
        </p:spPr>
        <p:txBody>
          <a:bodyPr/>
          <a:lstStyle/>
          <a:p>
            <a:pPr algn="ctr" rtl="0">
              <a:lnSpc>
                <a:spcPct val="120000"/>
              </a:lnSpc>
            </a:pPr>
            <a:r>
              <a:rPr lang="en-GB" b="1" dirty="0" err="1"/>
              <a:t>Contar</a:t>
            </a:r>
            <a:r>
              <a:rPr lang="en-GB" b="1" dirty="0"/>
              <a:t> </a:t>
            </a:r>
            <a:r>
              <a:rPr lang="en-GB" b="1" dirty="0" err="1"/>
              <a:t>uma</a:t>
            </a:r>
            <a:r>
              <a:rPr lang="en-GB" b="1" dirty="0"/>
              <a:t> </a:t>
            </a:r>
            <a:r>
              <a:rPr lang="en-GB" b="1" dirty="0" err="1"/>
              <a:t>história</a:t>
            </a:r>
            <a:r>
              <a:rPr lang="en-GB" b="1" dirty="0"/>
              <a:t> </a:t>
            </a:r>
            <a:r>
              <a:rPr lang="en-GB" b="1" dirty="0" err="1"/>
              <a:t>tem</a:t>
            </a:r>
            <a:r>
              <a:rPr lang="en-GB" b="1" dirty="0"/>
              <a:t> </a:t>
            </a:r>
            <a:r>
              <a:rPr lang="en-GB" b="1" dirty="0" err="1"/>
              <a:t>efeitos</a:t>
            </a:r>
            <a:r>
              <a:rPr lang="en-GB" b="1" dirty="0"/>
              <a:t> </a:t>
            </a:r>
            <a:r>
              <a:rPr lang="en-GB" b="1" dirty="0" err="1"/>
              <a:t>psicológicos</a:t>
            </a:r>
            <a:r>
              <a:rPr lang="en-GB" b="1" dirty="0"/>
              <a:t> que </a:t>
            </a:r>
            <a:r>
              <a:rPr lang="en-GB" b="1" dirty="0" err="1"/>
              <a:t>fazem</a:t>
            </a:r>
            <a:r>
              <a:rPr lang="en-GB" b="1" dirty="0"/>
              <a:t> dela </a:t>
            </a:r>
            <a:r>
              <a:rPr lang="en-GB" b="1" dirty="0" err="1"/>
              <a:t>uma</a:t>
            </a:r>
            <a:r>
              <a:rPr lang="en-GB" b="1" dirty="0"/>
              <a:t> poderosa ferramenta de marketing:</a:t>
            </a:r>
          </a:p>
          <a:p>
            <a:pPr algn="ctr" rtl="0">
              <a:lnSpc>
                <a:spcPct val="120000"/>
              </a:lnSpc>
            </a:pPr>
            <a:r>
              <a:rPr lang="en-GB" dirty="0" err="1"/>
              <a:t>Emoção</a:t>
            </a:r>
            <a:r>
              <a:rPr lang="en-GB" dirty="0"/>
              <a:t>: </a:t>
            </a:r>
            <a:r>
              <a:rPr lang="en-GB" dirty="0" err="1"/>
              <a:t>Quando</a:t>
            </a:r>
            <a:r>
              <a:rPr lang="en-GB" dirty="0"/>
              <a:t> se </a:t>
            </a:r>
            <a:r>
              <a:rPr lang="en-GB" dirty="0" err="1"/>
              <a:t>ouve</a:t>
            </a:r>
            <a:r>
              <a:rPr lang="en-GB" dirty="0"/>
              <a:t> uma história e se sente </a:t>
            </a:r>
            <a:r>
              <a:rPr lang="en-GB" dirty="0" err="1"/>
              <a:t>uma</a:t>
            </a:r>
            <a:r>
              <a:rPr lang="en-GB" dirty="0"/>
              <a:t> </a:t>
            </a:r>
            <a:r>
              <a:rPr lang="en-GB" dirty="0" err="1"/>
              <a:t>ligação</a:t>
            </a:r>
            <a:r>
              <a:rPr lang="en-GB" dirty="0"/>
              <a:t> </a:t>
            </a:r>
            <a:r>
              <a:rPr lang="en-GB" dirty="0" err="1"/>
              <a:t>pessoal</a:t>
            </a:r>
            <a:r>
              <a:rPr lang="en-GB" dirty="0"/>
              <a:t>, que não é apenas teórica; </a:t>
            </a:r>
            <a:r>
              <a:rPr lang="en-GB" dirty="0" err="1"/>
              <a:t>isto</a:t>
            </a:r>
            <a:r>
              <a:rPr lang="en-GB" dirty="0"/>
              <a:t> </a:t>
            </a:r>
            <a:r>
              <a:rPr lang="en-GB" dirty="0" err="1"/>
              <a:t>baseia</a:t>
            </a:r>
            <a:r>
              <a:rPr lang="en-GB" dirty="0"/>
              <a:t>-se em </a:t>
            </a:r>
            <a:r>
              <a:rPr lang="en-GB" dirty="0" err="1"/>
              <a:t>alguns</a:t>
            </a:r>
            <a:r>
              <a:rPr lang="en-GB" dirty="0"/>
              <a:t> </a:t>
            </a:r>
            <a:r>
              <a:rPr lang="en-GB" dirty="0" err="1"/>
              <a:t>factos</a:t>
            </a:r>
            <a:r>
              <a:rPr lang="en-GB" dirty="0"/>
              <a:t> fascinantes da neurociência. Ao ouvir uma história, </a:t>
            </a:r>
            <a:r>
              <a:rPr lang="en-GB" dirty="0" err="1"/>
              <a:t>muitas</a:t>
            </a:r>
            <a:r>
              <a:rPr lang="en-GB" dirty="0"/>
              <a:t> </a:t>
            </a:r>
            <a:r>
              <a:rPr lang="en-GB" dirty="0" err="1"/>
              <a:t>áreas</a:t>
            </a:r>
            <a:r>
              <a:rPr lang="en-GB" dirty="0"/>
              <a:t> do </a:t>
            </a:r>
            <a:r>
              <a:rPr lang="en-GB" dirty="0" err="1"/>
              <a:t>cérebro</a:t>
            </a:r>
            <a:r>
              <a:rPr lang="en-GB" dirty="0"/>
              <a:t> são ativadas e </a:t>
            </a:r>
            <a:r>
              <a:rPr lang="en-GB" dirty="0" err="1"/>
              <a:t>motivadas</a:t>
            </a:r>
            <a:r>
              <a:rPr lang="en-GB" dirty="0"/>
              <a:t>.</a:t>
            </a:r>
            <a:endParaRPr lang="en-US" dirty="0"/>
          </a:p>
          <a:p>
            <a:pPr algn="l" rtl="0"/>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621584" y="594411"/>
            <a:ext cx="6249116" cy="992652"/>
          </a:xfrm>
        </p:spPr>
        <p:txBody>
          <a:bodyPr/>
          <a:lstStyle/>
          <a:p>
            <a:pPr algn="l" rtl="0"/>
            <a:r>
              <a:rPr lang="en-IE" dirty="0"/>
              <a:t>O poder de contar histórias…</a:t>
            </a:r>
          </a:p>
          <a:p>
            <a:pPr algn="l" rtl="0"/>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dirty="0"/>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665217" y="1291214"/>
            <a:ext cx="6434083" cy="4275572"/>
          </a:xfrm>
        </p:spPr>
        <p:txBody>
          <a:bodyPr/>
          <a:lstStyle/>
          <a:p>
            <a:pPr algn="just">
              <a:lnSpc>
                <a:spcPct val="100000"/>
              </a:lnSpc>
              <a:spcBef>
                <a:spcPts val="600"/>
              </a:spcBef>
            </a:pPr>
            <a:r>
              <a:rPr lang="en-US" sz="2300" dirty="0"/>
              <a:t>Um </a:t>
            </a:r>
            <a:r>
              <a:rPr lang="en-US" sz="2300" dirty="0" err="1"/>
              <a:t>ouvinte</a:t>
            </a:r>
            <a:r>
              <a:rPr lang="en-US" sz="2300" dirty="0"/>
              <a:t> </a:t>
            </a:r>
            <a:r>
              <a:rPr lang="en-US" sz="2300" dirty="0" err="1"/>
              <a:t>estabelece</a:t>
            </a:r>
            <a:r>
              <a:rPr lang="en-US" sz="2300" dirty="0"/>
              <a:t> </a:t>
            </a:r>
            <a:r>
              <a:rPr lang="en-US" sz="2300" dirty="0" err="1"/>
              <a:t>uma</a:t>
            </a:r>
            <a:r>
              <a:rPr lang="en-US" sz="2300" dirty="0"/>
              <a:t> </a:t>
            </a:r>
            <a:r>
              <a:rPr lang="en-US" sz="2300" dirty="0" err="1"/>
              <a:t>ligação</a:t>
            </a:r>
            <a:r>
              <a:rPr lang="en-US" sz="2300" dirty="0"/>
              <a:t> </a:t>
            </a:r>
            <a:r>
              <a:rPr lang="en-US" sz="2300" dirty="0" err="1"/>
              <a:t>emocional</a:t>
            </a:r>
            <a:r>
              <a:rPr lang="en-US" sz="2300" dirty="0"/>
              <a:t> com </a:t>
            </a:r>
            <a:r>
              <a:rPr lang="en-US" sz="2300" dirty="0" err="1"/>
              <a:t>uma</a:t>
            </a:r>
            <a:r>
              <a:rPr lang="en-US" sz="2300" dirty="0"/>
              <a:t> </a:t>
            </a:r>
            <a:r>
              <a:rPr lang="en-US" sz="2300" dirty="0" err="1"/>
              <a:t>história</a:t>
            </a:r>
            <a:r>
              <a:rPr lang="en-US" sz="2300" dirty="0"/>
              <a:t> se a mensagem é </a:t>
            </a:r>
            <a:r>
              <a:rPr lang="en-US" sz="2300" dirty="0" err="1"/>
              <a:t>considerada</a:t>
            </a:r>
            <a:r>
              <a:rPr lang="en-US" sz="2300" dirty="0"/>
              <a:t> </a:t>
            </a:r>
            <a:r>
              <a:rPr lang="en-US" sz="2300" dirty="0" err="1"/>
              <a:t>genuína</a:t>
            </a:r>
            <a:r>
              <a:rPr lang="en-US" sz="2300" dirty="0"/>
              <a:t>  e </a:t>
            </a:r>
            <a:r>
              <a:rPr lang="en-US" sz="2300" dirty="0" err="1"/>
              <a:t>também</a:t>
            </a:r>
            <a:r>
              <a:rPr lang="en-US" sz="2300" dirty="0"/>
              <a:t> </a:t>
            </a:r>
            <a:r>
              <a:rPr lang="en-US" sz="2300" dirty="0" err="1"/>
              <a:t>quando</a:t>
            </a:r>
            <a:r>
              <a:rPr lang="en-US" sz="2300" dirty="0"/>
              <a:t> </a:t>
            </a:r>
            <a:r>
              <a:rPr lang="en-US" sz="2300" dirty="0" err="1"/>
              <a:t>identifica</a:t>
            </a:r>
            <a:r>
              <a:rPr lang="en-US" sz="2300" dirty="0"/>
              <a:t> o contador </a:t>
            </a:r>
            <a:r>
              <a:rPr lang="en-US" sz="2300" dirty="0" err="1"/>
              <a:t>como</a:t>
            </a:r>
            <a:r>
              <a:rPr lang="en-US" sz="2300" dirty="0"/>
              <a:t> </a:t>
            </a:r>
            <a:r>
              <a:rPr lang="en-US" sz="2300" dirty="0" err="1"/>
              <a:t>sendo</a:t>
            </a:r>
            <a:r>
              <a:rPr lang="en-US" sz="2300" dirty="0"/>
              <a:t> </a:t>
            </a:r>
            <a:r>
              <a:rPr lang="en-US" sz="2300" dirty="0" err="1"/>
              <a:t>uma</a:t>
            </a:r>
            <a:r>
              <a:rPr lang="en-US" sz="2300" dirty="0"/>
              <a:t> </a:t>
            </a:r>
            <a:r>
              <a:rPr lang="en-US" sz="2300" dirty="0" err="1"/>
              <a:t>entidade</a:t>
            </a:r>
            <a:r>
              <a:rPr lang="en-US" sz="2300" dirty="0"/>
              <a:t> de </a:t>
            </a:r>
            <a:r>
              <a:rPr lang="en-US" sz="2300" dirty="0" err="1"/>
              <a:t>confiança</a:t>
            </a:r>
            <a:r>
              <a:rPr lang="en-US" sz="2300" dirty="0"/>
              <a:t>. </a:t>
            </a:r>
            <a:r>
              <a:rPr lang="en-US" sz="2300" dirty="0" err="1"/>
              <a:t>Isto</a:t>
            </a:r>
            <a:r>
              <a:rPr lang="en-US" sz="2300" dirty="0"/>
              <a:t> </a:t>
            </a:r>
            <a:r>
              <a:rPr lang="en-US" sz="2300" dirty="0" err="1"/>
              <a:t>incentiva</a:t>
            </a:r>
            <a:r>
              <a:rPr lang="en-US" sz="2300" dirty="0"/>
              <a:t> a imaginação ativa do ouvinte e envolve uma interação bidirecional entre o contador de histórias e os ouvintes.</a:t>
            </a:r>
          </a:p>
          <a:p>
            <a:pPr algn="just" rtl="0">
              <a:lnSpc>
                <a:spcPct val="100000"/>
              </a:lnSpc>
              <a:spcBef>
                <a:spcPts val="600"/>
              </a:spcBef>
            </a:pPr>
            <a:r>
              <a:rPr lang="en-US" sz="2300" dirty="0"/>
              <a:t>Uma </a:t>
            </a:r>
            <a:r>
              <a:rPr lang="en-US" sz="2300" dirty="0" err="1"/>
              <a:t>história</a:t>
            </a:r>
            <a:r>
              <a:rPr lang="en-US" sz="2300" dirty="0"/>
              <a:t> </a:t>
            </a:r>
            <a:r>
              <a:rPr lang="en-US" sz="2300" dirty="0" err="1"/>
              <a:t>permite</a:t>
            </a:r>
            <a:r>
              <a:rPr lang="en-US" sz="2300" dirty="0"/>
              <a:t> que </a:t>
            </a:r>
            <a:r>
              <a:rPr lang="en-US" sz="2300" dirty="0" err="1"/>
              <a:t>os</a:t>
            </a:r>
            <a:r>
              <a:rPr lang="en-US" sz="2300" dirty="0"/>
              <a:t> </a:t>
            </a:r>
            <a:r>
              <a:rPr lang="en-US" sz="2300" dirty="0" err="1"/>
              <a:t>ouvintes</a:t>
            </a:r>
            <a:r>
              <a:rPr lang="en-US" sz="2300" dirty="0"/>
              <a:t>  </a:t>
            </a:r>
            <a:r>
              <a:rPr lang="en-US" sz="2300" dirty="0" err="1"/>
              <a:t>visualizem</a:t>
            </a:r>
            <a:r>
              <a:rPr lang="en-US" sz="2300" dirty="0"/>
              <a:t> </a:t>
            </a:r>
            <a:r>
              <a:rPr lang="en-US" sz="2300" dirty="0" err="1"/>
              <a:t>elementos</a:t>
            </a:r>
            <a:r>
              <a:rPr lang="en-US" sz="2300" dirty="0"/>
              <a:t> </a:t>
            </a:r>
            <a:r>
              <a:rPr lang="en-US" sz="2300" dirty="0" err="1"/>
              <a:t>sensoriais</a:t>
            </a:r>
            <a:r>
              <a:rPr lang="en-US" sz="2300" dirty="0"/>
              <a:t> e </a:t>
            </a:r>
            <a:r>
              <a:rPr lang="en-US" sz="2300" dirty="0" err="1"/>
              <a:t>situações</a:t>
            </a:r>
            <a:r>
              <a:rPr lang="en-US" sz="2300" dirty="0"/>
              <a:t> </a:t>
            </a:r>
            <a:r>
              <a:rPr lang="en-US" sz="2300" dirty="0" err="1"/>
              <a:t>vividas</a:t>
            </a:r>
            <a:r>
              <a:rPr lang="en-US" sz="2300" dirty="0"/>
              <a:t> da história com base no desempenho do contador de histórias e </a:t>
            </a:r>
            <a:r>
              <a:rPr lang="en-US" sz="2300" dirty="0" err="1"/>
              <a:t>nas</a:t>
            </a:r>
            <a:r>
              <a:rPr lang="en-US" sz="2300" dirty="0"/>
              <a:t> </a:t>
            </a:r>
            <a:r>
              <a:rPr lang="en-US" sz="2300" dirty="0" err="1"/>
              <a:t>suas</a:t>
            </a:r>
            <a:r>
              <a:rPr lang="en-US" sz="2300" dirty="0"/>
              <a:t> próprias experiências e </a:t>
            </a:r>
            <a:r>
              <a:rPr lang="en-US" sz="2300" dirty="0" err="1"/>
              <a:t>conhecimentos</a:t>
            </a:r>
            <a:r>
              <a:rPr lang="en-US" sz="2300" dirty="0"/>
              <a:t>.</a:t>
            </a:r>
          </a:p>
          <a:p>
            <a:pPr algn="ctr" rtl="0">
              <a:lnSpc>
                <a:spcPct val="100000"/>
              </a:lnSpc>
              <a:spcBef>
                <a:spcPts val="600"/>
              </a:spcBef>
            </a:pPr>
            <a:r>
              <a:rPr lang="en-US" sz="2300" b="1" dirty="0" err="1"/>
              <a:t>Queremos</a:t>
            </a:r>
            <a:r>
              <a:rPr lang="en-US" sz="2300" b="1" dirty="0"/>
              <a:t> agora que </a:t>
            </a:r>
            <a:r>
              <a:rPr lang="en-US" sz="2300" b="1" dirty="0" err="1"/>
              <a:t>aprenda</a:t>
            </a:r>
            <a:r>
              <a:rPr lang="en-US" sz="2300" b="1" dirty="0"/>
              <a:t> a </a:t>
            </a:r>
            <a:r>
              <a:rPr lang="en-US" sz="2300" b="1" dirty="0" err="1"/>
              <a:t>contar</a:t>
            </a:r>
            <a:r>
              <a:rPr lang="en-US" sz="2300" b="1" dirty="0"/>
              <a:t> a </a:t>
            </a:r>
            <a:r>
              <a:rPr lang="en-US" sz="2300" b="1" dirty="0" err="1"/>
              <a:t>sua</a:t>
            </a:r>
            <a:r>
              <a:rPr lang="en-US" sz="2300" b="1" dirty="0"/>
              <a:t> </a:t>
            </a:r>
            <a:r>
              <a:rPr lang="en-US" sz="2300" b="1" dirty="0" err="1"/>
              <a:t>história</a:t>
            </a:r>
            <a:r>
              <a:rPr lang="en-US" sz="2300" b="1" dirty="0"/>
              <a:t> </a:t>
            </a:r>
            <a:r>
              <a:rPr lang="en-US" sz="2300" b="1" dirty="0" err="1"/>
              <a:t>sobre</a:t>
            </a:r>
            <a:r>
              <a:rPr lang="en-US" sz="2300" b="1" dirty="0"/>
              <a:t> </a:t>
            </a:r>
            <a:r>
              <a:rPr lang="en-US" sz="2300" b="1" dirty="0" err="1"/>
              <a:t>alimentos</a:t>
            </a:r>
            <a:r>
              <a:rPr lang="en-US" sz="2300" b="1" dirty="0"/>
              <a:t> </a:t>
            </a:r>
            <a:r>
              <a:rPr lang="en-US" sz="2300" b="1" dirty="0" err="1"/>
              <a:t>éticos</a:t>
            </a:r>
            <a:r>
              <a:rPr lang="en-US" sz="2300" b="1" dirty="0"/>
              <a:t>!</a:t>
            </a:r>
          </a:p>
          <a:p>
            <a:pPr algn="just" rtl="0">
              <a:spcBef>
                <a:spcPts val="600"/>
              </a:spcBef>
            </a:pPr>
            <a:endParaRPr lang="en-IE" sz="2300" dirty="0"/>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508598" y="645825"/>
            <a:ext cx="6198316" cy="992652"/>
          </a:xfrm>
        </p:spPr>
        <p:txBody>
          <a:bodyPr/>
          <a:lstStyle/>
          <a:p>
            <a:pPr algn="l" rtl="0"/>
            <a:r>
              <a:rPr lang="en-IE" dirty="0"/>
              <a:t>O poder de </a:t>
            </a:r>
            <a:r>
              <a:rPr lang="en-IE" dirty="0" err="1"/>
              <a:t>contar</a:t>
            </a:r>
            <a:r>
              <a:rPr lang="en-IE" dirty="0"/>
              <a:t> </a:t>
            </a:r>
            <a:r>
              <a:rPr lang="en-IE" dirty="0" err="1"/>
              <a:t>histórias</a:t>
            </a:r>
            <a:r>
              <a:rPr lang="en-IE" dirty="0"/>
              <a:t>…</a:t>
            </a:r>
          </a:p>
          <a:p>
            <a:pPr algn="l" rtl="0"/>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rtl="0"/>
            <a:r>
              <a:rPr lang="en-IE" sz="3600" b="1" dirty="0">
                <a:solidFill>
                  <a:srgbClr val="000000"/>
                </a:solidFill>
              </a:rPr>
              <a:t>O que é que as histórias fazem...</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460938" y="1407647"/>
            <a:ext cx="7086162" cy="532335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en-GB" dirty="0">
                <a:solidFill>
                  <a:srgbClr val="000000"/>
                </a:solidFill>
              </a:rPr>
              <a:t>As histórias definem a </a:t>
            </a:r>
            <a:r>
              <a:rPr lang="en-GB" dirty="0" err="1">
                <a:solidFill>
                  <a:srgbClr val="000000"/>
                </a:solidFill>
              </a:rPr>
              <a:t>essência</a:t>
            </a:r>
            <a:r>
              <a:rPr lang="en-GB" dirty="0">
                <a:solidFill>
                  <a:srgbClr val="000000"/>
                </a:solidFill>
              </a:rPr>
              <a:t> da </a:t>
            </a:r>
            <a:r>
              <a:rPr lang="en-GB" b="1" dirty="0" err="1">
                <a:solidFill>
                  <a:srgbClr val="000000"/>
                </a:solidFill>
              </a:rPr>
              <a:t>vida</a:t>
            </a:r>
            <a:r>
              <a:rPr lang="en-GB" b="1" dirty="0">
                <a:solidFill>
                  <a:srgbClr val="000000"/>
                </a:solidFill>
              </a:rPr>
              <a:t> </a:t>
            </a:r>
            <a:r>
              <a:rPr lang="en-GB" b="1" dirty="0" err="1">
                <a:solidFill>
                  <a:srgbClr val="000000"/>
                </a:solidFill>
              </a:rPr>
              <a:t>humana</a:t>
            </a:r>
            <a:r>
              <a:rPr lang="en-GB" b="1" dirty="0">
                <a:solidFill>
                  <a:srgbClr val="000000"/>
                </a:solidFill>
              </a:rPr>
              <a:t>;</a:t>
            </a:r>
          </a:p>
          <a:p>
            <a:pPr marL="342900" indent="-342900" algn="l" rtl="0">
              <a:buFont typeface="Arial" panose="020B0604020202020204" pitchFamily="34" charset="0"/>
              <a:buChar char="•"/>
            </a:pPr>
            <a:r>
              <a:rPr lang="en-GB" dirty="0">
                <a:solidFill>
                  <a:srgbClr val="000000"/>
                </a:solidFill>
              </a:rPr>
              <a:t>As pessoas começam a </a:t>
            </a:r>
            <a:r>
              <a:rPr lang="en-GB" dirty="0" err="1">
                <a:solidFill>
                  <a:srgbClr val="000000"/>
                </a:solidFill>
              </a:rPr>
              <a:t>sentir</a:t>
            </a:r>
            <a:r>
              <a:rPr lang="en-GB" dirty="0">
                <a:solidFill>
                  <a:srgbClr val="000000"/>
                </a:solidFill>
              </a:rPr>
              <a:t> </a:t>
            </a:r>
            <a:r>
              <a:rPr lang="en-GB" b="1" dirty="0" err="1">
                <a:solidFill>
                  <a:srgbClr val="000000"/>
                </a:solidFill>
              </a:rPr>
              <a:t>uma</a:t>
            </a:r>
            <a:r>
              <a:rPr lang="en-GB" b="1" dirty="0">
                <a:solidFill>
                  <a:srgbClr val="000000"/>
                </a:solidFill>
              </a:rPr>
              <a:t> </a:t>
            </a:r>
            <a:r>
              <a:rPr lang="en-GB" b="1" dirty="0" err="1">
                <a:solidFill>
                  <a:srgbClr val="000000"/>
                </a:solidFill>
              </a:rPr>
              <a:t>ligação</a:t>
            </a:r>
            <a:r>
              <a:rPr lang="en-GB" b="1" dirty="0">
                <a:solidFill>
                  <a:srgbClr val="000000"/>
                </a:solidFill>
              </a:rPr>
              <a:t>;</a:t>
            </a:r>
            <a:endParaRPr lang="en-GB" b="1" strike="sngStrike" dirty="0">
              <a:solidFill>
                <a:srgbClr val="000000"/>
              </a:solidFill>
            </a:endParaRPr>
          </a:p>
          <a:p>
            <a:pPr marL="342900" indent="-342900" algn="l" rtl="0">
              <a:buFont typeface="Arial" panose="020B0604020202020204" pitchFamily="34" charset="0"/>
              <a:buChar char="•"/>
            </a:pPr>
            <a:r>
              <a:rPr lang="en-GB" dirty="0" err="1">
                <a:solidFill>
                  <a:srgbClr val="000000"/>
                </a:solidFill>
              </a:rPr>
              <a:t>Os</a:t>
            </a:r>
            <a:r>
              <a:rPr lang="en-GB" b="1" dirty="0">
                <a:solidFill>
                  <a:srgbClr val="000000"/>
                </a:solidFill>
              </a:rPr>
              <a:t> </a:t>
            </a:r>
            <a:r>
              <a:rPr lang="en-GB" b="1" dirty="0" err="1">
                <a:solidFill>
                  <a:srgbClr val="000000"/>
                </a:solidFill>
              </a:rPr>
              <a:t>valores</a:t>
            </a:r>
            <a:r>
              <a:rPr lang="en-GB" b="1" dirty="0">
                <a:solidFill>
                  <a:srgbClr val="000000"/>
                </a:solidFill>
              </a:rPr>
              <a:t> </a:t>
            </a:r>
            <a:r>
              <a:rPr lang="en-GB" b="1" dirty="0" err="1">
                <a:solidFill>
                  <a:srgbClr val="000000"/>
                </a:solidFill>
              </a:rPr>
              <a:t>comuns</a:t>
            </a:r>
            <a:r>
              <a:rPr lang="en-GB" b="1" dirty="0">
                <a:solidFill>
                  <a:srgbClr val="000000"/>
                </a:solidFill>
              </a:rPr>
              <a:t> </a:t>
            </a:r>
            <a:r>
              <a:rPr lang="en-GB" dirty="0" err="1">
                <a:solidFill>
                  <a:srgbClr val="000000"/>
                </a:solidFill>
              </a:rPr>
              <a:t>são</a:t>
            </a:r>
            <a:r>
              <a:rPr lang="en-GB" dirty="0">
                <a:solidFill>
                  <a:srgbClr val="000000"/>
                </a:solidFill>
              </a:rPr>
              <a:t> identificados e as mensagens </a:t>
            </a:r>
            <a:r>
              <a:rPr lang="en-GB" dirty="0" err="1">
                <a:solidFill>
                  <a:srgbClr val="000000"/>
                </a:solidFill>
              </a:rPr>
              <a:t>são</a:t>
            </a:r>
            <a:r>
              <a:rPr lang="en-GB" dirty="0">
                <a:solidFill>
                  <a:srgbClr val="000000"/>
                </a:solidFill>
              </a:rPr>
              <a:t> </a:t>
            </a:r>
            <a:r>
              <a:rPr lang="en-GB" dirty="0" err="1">
                <a:solidFill>
                  <a:srgbClr val="000000"/>
                </a:solidFill>
              </a:rPr>
              <a:t>comunicadas</a:t>
            </a:r>
            <a:r>
              <a:rPr lang="en-GB" dirty="0">
                <a:solidFill>
                  <a:srgbClr val="000000"/>
                </a:solidFill>
              </a:rPr>
              <a:t>;</a:t>
            </a:r>
          </a:p>
          <a:p>
            <a:pPr marL="342900" indent="-342900" algn="l" rtl="0">
              <a:buFont typeface="Arial" panose="020B0604020202020204" pitchFamily="34" charset="0"/>
              <a:buChar char="•"/>
            </a:pPr>
            <a:r>
              <a:rPr lang="en-GB" dirty="0">
                <a:solidFill>
                  <a:srgbClr val="000000"/>
                </a:solidFill>
              </a:rPr>
              <a:t>As </a:t>
            </a:r>
            <a:r>
              <a:rPr lang="en-GB" dirty="0" err="1">
                <a:solidFill>
                  <a:srgbClr val="000000"/>
                </a:solidFill>
              </a:rPr>
              <a:t>histórias</a:t>
            </a:r>
            <a:r>
              <a:rPr lang="en-GB" dirty="0">
                <a:solidFill>
                  <a:srgbClr val="000000"/>
                </a:solidFill>
              </a:rPr>
              <a:t> </a:t>
            </a:r>
            <a:r>
              <a:rPr lang="en-GB" dirty="0" err="1">
                <a:solidFill>
                  <a:srgbClr val="000000"/>
                </a:solidFill>
              </a:rPr>
              <a:t>são</a:t>
            </a:r>
            <a:r>
              <a:rPr lang="en-GB" dirty="0">
                <a:solidFill>
                  <a:srgbClr val="000000"/>
                </a:solidFill>
              </a:rPr>
              <a:t> </a:t>
            </a:r>
            <a:r>
              <a:rPr lang="en-GB" dirty="0" err="1">
                <a:solidFill>
                  <a:srgbClr val="000000"/>
                </a:solidFill>
              </a:rPr>
              <a:t>comuns</a:t>
            </a:r>
            <a:r>
              <a:rPr lang="en-GB" dirty="0">
                <a:solidFill>
                  <a:srgbClr val="000000"/>
                </a:solidFill>
              </a:rPr>
              <a:t> a </a:t>
            </a:r>
            <a:r>
              <a:rPr lang="en-GB" dirty="0" err="1">
                <a:solidFill>
                  <a:srgbClr val="000000"/>
                </a:solidFill>
              </a:rPr>
              <a:t>todas</a:t>
            </a:r>
            <a:r>
              <a:rPr lang="en-GB" dirty="0">
                <a:solidFill>
                  <a:srgbClr val="000000"/>
                </a:solidFill>
              </a:rPr>
              <a:t> as </a:t>
            </a:r>
            <a:r>
              <a:rPr lang="en-GB" dirty="0" err="1">
                <a:solidFill>
                  <a:srgbClr val="000000"/>
                </a:solidFill>
              </a:rPr>
              <a:t>nações</a:t>
            </a:r>
            <a:r>
              <a:rPr lang="en-GB" dirty="0">
                <a:solidFill>
                  <a:srgbClr val="000000"/>
                </a:solidFill>
              </a:rPr>
              <a:t> e </a:t>
            </a:r>
            <a:r>
              <a:rPr lang="en-GB" dirty="0" err="1">
                <a:solidFill>
                  <a:srgbClr val="000000"/>
                </a:solidFill>
              </a:rPr>
              <a:t>englobam</a:t>
            </a:r>
            <a:r>
              <a:rPr lang="en-GB" dirty="0">
                <a:solidFill>
                  <a:srgbClr val="000000"/>
                </a:solidFill>
              </a:rPr>
              <a:t> </a:t>
            </a:r>
            <a:r>
              <a:rPr lang="en-GB" dirty="0" err="1">
                <a:solidFill>
                  <a:srgbClr val="000000"/>
                </a:solidFill>
              </a:rPr>
              <a:t>temas</a:t>
            </a:r>
            <a:r>
              <a:rPr lang="en-GB" dirty="0">
                <a:solidFill>
                  <a:srgbClr val="000000"/>
                </a:solidFill>
              </a:rPr>
              <a:t> </a:t>
            </a:r>
            <a:r>
              <a:rPr lang="en-GB" dirty="0" err="1">
                <a:solidFill>
                  <a:srgbClr val="000000"/>
                </a:solidFill>
              </a:rPr>
              <a:t>como</a:t>
            </a:r>
            <a:r>
              <a:rPr lang="en-GB" dirty="0">
                <a:solidFill>
                  <a:srgbClr val="000000"/>
                </a:solidFill>
              </a:rPr>
              <a:t> a família, </a:t>
            </a:r>
            <a:r>
              <a:rPr lang="en-GB" dirty="0" err="1">
                <a:solidFill>
                  <a:srgbClr val="000000"/>
                </a:solidFill>
              </a:rPr>
              <a:t>origem</a:t>
            </a:r>
            <a:r>
              <a:rPr lang="en-GB" dirty="0">
                <a:solidFill>
                  <a:srgbClr val="000000"/>
                </a:solidFill>
              </a:rPr>
              <a:t> e </a:t>
            </a:r>
            <a:r>
              <a:rPr lang="en-GB" dirty="0" err="1">
                <a:solidFill>
                  <a:srgbClr val="000000"/>
                </a:solidFill>
              </a:rPr>
              <a:t>amizade</a:t>
            </a:r>
            <a:r>
              <a:rPr lang="en-GB" dirty="0">
                <a:solidFill>
                  <a:srgbClr val="000000"/>
                </a:solidFill>
              </a:rPr>
              <a:t> - </a:t>
            </a:r>
            <a:r>
              <a:rPr lang="en-GB" dirty="0" err="1">
                <a:solidFill>
                  <a:srgbClr val="000000"/>
                </a:solidFill>
              </a:rPr>
              <a:t>são</a:t>
            </a:r>
            <a:r>
              <a:rPr lang="en-GB" dirty="0">
                <a:solidFill>
                  <a:srgbClr val="000000"/>
                </a:solidFill>
              </a:rPr>
              <a:t> </a:t>
            </a:r>
            <a:r>
              <a:rPr lang="en-GB" b="1" dirty="0" err="1">
                <a:solidFill>
                  <a:srgbClr val="000000"/>
                </a:solidFill>
              </a:rPr>
              <a:t>mensagens</a:t>
            </a:r>
            <a:r>
              <a:rPr lang="en-GB" b="1" dirty="0">
                <a:solidFill>
                  <a:srgbClr val="000000"/>
                </a:solidFill>
              </a:rPr>
              <a:t> </a:t>
            </a:r>
            <a:r>
              <a:rPr lang="en-GB" dirty="0">
                <a:solidFill>
                  <a:srgbClr val="000000"/>
                </a:solidFill>
              </a:rPr>
              <a:t>com </a:t>
            </a:r>
            <a:r>
              <a:rPr lang="en-GB" dirty="0" err="1">
                <a:solidFill>
                  <a:srgbClr val="000000"/>
                </a:solidFill>
              </a:rPr>
              <a:t>alcance</a:t>
            </a:r>
            <a:r>
              <a:rPr lang="en-GB" dirty="0">
                <a:solidFill>
                  <a:srgbClr val="000000"/>
                </a:solidFill>
              </a:rPr>
              <a:t> global;</a:t>
            </a:r>
          </a:p>
          <a:p>
            <a:pPr marL="342900" indent="-342900" algn="l" rtl="0">
              <a:buFont typeface="Arial" panose="020B0604020202020204" pitchFamily="34" charset="0"/>
              <a:buChar char="•"/>
            </a:pPr>
            <a:r>
              <a:rPr lang="en-GB" dirty="0">
                <a:solidFill>
                  <a:srgbClr val="000000"/>
                </a:solidFill>
              </a:rPr>
              <a:t>Uma história convincente pode dar ao cliente, fornecedor ou mesmo aos funcionários o incentivo de que </a:t>
            </a:r>
            <a:r>
              <a:rPr lang="en-GB" dirty="0" err="1">
                <a:solidFill>
                  <a:srgbClr val="000000"/>
                </a:solidFill>
              </a:rPr>
              <a:t>necessitam</a:t>
            </a:r>
            <a:r>
              <a:rPr lang="en-GB" dirty="0">
                <a:solidFill>
                  <a:srgbClr val="000000"/>
                </a:solidFill>
              </a:rPr>
              <a:t> para se </a:t>
            </a:r>
            <a:r>
              <a:rPr lang="en-GB" b="1" dirty="0" err="1">
                <a:solidFill>
                  <a:srgbClr val="000000"/>
                </a:solidFill>
              </a:rPr>
              <a:t>empenharem</a:t>
            </a:r>
            <a:r>
              <a:rPr lang="en-GB" b="1" dirty="0">
                <a:solidFill>
                  <a:srgbClr val="000000"/>
                </a:solidFill>
              </a:rPr>
              <a:t> / </a:t>
            </a:r>
            <a:r>
              <a:rPr lang="en-GB" b="1" dirty="0" err="1">
                <a:solidFill>
                  <a:srgbClr val="000000"/>
                </a:solidFill>
              </a:rPr>
              <a:t>comprometerem</a:t>
            </a:r>
            <a:r>
              <a:rPr lang="en-GB" b="1" dirty="0">
                <a:solidFill>
                  <a:srgbClr val="000000"/>
                </a:solidFill>
              </a:rPr>
              <a:t> </a:t>
            </a:r>
            <a:r>
              <a:rPr lang="en-GB" dirty="0" err="1">
                <a:solidFill>
                  <a:srgbClr val="000000"/>
                </a:solidFill>
              </a:rPr>
              <a:t>mais</a:t>
            </a:r>
            <a:r>
              <a:rPr lang="en-GB" dirty="0">
                <a:solidFill>
                  <a:srgbClr val="000000"/>
                </a:solidFill>
              </a:rPr>
              <a:t> </a:t>
            </a:r>
            <a:r>
              <a:rPr lang="en-GB" dirty="0" err="1">
                <a:solidFill>
                  <a:srgbClr val="000000"/>
                </a:solidFill>
              </a:rPr>
              <a:t>na</a:t>
            </a:r>
            <a:r>
              <a:rPr lang="en-GB" dirty="0">
                <a:solidFill>
                  <a:srgbClr val="000000"/>
                </a:solidFill>
              </a:rPr>
              <a:t> </a:t>
            </a:r>
            <a:r>
              <a:rPr lang="en-GB" dirty="0" err="1">
                <a:solidFill>
                  <a:srgbClr val="000000"/>
                </a:solidFill>
              </a:rPr>
              <a:t>empresa</a:t>
            </a:r>
            <a:r>
              <a:rPr lang="en-GB" dirty="0">
                <a:solidFill>
                  <a:srgbClr val="000000"/>
                </a:solidFill>
              </a:rPr>
              <a:t>.</a:t>
            </a: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4052981516"/>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8"/>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dirty="0">
                <a:solidFill>
                  <a:srgbClr val="F79037"/>
                </a:solidFill>
              </a:rPr>
              <a:t>VER - O </a:t>
            </a:r>
            <a:r>
              <a:rPr lang="en-IE" b="1" dirty="0" err="1">
                <a:solidFill>
                  <a:srgbClr val="F79037"/>
                </a:solidFill>
              </a:rPr>
              <a:t>poder</a:t>
            </a:r>
            <a:r>
              <a:rPr lang="en-IE" b="1" dirty="0">
                <a:solidFill>
                  <a:srgbClr val="F79037"/>
                </a:solidFill>
              </a:rPr>
              <a:t> de </a:t>
            </a:r>
            <a:r>
              <a:rPr lang="en-IE" b="1" dirty="0" err="1">
                <a:solidFill>
                  <a:srgbClr val="F79037"/>
                </a:solidFill>
              </a:rPr>
              <a:t>contar</a:t>
            </a:r>
            <a:r>
              <a:rPr lang="en-IE" b="1" dirty="0">
                <a:solidFill>
                  <a:srgbClr val="F79037"/>
                </a:solidFill>
              </a:rPr>
              <a:t> </a:t>
            </a:r>
            <a:r>
              <a:rPr lang="en-IE" b="1" dirty="0" err="1">
                <a:solidFill>
                  <a:srgbClr val="F79037"/>
                </a:solidFill>
              </a:rPr>
              <a:t>histórias</a:t>
            </a:r>
            <a:r>
              <a:rPr lang="en-IE" b="1" dirty="0">
                <a:solidFill>
                  <a:srgbClr val="F79037"/>
                </a:solidFill>
              </a:rPr>
              <a:t>…</a:t>
            </a: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24925" y="1052101"/>
            <a:ext cx="4920175" cy="457057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rtl="0">
              <a:lnSpc>
                <a:spcPct val="100000"/>
              </a:lnSpc>
              <a:buNone/>
            </a:pPr>
            <a:r>
              <a:rPr lang="en-US" sz="2300" dirty="0">
                <a:solidFill>
                  <a:srgbClr val="000000"/>
                </a:solidFill>
              </a:rPr>
              <a:t>Contar histórias é </a:t>
            </a:r>
            <a:r>
              <a:rPr lang="en-US" sz="2300" dirty="0" err="1">
                <a:solidFill>
                  <a:srgbClr val="000000"/>
                </a:solidFill>
              </a:rPr>
              <a:t>uma</a:t>
            </a:r>
            <a:r>
              <a:rPr lang="en-US" sz="2300" dirty="0">
                <a:solidFill>
                  <a:srgbClr val="000000"/>
                </a:solidFill>
              </a:rPr>
              <a:t> ferramenta </a:t>
            </a:r>
            <a:r>
              <a:rPr lang="en-US" sz="2300" dirty="0" err="1">
                <a:solidFill>
                  <a:srgbClr val="000000"/>
                </a:solidFill>
              </a:rPr>
              <a:t>essencial</a:t>
            </a:r>
            <a:r>
              <a:rPr lang="en-US" sz="2300" dirty="0">
                <a:solidFill>
                  <a:srgbClr val="000000"/>
                </a:solidFill>
              </a:rPr>
              <a:t> de </a:t>
            </a:r>
            <a:r>
              <a:rPr lang="en-US" sz="2300" dirty="0" err="1">
                <a:solidFill>
                  <a:srgbClr val="000000"/>
                </a:solidFill>
              </a:rPr>
              <a:t>comunicação</a:t>
            </a:r>
            <a:r>
              <a:rPr lang="en-US" sz="2300" dirty="0">
                <a:solidFill>
                  <a:srgbClr val="000000"/>
                </a:solidFill>
              </a:rPr>
              <a:t>. </a:t>
            </a:r>
            <a:r>
              <a:rPr lang="en-US" sz="2300" dirty="0" err="1">
                <a:solidFill>
                  <a:srgbClr val="000000"/>
                </a:solidFill>
              </a:rPr>
              <a:t>Pode</a:t>
            </a:r>
            <a:r>
              <a:rPr lang="en-US" sz="2300" dirty="0">
                <a:solidFill>
                  <a:srgbClr val="000000"/>
                </a:solidFill>
              </a:rPr>
              <a:t> tornar dados complexos acessíveis e vender com sucesso.</a:t>
            </a:r>
          </a:p>
          <a:p>
            <a:pPr marL="216000" indent="0" rtl="0">
              <a:lnSpc>
                <a:spcPct val="100000"/>
              </a:lnSpc>
              <a:spcBef>
                <a:spcPts val="600"/>
              </a:spcBef>
              <a:buNone/>
            </a:pPr>
            <a:r>
              <a:rPr lang="en-US" sz="2300" dirty="0">
                <a:solidFill>
                  <a:srgbClr val="000000"/>
                </a:solidFill>
              </a:rPr>
              <a:t>Neste </a:t>
            </a:r>
            <a:r>
              <a:rPr lang="en-US" sz="2300" dirty="0" err="1">
                <a:solidFill>
                  <a:srgbClr val="000000"/>
                </a:solidFill>
              </a:rPr>
              <a:t>pequeno</a:t>
            </a:r>
            <a:r>
              <a:rPr lang="en-US" sz="2300" dirty="0">
                <a:solidFill>
                  <a:srgbClr val="000000"/>
                </a:solidFill>
              </a:rPr>
              <a:t> </a:t>
            </a:r>
            <a:r>
              <a:rPr lang="en-US" sz="2300" dirty="0" err="1">
                <a:solidFill>
                  <a:srgbClr val="000000"/>
                </a:solidFill>
              </a:rPr>
              <a:t>vídeo</a:t>
            </a:r>
            <a:r>
              <a:rPr lang="en-US" sz="2300" dirty="0">
                <a:solidFill>
                  <a:srgbClr val="000000"/>
                </a:solidFill>
              </a:rPr>
              <a:t> </a:t>
            </a:r>
            <a:r>
              <a:rPr lang="en-US" sz="2300" dirty="0" err="1">
                <a:solidFill>
                  <a:srgbClr val="000000"/>
                </a:solidFill>
              </a:rPr>
              <a:t>pode</a:t>
            </a:r>
            <a:r>
              <a:rPr lang="en-US" sz="2300" dirty="0">
                <a:solidFill>
                  <a:srgbClr val="000000"/>
                </a:solidFill>
              </a:rPr>
              <a:t>-se </a:t>
            </a:r>
            <a:r>
              <a:rPr lang="en-US" sz="2300" dirty="0" err="1">
                <a:solidFill>
                  <a:srgbClr val="000000"/>
                </a:solidFill>
              </a:rPr>
              <a:t>aprender</a:t>
            </a:r>
            <a:r>
              <a:rPr lang="en-US" sz="2300" dirty="0">
                <a:solidFill>
                  <a:srgbClr val="000000"/>
                </a:solidFill>
              </a:rPr>
              <a:t>:</a:t>
            </a:r>
          </a:p>
          <a:p>
            <a:pPr marL="673200" indent="-457200" rtl="0">
              <a:lnSpc>
                <a:spcPct val="100000"/>
              </a:lnSpc>
              <a:spcBef>
                <a:spcPts val="600"/>
              </a:spcBef>
            </a:pPr>
            <a:r>
              <a:rPr lang="en-US" sz="2300" dirty="0">
                <a:solidFill>
                  <a:srgbClr val="000000"/>
                </a:solidFill>
              </a:rPr>
              <a:t>Os benefícios de uma narrativa poderosa</a:t>
            </a:r>
          </a:p>
          <a:p>
            <a:pPr marL="685800" indent="-457200" rtl="0">
              <a:lnSpc>
                <a:spcPct val="100000"/>
              </a:lnSpc>
              <a:spcBef>
                <a:spcPts val="600"/>
              </a:spcBef>
            </a:pPr>
            <a:r>
              <a:rPr lang="en-US" sz="2300" dirty="0">
                <a:solidFill>
                  <a:srgbClr val="000000"/>
                </a:solidFill>
              </a:rPr>
              <a:t>Como </a:t>
            </a:r>
            <a:r>
              <a:rPr lang="en-US" sz="2300" dirty="0" err="1">
                <a:solidFill>
                  <a:srgbClr val="000000"/>
                </a:solidFill>
              </a:rPr>
              <a:t>melhorar</a:t>
            </a:r>
            <a:r>
              <a:rPr lang="en-US" sz="2300" dirty="0">
                <a:solidFill>
                  <a:srgbClr val="000000"/>
                </a:solidFill>
              </a:rPr>
              <a:t> as  </a:t>
            </a:r>
            <a:r>
              <a:rPr lang="en-US" sz="2300" dirty="0" err="1">
                <a:solidFill>
                  <a:srgbClr val="000000"/>
                </a:solidFill>
              </a:rPr>
              <a:t>competências</a:t>
            </a:r>
            <a:r>
              <a:rPr lang="en-US" sz="2300" dirty="0">
                <a:solidFill>
                  <a:srgbClr val="000000"/>
                </a:solidFill>
              </a:rPr>
              <a:t> básicas de contar histórias</a:t>
            </a:r>
          </a:p>
          <a:p>
            <a:pPr marL="685800" indent="-457200" rtl="0">
              <a:lnSpc>
                <a:spcPct val="100000"/>
              </a:lnSpc>
              <a:spcBef>
                <a:spcPts val="600"/>
              </a:spcBef>
            </a:pPr>
            <a:r>
              <a:rPr lang="en-US" sz="2300" dirty="0">
                <a:solidFill>
                  <a:srgbClr val="000000"/>
                </a:solidFill>
              </a:rPr>
              <a:t>Como </a:t>
            </a:r>
            <a:r>
              <a:rPr lang="en-US" sz="2300" dirty="0" err="1">
                <a:solidFill>
                  <a:srgbClr val="000000"/>
                </a:solidFill>
              </a:rPr>
              <a:t>utilizar</a:t>
            </a:r>
            <a:r>
              <a:rPr lang="en-US" sz="2300" dirty="0">
                <a:solidFill>
                  <a:srgbClr val="000000"/>
                </a:solidFill>
              </a:rPr>
              <a:t> a </a:t>
            </a:r>
            <a:r>
              <a:rPr lang="en-US" sz="2300" dirty="0" err="1">
                <a:solidFill>
                  <a:srgbClr val="000000"/>
                </a:solidFill>
              </a:rPr>
              <a:t>narração</a:t>
            </a:r>
            <a:r>
              <a:rPr lang="en-US" sz="2300" dirty="0">
                <a:solidFill>
                  <a:srgbClr val="000000"/>
                </a:solidFill>
              </a:rPr>
              <a:t> de </a:t>
            </a:r>
            <a:r>
              <a:rPr lang="en-US" sz="2300" dirty="0" err="1">
                <a:solidFill>
                  <a:srgbClr val="000000"/>
                </a:solidFill>
              </a:rPr>
              <a:t>histórias</a:t>
            </a:r>
            <a:r>
              <a:rPr lang="en-US" sz="2300" dirty="0">
                <a:solidFill>
                  <a:srgbClr val="000000"/>
                </a:solidFill>
              </a:rPr>
              <a:t> para </a:t>
            </a:r>
            <a:r>
              <a:rPr lang="en-US" sz="2300" dirty="0" err="1">
                <a:solidFill>
                  <a:srgbClr val="000000"/>
                </a:solidFill>
              </a:rPr>
              <a:t>construir</a:t>
            </a:r>
            <a:r>
              <a:rPr lang="en-US" sz="2300" dirty="0">
                <a:solidFill>
                  <a:srgbClr val="000000"/>
                </a:solidFill>
              </a:rPr>
              <a:t> </a:t>
            </a:r>
            <a:r>
              <a:rPr lang="en-US" sz="2300" dirty="0" err="1">
                <a:solidFill>
                  <a:srgbClr val="000000"/>
                </a:solidFill>
              </a:rPr>
              <a:t>relações</a:t>
            </a:r>
            <a:endParaRPr lang="en-IE" sz="2300" dirty="0">
              <a:solidFill>
                <a:srgbClr val="000000"/>
              </a:solidFill>
            </a:endParaRPr>
          </a:p>
        </p:txBody>
      </p:sp>
      <p:sp>
        <p:nvSpPr>
          <p:cNvPr id="6" name="TextBox 2">
            <a:extLst>
              <a:ext uri="{FF2B5EF4-FFF2-40B4-BE49-F238E27FC236}">
                <a16:creationId xmlns:a16="http://schemas.microsoft.com/office/drawing/2014/main" id="{A40D9959-7123-BD8E-6DA0-2AE543ACAC25}"/>
              </a:ext>
            </a:extLst>
          </p:cNvPr>
          <p:cNvSpPr txBox="1"/>
          <p:nvPr/>
        </p:nvSpPr>
        <p:spPr>
          <a:xfrm>
            <a:off x="6516414" y="6029078"/>
            <a:ext cx="4256690" cy="307777"/>
          </a:xfrm>
          <a:prstGeom prst="rect">
            <a:avLst/>
          </a:prstGeom>
          <a:noFill/>
        </p:spPr>
        <p:txBody>
          <a:bodyPr wrap="square" rtlCol="0">
            <a:spAutoFit/>
          </a:bodyPr>
          <a:lstStyle/>
          <a:p>
            <a:r>
              <a:rPr lang="en-US" sz="1400" dirty="0">
                <a:solidFill>
                  <a:srgbClr val="F79037"/>
                </a:solidFill>
                <a:hlinkClick r:id="rId4">
                  <a:extLst>
                    <a:ext uri="{A12FA001-AC4F-418D-AE19-62706E023703}">
                      <ahyp:hlinkClr xmlns:ahyp="http://schemas.microsoft.com/office/drawing/2018/hyperlinkcolor" val="tx"/>
                    </a:ext>
                  </a:extLst>
                </a:hlinkClick>
              </a:rPr>
              <a:t>The Power of Storytelling | eLearning Course - YouTube</a:t>
            </a:r>
            <a:endParaRPr lang="en-IE" sz="1400" dirty="0">
              <a:solidFill>
                <a:srgbClr val="F79037"/>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4"/>
          <a:stretch>
            <a:fillRect/>
          </a:stretch>
        </p:blipFill>
        <p:spPr>
          <a:xfrm>
            <a:off x="5446110" y="1248682"/>
            <a:ext cx="5484649" cy="3638628"/>
          </a:xfrm>
          <a:prstGeom prst="rect">
            <a:avLst/>
          </a:prstGeom>
        </p:spPr>
      </p:pic>
      <p:sp>
        <p:nvSpPr>
          <p:cNvPr id="6" name="TextBox 5">
            <a:extLst>
              <a:ext uri="{FF2B5EF4-FFF2-40B4-BE49-F238E27FC236}">
                <a16:creationId xmlns:a16="http://schemas.microsoft.com/office/drawing/2014/main" id="{57EEA667-A222-A57A-DBF5-329C31D6F21D}"/>
              </a:ext>
            </a:extLst>
          </p:cNvPr>
          <p:cNvSpPr txBox="1"/>
          <p:nvPr/>
        </p:nvSpPr>
        <p:spPr>
          <a:xfrm>
            <a:off x="620110" y="1536174"/>
            <a:ext cx="4330262" cy="3785652"/>
          </a:xfrm>
          <a:prstGeom prst="rect">
            <a:avLst/>
          </a:prstGeom>
          <a:noFill/>
        </p:spPr>
        <p:txBody>
          <a:bodyPr wrap="square">
            <a:spAutoFit/>
          </a:bodyPr>
          <a:lstStyle/>
          <a:p>
            <a:pPr marL="0" marR="0" lvl="0" indent="0" algn="just" rtl="0">
              <a:spcBef>
                <a:spcPts val="0"/>
              </a:spcBef>
              <a:spcAft>
                <a:spcPts val="0"/>
              </a:spcAft>
              <a:buNone/>
            </a:pPr>
            <a:r>
              <a:rPr lang="en-US" sz="2400" dirty="0">
                <a:solidFill>
                  <a:srgbClr val="000000"/>
                </a:solidFill>
                <a:ea typeface="Raleway"/>
                <a:cs typeface="Raleway"/>
                <a:sym typeface="Raleway"/>
              </a:rPr>
              <a:t>Este </a:t>
            </a:r>
            <a:r>
              <a:rPr lang="en-US" sz="2400" dirty="0" err="1">
                <a:solidFill>
                  <a:srgbClr val="000000"/>
                </a:solidFill>
                <a:ea typeface="Raleway"/>
                <a:cs typeface="Raleway"/>
                <a:sym typeface="Raleway"/>
              </a:rPr>
              <a:t>vídeo</a:t>
            </a:r>
            <a:r>
              <a:rPr lang="en-US" sz="2400" dirty="0">
                <a:solidFill>
                  <a:srgbClr val="000000"/>
                </a:solidFill>
                <a:ea typeface="Raleway"/>
                <a:cs typeface="Raleway"/>
                <a:sym typeface="Raleway"/>
              </a:rPr>
              <a:t> demonstra como é fácil contar uma história. Não </a:t>
            </a:r>
            <a:r>
              <a:rPr lang="en-US" sz="2400" dirty="0" err="1">
                <a:solidFill>
                  <a:srgbClr val="000000"/>
                </a:solidFill>
                <a:ea typeface="Raleway"/>
                <a:cs typeface="Raleway"/>
                <a:sym typeface="Raleway"/>
              </a:rPr>
              <a:t>precisa</a:t>
            </a:r>
            <a:r>
              <a:rPr lang="en-US" sz="2400" dirty="0">
                <a:solidFill>
                  <a:srgbClr val="000000"/>
                </a:solidFill>
                <a:ea typeface="Raleway"/>
                <a:cs typeface="Raleway"/>
                <a:sym typeface="Raleway"/>
              </a:rPr>
              <a:t> de ser longa, mas </a:t>
            </a:r>
            <a:r>
              <a:rPr lang="en-US" sz="2400" dirty="0" err="1">
                <a:solidFill>
                  <a:srgbClr val="000000"/>
                </a:solidFill>
                <a:ea typeface="Raleway"/>
                <a:cs typeface="Raleway"/>
                <a:sym typeface="Raleway"/>
              </a:rPr>
              <a:t>apresentar</a:t>
            </a:r>
            <a:r>
              <a:rPr lang="en-US" sz="2400" dirty="0">
                <a:solidFill>
                  <a:srgbClr val="000000"/>
                </a:solidFill>
                <a:ea typeface="Raleway"/>
                <a:cs typeface="Raleway"/>
                <a:sym typeface="Raleway"/>
              </a:rPr>
              <a:t> </a:t>
            </a:r>
            <a:r>
              <a:rPr lang="en-US" sz="2400" dirty="0" err="1">
                <a:solidFill>
                  <a:srgbClr val="000000"/>
                </a:solidFill>
                <a:ea typeface="Raleway"/>
                <a:cs typeface="Raleway"/>
                <a:sym typeface="Raleway"/>
              </a:rPr>
              <a:t>uma</a:t>
            </a:r>
            <a:r>
              <a:rPr lang="en-US" sz="2400" dirty="0">
                <a:solidFill>
                  <a:srgbClr val="000000"/>
                </a:solidFill>
                <a:ea typeface="Raleway"/>
                <a:cs typeface="Raleway"/>
                <a:sym typeface="Raleway"/>
              </a:rPr>
              <a:t> animação simples e um diálogo bem ritmado</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Descreve</a:t>
            </a:r>
            <a:r>
              <a:rPr lang="en-US" sz="2400" b="0" i="0" dirty="0">
                <a:solidFill>
                  <a:srgbClr val="000000"/>
                </a:solidFill>
                <a:ea typeface="Raleway"/>
                <a:cs typeface="Raleway"/>
                <a:sym typeface="Raleway"/>
              </a:rPr>
              <a:t> as </a:t>
            </a:r>
            <a:r>
              <a:rPr lang="en-US" sz="2400" b="0" i="0" dirty="0" err="1">
                <a:solidFill>
                  <a:srgbClr val="000000"/>
                </a:solidFill>
                <a:ea typeface="Raleway"/>
                <a:cs typeface="Raleway"/>
                <a:sym typeface="Raleway"/>
              </a:rPr>
              <a:t>nossas</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origens</a:t>
            </a:r>
            <a:r>
              <a:rPr lang="en-US" sz="2400" b="0" i="0" dirty="0">
                <a:solidFill>
                  <a:srgbClr val="000000"/>
                </a:solidFill>
                <a:ea typeface="Raleway"/>
                <a:cs typeface="Raleway"/>
                <a:sym typeface="Raleway"/>
              </a:rPr>
              <a:t>, onde </a:t>
            </a:r>
            <a:r>
              <a:rPr lang="en-US" sz="2400" b="0" i="0" dirty="0" err="1">
                <a:solidFill>
                  <a:srgbClr val="000000"/>
                </a:solidFill>
                <a:ea typeface="Raleway"/>
                <a:cs typeface="Raleway"/>
                <a:sym typeface="Raleway"/>
              </a:rPr>
              <a:t>estamos</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atualmente</a:t>
            </a:r>
            <a:r>
              <a:rPr lang="en-US" sz="2400" b="0" i="0" dirty="0">
                <a:solidFill>
                  <a:srgbClr val="000000"/>
                </a:solidFill>
                <a:ea typeface="Raleway"/>
                <a:cs typeface="Raleway"/>
                <a:sym typeface="Raleway"/>
              </a:rPr>
              <a:t> e </a:t>
            </a:r>
            <a:r>
              <a:rPr lang="en-US" sz="2400" b="0" i="0" dirty="0" err="1">
                <a:solidFill>
                  <a:srgbClr val="000000"/>
                </a:solidFill>
                <a:ea typeface="Raleway"/>
                <a:cs typeface="Raleway"/>
                <a:sym typeface="Raleway"/>
              </a:rPr>
              <a:t>como</a:t>
            </a:r>
            <a:r>
              <a:rPr lang="en-US" sz="2400" b="0" i="0" dirty="0">
                <a:solidFill>
                  <a:srgbClr val="000000"/>
                </a:solidFill>
                <a:ea typeface="Raleway"/>
                <a:cs typeface="Raleway"/>
                <a:sym typeface="Raleway"/>
              </a:rPr>
              <a:t> </a:t>
            </a:r>
            <a:r>
              <a:rPr lang="en-US" sz="2400" b="0" i="0" dirty="0" err="1">
                <a:solidFill>
                  <a:srgbClr val="000000"/>
                </a:solidFill>
                <a:ea typeface="Raleway"/>
                <a:cs typeface="Raleway"/>
                <a:sym typeface="Raleway"/>
              </a:rPr>
              <a:t>poderá</a:t>
            </a:r>
            <a:r>
              <a:rPr lang="en-US" sz="2400" b="0" i="0" dirty="0">
                <a:solidFill>
                  <a:srgbClr val="000000"/>
                </a:solidFill>
                <a:ea typeface="Raleway"/>
                <a:cs typeface="Raleway"/>
                <a:sym typeface="Raleway"/>
              </a:rPr>
              <a:t> ser o futuro. É o </a:t>
            </a:r>
            <a:r>
              <a:rPr lang="en-US" sz="2400" b="0" i="1" dirty="0">
                <a:solidFill>
                  <a:srgbClr val="000000"/>
                </a:solidFill>
                <a:ea typeface="Raleway"/>
                <a:cs typeface="Raleway"/>
                <a:sym typeface="Raleway"/>
              </a:rPr>
              <a:t>HOOK-LINE &amp; SINKER </a:t>
            </a:r>
            <a:r>
              <a:rPr lang="en-US" sz="2400" b="0" dirty="0">
                <a:solidFill>
                  <a:srgbClr val="000000"/>
                </a:solidFill>
                <a:ea typeface="Raleway"/>
                <a:cs typeface="Raleway"/>
                <a:sym typeface="Raleway"/>
              </a:rPr>
              <a:t>para </a:t>
            </a:r>
            <a:r>
              <a:rPr lang="en-US" sz="2400" b="0" dirty="0" err="1">
                <a:solidFill>
                  <a:srgbClr val="000000"/>
                </a:solidFill>
                <a:ea typeface="Raleway"/>
                <a:cs typeface="Raleway"/>
                <a:sym typeface="Raleway"/>
              </a:rPr>
              <a:t>cativar</a:t>
            </a:r>
            <a:r>
              <a:rPr lang="en-US" sz="2400" b="0" dirty="0">
                <a:solidFill>
                  <a:srgbClr val="000000"/>
                </a:solidFill>
                <a:ea typeface="Raleway"/>
                <a:cs typeface="Raleway"/>
                <a:sym typeface="Raleway"/>
              </a:rPr>
              <a:t> o </a:t>
            </a:r>
            <a:r>
              <a:rPr lang="en-US" sz="2400" b="0" dirty="0" err="1">
                <a:solidFill>
                  <a:srgbClr val="000000"/>
                </a:solidFill>
                <a:ea typeface="Raleway"/>
                <a:cs typeface="Raleway"/>
                <a:sym typeface="Raleway"/>
              </a:rPr>
              <a:t>público</a:t>
            </a:r>
            <a:r>
              <a:rPr lang="en-US" sz="2400" b="0" dirty="0">
                <a:solidFill>
                  <a:srgbClr val="000000"/>
                </a:solidFill>
                <a:ea typeface="Raleway"/>
                <a:cs typeface="Raleway"/>
                <a:sym typeface="Raleway"/>
              </a:rPr>
              <a:t>!</a:t>
            </a:r>
            <a:endParaRPr lang="en-US" sz="2400" i="1" dirty="0">
              <a:solidFill>
                <a:srgbClr val="000000"/>
              </a:solidFill>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325902" y="271149"/>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buClr>
                <a:srgbClr val="568754"/>
              </a:buClr>
              <a:buSzPct val="100000"/>
              <a:buFont typeface="Arial" panose="020B0604020202020204" pitchFamily="34" charset="0"/>
              <a:buNone/>
            </a:pPr>
            <a:r>
              <a:rPr lang="en-US" b="1" dirty="0">
                <a:solidFill>
                  <a:srgbClr val="F79037"/>
                </a:solidFill>
              </a:rPr>
              <a:t>VER - </a:t>
            </a:r>
            <a:r>
              <a:rPr lang="en-US" dirty="0">
                <a:solidFill>
                  <a:srgbClr val="F79037"/>
                </a:solidFill>
              </a:rPr>
              <a:t>A Próxima Evolução nos Sistemas Alimentares</a:t>
            </a:r>
          </a:p>
        </p:txBody>
      </p:sp>
      <p:sp>
        <p:nvSpPr>
          <p:cNvPr id="3" name="TextBox 3">
            <a:extLst>
              <a:ext uri="{FF2B5EF4-FFF2-40B4-BE49-F238E27FC236}">
                <a16:creationId xmlns:a16="http://schemas.microsoft.com/office/drawing/2014/main" id="{A08CC39E-F290-4E24-3626-47A463F20757}"/>
              </a:ext>
            </a:extLst>
          </p:cNvPr>
          <p:cNvSpPr txBox="1"/>
          <p:nvPr/>
        </p:nvSpPr>
        <p:spPr>
          <a:xfrm>
            <a:off x="5446110" y="5948120"/>
            <a:ext cx="6096000" cy="369332"/>
          </a:xfrm>
          <a:prstGeom prst="rect">
            <a:avLst/>
          </a:prstGeom>
          <a:noFill/>
        </p:spPr>
        <p:txBody>
          <a:bodyPr wrap="square">
            <a:spAutoFit/>
          </a:bodyPr>
          <a:lstStyle/>
          <a:p>
            <a:r>
              <a:rPr lang="en-US" dirty="0">
                <a:solidFill>
                  <a:srgbClr val="F79037"/>
                </a:solidFill>
                <a:hlinkClick r:id="rId5">
                  <a:extLst>
                    <a:ext uri="{A12FA001-AC4F-418D-AE19-62706E023703}">
                      <ahyp:hlinkClr xmlns:ahyp="http://schemas.microsoft.com/office/drawing/2018/hyperlinkcolor" val="tx"/>
                    </a:ext>
                  </a:extLst>
                </a:hlinkClick>
              </a:rPr>
              <a:t>Agroecology - the next evolution in food systems - YouTube</a:t>
            </a:r>
            <a:endParaRPr lang="en-IE" dirty="0">
              <a:solidFill>
                <a:srgbClr val="F79037"/>
              </a:solidFill>
            </a:endParaRP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a:xfrm>
            <a:off x="637014" y="468118"/>
            <a:ext cx="6173465" cy="992652"/>
          </a:xfrm>
        </p:spPr>
        <p:txBody>
          <a:bodyPr/>
          <a:lstStyle/>
          <a:p>
            <a:pPr algn="l" rtl="0"/>
            <a:r>
              <a:rPr lang="en-IE" dirty="0" err="1"/>
              <a:t>Criar</a:t>
            </a:r>
            <a:r>
              <a:rPr lang="en-IE" dirty="0"/>
              <a:t> uma história de marca…</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01249" y="1166843"/>
            <a:ext cx="5901668" cy="2751522"/>
          </a:xfrm>
          <a:prstGeom prst="rect">
            <a:avLst/>
          </a:prstGeom>
          <a:noFill/>
        </p:spPr>
        <p:txBody>
          <a:bodyPr wrap="square">
            <a:spAutoFit/>
          </a:bodyPr>
          <a:lstStyle/>
          <a:p>
            <a:pPr algn="just" rtl="0"/>
            <a:r>
              <a:rPr lang="en-US" dirty="0"/>
              <a:t>Uma </a:t>
            </a:r>
            <a:r>
              <a:rPr lang="en-US" dirty="0" err="1"/>
              <a:t>imagem</a:t>
            </a:r>
            <a:r>
              <a:rPr lang="en-US" dirty="0"/>
              <a:t> </a:t>
            </a:r>
            <a:r>
              <a:rPr lang="en-US" dirty="0" err="1"/>
              <a:t>ou</a:t>
            </a:r>
            <a:r>
              <a:rPr lang="en-US" dirty="0"/>
              <a:t> </a:t>
            </a:r>
            <a:r>
              <a:rPr lang="en-US" dirty="0" err="1"/>
              <a:t>perceção</a:t>
            </a:r>
            <a:r>
              <a:rPr lang="en-US" dirty="0"/>
              <a:t> é </a:t>
            </a:r>
            <a:r>
              <a:rPr lang="en-US" dirty="0" err="1"/>
              <a:t>composta</a:t>
            </a:r>
            <a:r>
              <a:rPr lang="en-US" dirty="0"/>
              <a:t> </a:t>
            </a:r>
            <a:r>
              <a:rPr lang="en-US" dirty="0" err="1"/>
              <a:t>por</a:t>
            </a:r>
            <a:r>
              <a:rPr lang="en-US" dirty="0"/>
              <a:t> </a:t>
            </a:r>
            <a:r>
              <a:rPr lang="en-US" dirty="0" err="1"/>
              <a:t>factos</a:t>
            </a:r>
            <a:r>
              <a:rPr lang="en-US" dirty="0"/>
              <a:t>, </a:t>
            </a:r>
            <a:r>
              <a:rPr lang="en-US" dirty="0" err="1"/>
              <a:t>sensações</a:t>
            </a:r>
            <a:r>
              <a:rPr lang="en-US" dirty="0"/>
              <a:t> e </a:t>
            </a:r>
            <a:r>
              <a:rPr lang="en-US" dirty="0" err="1"/>
              <a:t>interpretações</a:t>
            </a:r>
            <a:r>
              <a:rPr lang="en-US" dirty="0"/>
              <a:t> </a:t>
            </a:r>
            <a:r>
              <a:rPr lang="en-US" dirty="0" err="1"/>
              <a:t>vividos</a:t>
            </a:r>
            <a:r>
              <a:rPr lang="en-US" dirty="0"/>
              <a:t> ... </a:t>
            </a:r>
            <a:r>
              <a:rPr lang="en-US" dirty="0" err="1"/>
              <a:t>deve</a:t>
            </a:r>
            <a:r>
              <a:rPr lang="en-US" dirty="0"/>
              <a:t> ser </a:t>
            </a:r>
            <a:r>
              <a:rPr lang="en-US" dirty="0" err="1"/>
              <a:t>considerado</a:t>
            </a:r>
            <a:r>
              <a:rPr lang="en-US" dirty="0"/>
              <a:t> </a:t>
            </a:r>
            <a:r>
              <a:rPr lang="en-US" dirty="0" err="1"/>
              <a:t>cada</a:t>
            </a:r>
            <a:r>
              <a:rPr lang="en-US" dirty="0"/>
              <a:t> </a:t>
            </a:r>
            <a:r>
              <a:rPr lang="en-US" dirty="0" err="1"/>
              <a:t>elemento</a:t>
            </a:r>
            <a:r>
              <a:rPr lang="en-US" dirty="0"/>
              <a:t> da </a:t>
            </a:r>
            <a:r>
              <a:rPr lang="en-US" dirty="0" err="1"/>
              <a:t>empresa</a:t>
            </a:r>
            <a:r>
              <a:rPr lang="en-US" dirty="0"/>
              <a:t> </a:t>
            </a:r>
            <a:r>
              <a:rPr lang="en-US" dirty="0" err="1"/>
              <a:t>ou</a:t>
            </a:r>
            <a:r>
              <a:rPr lang="en-US" dirty="0"/>
              <a:t> </a:t>
            </a:r>
            <a:r>
              <a:rPr lang="en-US" dirty="0" err="1"/>
              <a:t>produto</a:t>
            </a:r>
            <a:r>
              <a:rPr lang="en-US" dirty="0"/>
              <a:t> </a:t>
            </a:r>
            <a:r>
              <a:rPr lang="en-US" dirty="0" err="1"/>
              <a:t>alimentar</a:t>
            </a:r>
            <a:r>
              <a:rPr lang="en-US" dirty="0"/>
              <a:t>, </a:t>
            </a:r>
            <a:r>
              <a:rPr lang="en-US" dirty="0" err="1"/>
              <a:t>desde</a:t>
            </a:r>
            <a:r>
              <a:rPr lang="en-US" dirty="0"/>
              <a:t> a </a:t>
            </a:r>
            <a:r>
              <a:rPr lang="en-US" dirty="0" err="1"/>
              <a:t>sua</a:t>
            </a:r>
            <a:r>
              <a:rPr lang="en-US" dirty="0"/>
              <a:t> </a:t>
            </a:r>
            <a:r>
              <a:rPr lang="en-US" dirty="0" err="1"/>
              <a:t>origem</a:t>
            </a:r>
            <a:r>
              <a:rPr lang="en-US" dirty="0"/>
              <a:t>, </a:t>
            </a:r>
            <a:r>
              <a:rPr lang="en-US" dirty="0" err="1"/>
              <a:t>os</a:t>
            </a:r>
            <a:r>
              <a:rPr lang="en-US" dirty="0"/>
              <a:t> </a:t>
            </a:r>
            <a:r>
              <a:rPr lang="en-US" dirty="0" err="1"/>
              <a:t>métodos</a:t>
            </a:r>
            <a:r>
              <a:rPr lang="en-US" dirty="0"/>
              <a:t> de </a:t>
            </a:r>
            <a:r>
              <a:rPr lang="en-US" dirty="0" err="1"/>
              <a:t>transformação</a:t>
            </a:r>
            <a:r>
              <a:rPr lang="en-US" dirty="0"/>
              <a:t>, o </a:t>
            </a:r>
            <a:r>
              <a:rPr lang="en-US" dirty="0" err="1"/>
              <a:t>percurso</a:t>
            </a:r>
            <a:r>
              <a:rPr lang="en-US" dirty="0"/>
              <a:t> dos </a:t>
            </a:r>
            <a:r>
              <a:rPr lang="en-US" dirty="0" err="1"/>
              <a:t>produtos</a:t>
            </a:r>
            <a:r>
              <a:rPr lang="en-US" dirty="0"/>
              <a:t> </a:t>
            </a:r>
            <a:r>
              <a:rPr lang="en-US" dirty="0" err="1"/>
              <a:t>alimentares</a:t>
            </a:r>
            <a:r>
              <a:rPr lang="en-US" dirty="0"/>
              <a:t> </a:t>
            </a:r>
            <a:r>
              <a:rPr lang="en-US" dirty="0" err="1"/>
              <a:t>até</a:t>
            </a:r>
            <a:r>
              <a:rPr lang="en-US" dirty="0"/>
              <a:t> à </a:t>
            </a:r>
            <a:r>
              <a:rPr lang="en-US" dirty="0" err="1"/>
              <a:t>história</a:t>
            </a:r>
            <a:r>
              <a:rPr lang="en-US" dirty="0"/>
              <a:t> pessoal, </a:t>
            </a:r>
            <a:r>
              <a:rPr lang="en-US" dirty="0" err="1"/>
              <a:t>ou</a:t>
            </a:r>
            <a:r>
              <a:rPr lang="en-US" dirty="0"/>
              <a:t> </a:t>
            </a:r>
            <a:r>
              <a:rPr lang="en-US" dirty="0" err="1"/>
              <a:t>até</a:t>
            </a:r>
            <a:r>
              <a:rPr lang="en-US" dirty="0"/>
              <a:t> </a:t>
            </a:r>
            <a:r>
              <a:rPr lang="en-US" dirty="0" err="1"/>
              <a:t>mesmo</a:t>
            </a:r>
            <a:r>
              <a:rPr lang="en-US" dirty="0"/>
              <a:t> aos </a:t>
            </a:r>
            <a:r>
              <a:rPr lang="en-US" dirty="0" err="1"/>
              <a:t>métodos</a:t>
            </a:r>
            <a:r>
              <a:rPr lang="en-US" dirty="0"/>
              <a:t> de distribuição.</a:t>
            </a:r>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908812" y="4046786"/>
            <a:ext cx="5901668" cy="183542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lnSpc>
                <a:spcPct val="100000"/>
              </a:lnSpc>
              <a:buNone/>
            </a:pPr>
            <a:r>
              <a:rPr lang="en-US" sz="2400" b="1" dirty="0">
                <a:solidFill>
                  <a:srgbClr val="086D6E"/>
                </a:solidFill>
              </a:rPr>
              <a:t>A </a:t>
            </a:r>
            <a:r>
              <a:rPr lang="en-US" sz="2400" b="1" dirty="0" err="1">
                <a:solidFill>
                  <a:srgbClr val="086D6E"/>
                </a:solidFill>
              </a:rPr>
              <a:t>história</a:t>
            </a:r>
            <a:r>
              <a:rPr lang="en-US" sz="2400" b="1" dirty="0">
                <a:solidFill>
                  <a:srgbClr val="086D6E"/>
                </a:solidFill>
              </a:rPr>
              <a:t> de </a:t>
            </a:r>
            <a:r>
              <a:rPr lang="en-US" sz="2400" b="1" dirty="0" err="1">
                <a:solidFill>
                  <a:srgbClr val="086D6E"/>
                </a:solidFill>
              </a:rPr>
              <a:t>uma</a:t>
            </a:r>
            <a:r>
              <a:rPr lang="en-US" sz="2400" b="1" dirty="0">
                <a:solidFill>
                  <a:srgbClr val="086D6E"/>
                </a:solidFill>
              </a:rPr>
              <a:t> </a:t>
            </a:r>
            <a:r>
              <a:rPr lang="en-US" sz="2400" b="1" dirty="0" err="1">
                <a:solidFill>
                  <a:srgbClr val="086D6E"/>
                </a:solidFill>
              </a:rPr>
              <a:t>empresa</a:t>
            </a:r>
            <a:r>
              <a:rPr lang="en-US" sz="2400" b="1" dirty="0">
                <a:solidFill>
                  <a:srgbClr val="086D6E"/>
                </a:solidFill>
              </a:rPr>
              <a:t> não é </a:t>
            </a:r>
            <a:r>
              <a:rPr lang="en-US" sz="2400" b="1" dirty="0" err="1">
                <a:solidFill>
                  <a:srgbClr val="086D6E"/>
                </a:solidFill>
              </a:rPr>
              <a:t>apenas</a:t>
            </a:r>
            <a:r>
              <a:rPr lang="en-US" sz="2400" b="1" dirty="0">
                <a:solidFill>
                  <a:srgbClr val="086D6E"/>
                </a:solidFill>
              </a:rPr>
              <a:t> a que é </a:t>
            </a:r>
            <a:r>
              <a:rPr lang="en-US" sz="2400" b="1" dirty="0" err="1">
                <a:solidFill>
                  <a:srgbClr val="086D6E"/>
                </a:solidFill>
              </a:rPr>
              <a:t>contada</a:t>
            </a:r>
            <a:r>
              <a:rPr lang="en-US" sz="2400" b="1" dirty="0">
                <a:solidFill>
                  <a:srgbClr val="086D6E"/>
                </a:solidFill>
              </a:rPr>
              <a:t> </a:t>
            </a:r>
            <a:r>
              <a:rPr lang="en-US" sz="2400" b="1" dirty="0" err="1">
                <a:solidFill>
                  <a:srgbClr val="086D6E"/>
                </a:solidFill>
              </a:rPr>
              <a:t>às</a:t>
            </a:r>
            <a:r>
              <a:rPr lang="en-US" sz="2400" b="1" dirty="0">
                <a:solidFill>
                  <a:srgbClr val="086D6E"/>
                </a:solidFill>
              </a:rPr>
              <a:t> </a:t>
            </a:r>
            <a:r>
              <a:rPr lang="en-US" sz="2400" b="1" dirty="0" err="1">
                <a:solidFill>
                  <a:srgbClr val="086D6E"/>
                </a:solidFill>
              </a:rPr>
              <a:t>pessoas</a:t>
            </a:r>
            <a:r>
              <a:rPr lang="en-US" sz="2400" b="1" dirty="0">
                <a:solidFill>
                  <a:srgbClr val="086D6E"/>
                </a:solidFill>
              </a:rPr>
              <a:t>. É também o que elas acreditam </a:t>
            </a:r>
            <a:r>
              <a:rPr lang="en-US" sz="2400" b="1" dirty="0" err="1">
                <a:solidFill>
                  <a:srgbClr val="086D6E"/>
                </a:solidFill>
              </a:rPr>
              <a:t>sobre</a:t>
            </a:r>
            <a:r>
              <a:rPr lang="en-US" sz="2400" b="1" dirty="0">
                <a:solidFill>
                  <a:srgbClr val="086D6E"/>
                </a:solidFill>
              </a:rPr>
              <a:t> a </a:t>
            </a:r>
            <a:r>
              <a:rPr lang="en-US" sz="2400" b="1" dirty="0" err="1">
                <a:solidFill>
                  <a:srgbClr val="086D6E"/>
                </a:solidFill>
              </a:rPr>
              <a:t>empresa</a:t>
            </a:r>
            <a:r>
              <a:rPr lang="en-US" sz="2400" b="1" dirty="0">
                <a:solidFill>
                  <a:srgbClr val="086D6E"/>
                </a:solidFill>
              </a:rPr>
              <a:t> com base </a:t>
            </a:r>
            <a:r>
              <a:rPr lang="en-US" sz="2400" b="1" dirty="0" err="1">
                <a:solidFill>
                  <a:srgbClr val="086D6E"/>
                </a:solidFill>
              </a:rPr>
              <a:t>nos</a:t>
            </a:r>
            <a:r>
              <a:rPr lang="en-US" sz="2400" b="1" dirty="0">
                <a:solidFill>
                  <a:srgbClr val="086D6E"/>
                </a:solidFill>
              </a:rPr>
              <a:t> </a:t>
            </a:r>
            <a:r>
              <a:rPr lang="en-US" sz="2400" b="1" dirty="0" err="1">
                <a:solidFill>
                  <a:srgbClr val="086D6E"/>
                </a:solidFill>
              </a:rPr>
              <a:t>sinais</a:t>
            </a:r>
            <a:r>
              <a:rPr lang="en-US" sz="2400" b="1" dirty="0">
                <a:solidFill>
                  <a:srgbClr val="086D6E"/>
                </a:solidFill>
              </a:rPr>
              <a:t> ou mensagens que </a:t>
            </a:r>
            <a:r>
              <a:rPr lang="en-US" sz="2400" b="1" dirty="0" err="1">
                <a:solidFill>
                  <a:srgbClr val="086D6E"/>
                </a:solidFill>
              </a:rPr>
              <a:t>os</a:t>
            </a:r>
            <a:r>
              <a:rPr lang="en-US" sz="2400" b="1" dirty="0">
                <a:solidFill>
                  <a:srgbClr val="086D6E"/>
                </a:solidFill>
              </a:rPr>
              <a:t> </a:t>
            </a:r>
            <a:r>
              <a:rPr lang="en-US" sz="2400" b="1" dirty="0" err="1">
                <a:solidFill>
                  <a:srgbClr val="086D6E"/>
                </a:solidFill>
              </a:rPr>
              <a:t>produtos</a:t>
            </a:r>
            <a:r>
              <a:rPr lang="en-US" sz="2400" b="1" dirty="0">
                <a:solidFill>
                  <a:srgbClr val="086D6E"/>
                </a:solidFill>
              </a:rPr>
              <a:t> </a:t>
            </a:r>
            <a:r>
              <a:rPr lang="en-US" sz="2400" b="1" dirty="0" err="1">
                <a:solidFill>
                  <a:srgbClr val="086D6E"/>
                </a:solidFill>
              </a:rPr>
              <a:t>ou</a:t>
            </a:r>
            <a:r>
              <a:rPr lang="en-US" sz="2400" b="1" dirty="0">
                <a:solidFill>
                  <a:srgbClr val="086D6E"/>
                </a:solidFill>
              </a:rPr>
              <a:t> </a:t>
            </a:r>
            <a:r>
              <a:rPr lang="en-US" sz="2400" b="1" dirty="0" err="1">
                <a:solidFill>
                  <a:srgbClr val="086D6E"/>
                </a:solidFill>
              </a:rPr>
              <a:t>serviços</a:t>
            </a:r>
            <a:r>
              <a:rPr lang="en-US" sz="2400" b="1" dirty="0">
                <a:solidFill>
                  <a:srgbClr val="086D6E"/>
                </a:solidFill>
              </a:rPr>
              <a:t>/</a:t>
            </a:r>
            <a:r>
              <a:rPr lang="en-US" sz="2400" b="1" dirty="0" err="1">
                <a:solidFill>
                  <a:srgbClr val="086D6E"/>
                </a:solidFill>
              </a:rPr>
              <a:t>experiências</a:t>
            </a:r>
            <a:r>
              <a:rPr lang="en-US" sz="2400" b="1" dirty="0">
                <a:solidFill>
                  <a:srgbClr val="086D6E"/>
                </a:solidFill>
              </a:rPr>
              <a:t> </a:t>
            </a:r>
            <a:r>
              <a:rPr lang="en-US" sz="2400" b="1" dirty="0" err="1">
                <a:solidFill>
                  <a:srgbClr val="086D6E"/>
                </a:solidFill>
              </a:rPr>
              <a:t>transmitem</a:t>
            </a:r>
            <a:r>
              <a:rPr lang="en-US" sz="2400" b="1" dirty="0">
                <a:solidFill>
                  <a:srgbClr val="086D6E"/>
                </a:solidFill>
              </a:rPr>
              <a:t>.</a:t>
            </a:r>
          </a:p>
          <a:p>
            <a:pPr marL="0" indent="0" algn="ctr" rtl="0">
              <a:lnSpc>
                <a:spcPct val="100000"/>
              </a:lnSpc>
              <a:buNone/>
            </a:pPr>
            <a:endParaRPr lang="en-GB" sz="2400" b="1" dirty="0">
              <a:solidFill>
                <a:srgbClr val="086D6E"/>
              </a:solidFill>
            </a:endParaRPr>
          </a:p>
        </p:txBody>
      </p:sp>
    </p:spTree>
    <p:extLst>
      <p:ext uri="{BB962C8B-B14F-4D97-AF65-F5344CB8AC3E}">
        <p14:creationId xmlns:p14="http://schemas.microsoft.com/office/powerpoint/2010/main" val="2899665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a:xfrm>
            <a:off x="856356" y="1524912"/>
            <a:ext cx="5055171" cy="3808175"/>
          </a:xfrm>
        </p:spPr>
        <p:txBody>
          <a:bodyPr>
            <a:normAutofit fontScale="92500" lnSpcReduction="10000"/>
          </a:bodyPr>
          <a:lstStyle/>
          <a:p>
            <a:pPr rtl="0"/>
            <a:r>
              <a:rPr lang="en-US" sz="3200" b="0" i="0" dirty="0" err="1"/>
              <a:t>Já</a:t>
            </a:r>
            <a:r>
              <a:rPr lang="en-US" sz="3200" b="0" i="0" dirty="0"/>
              <a:t> se </a:t>
            </a:r>
            <a:r>
              <a:rPr lang="en-US" sz="3200" b="0" i="0" dirty="0" err="1"/>
              <a:t>compreende</a:t>
            </a:r>
            <a:r>
              <a:rPr lang="en-US" sz="3200" b="0" i="0" dirty="0"/>
              <a:t> e </a:t>
            </a:r>
            <a:r>
              <a:rPr lang="en-US" sz="3200" b="0" i="0" dirty="0" err="1"/>
              <a:t>valoriza</a:t>
            </a:r>
            <a:r>
              <a:rPr lang="en-US" sz="3200" b="0" i="0" dirty="0"/>
              <a:t> a necessidade de </a:t>
            </a:r>
            <a:r>
              <a:rPr lang="en-US" sz="3200" b="0" i="0" dirty="0" err="1"/>
              <a:t>produzir</a:t>
            </a:r>
            <a:r>
              <a:rPr lang="en-US" sz="3200" b="0" i="0" dirty="0"/>
              <a:t> </a:t>
            </a:r>
            <a:r>
              <a:rPr lang="en-US" sz="3200" b="0" i="0" dirty="0" err="1"/>
              <a:t>alimentos</a:t>
            </a:r>
            <a:r>
              <a:rPr lang="en-US" sz="3200" b="0" i="0" dirty="0"/>
              <a:t> </a:t>
            </a:r>
            <a:r>
              <a:rPr lang="en-US" sz="3200" b="0" i="0" dirty="0" err="1"/>
              <a:t>éticos</a:t>
            </a:r>
            <a:r>
              <a:rPr lang="en-US" sz="3200" b="0" i="0" dirty="0"/>
              <a:t>...</a:t>
            </a:r>
            <a:r>
              <a:rPr lang="en-US" sz="3200" b="1" i="0" dirty="0"/>
              <a:t>agora é </a:t>
            </a:r>
            <a:r>
              <a:rPr lang="en-US" sz="3200" b="1" i="0" dirty="0" err="1"/>
              <a:t>importante</a:t>
            </a:r>
            <a:r>
              <a:rPr lang="en-US" sz="3200" b="1" i="0" dirty="0"/>
              <a:t> saber vender</a:t>
            </a:r>
            <a:r>
              <a:rPr lang="en-US" sz="3200" b="0" i="0" dirty="0"/>
              <a:t>… </a:t>
            </a:r>
            <a:r>
              <a:rPr lang="en-US" sz="3200" b="0" i="0" dirty="0" err="1"/>
              <a:t>por</a:t>
            </a:r>
            <a:r>
              <a:rPr lang="en-US" sz="3200" b="0" i="0" dirty="0"/>
              <a:t> </a:t>
            </a:r>
            <a:r>
              <a:rPr lang="en-US" sz="3200" b="0" i="0" dirty="0" err="1"/>
              <a:t>isso</a:t>
            </a:r>
            <a:r>
              <a:rPr lang="en-US" sz="3200" b="0" i="0" dirty="0"/>
              <a:t>, é fundamental saber </a:t>
            </a:r>
            <a:r>
              <a:rPr lang="en-US" sz="3200" b="0" i="0" dirty="0" err="1"/>
              <a:t>contar</a:t>
            </a:r>
            <a:r>
              <a:rPr lang="en-US" sz="3200" b="0" i="0" dirty="0"/>
              <a:t> </a:t>
            </a:r>
            <a:r>
              <a:rPr lang="en-US" sz="3200" b="0" i="0" dirty="0" err="1"/>
              <a:t>às</a:t>
            </a:r>
            <a:r>
              <a:rPr lang="en-US" sz="3200" b="0" i="0" dirty="0"/>
              <a:t> partes </a:t>
            </a:r>
            <a:r>
              <a:rPr lang="en-US" sz="3200" b="0" i="0" dirty="0" err="1"/>
              <a:t>interessadas</a:t>
            </a:r>
            <a:r>
              <a:rPr lang="en-US" sz="3200" b="0" i="0" dirty="0"/>
              <a:t> a história de </a:t>
            </a:r>
            <a:r>
              <a:rPr lang="en-US" sz="3200" b="0" i="0" dirty="0" err="1"/>
              <a:t>como</a:t>
            </a:r>
            <a:r>
              <a:rPr lang="en-US" sz="3200" b="0" i="0" dirty="0"/>
              <a:t> a </a:t>
            </a:r>
            <a:r>
              <a:rPr lang="en-US" sz="3200" b="0" i="0" dirty="0" err="1"/>
              <a:t>empresa</a:t>
            </a:r>
            <a:r>
              <a:rPr lang="en-US" sz="3200" b="0" i="0" dirty="0"/>
              <a:t> </a:t>
            </a:r>
            <a:r>
              <a:rPr lang="en-US" sz="3200" b="0" i="0" dirty="0" err="1"/>
              <a:t>chegou</a:t>
            </a:r>
            <a:r>
              <a:rPr lang="en-US" sz="3200" b="0" i="0" dirty="0"/>
              <a:t> </a:t>
            </a:r>
            <a:r>
              <a:rPr lang="en-US" sz="3200" b="0" i="0" dirty="0" err="1"/>
              <a:t>até</a:t>
            </a:r>
            <a:r>
              <a:rPr lang="en-US" sz="3200" b="0" i="0" dirty="0"/>
              <a:t> aqui e o que </a:t>
            </a:r>
            <a:r>
              <a:rPr lang="en-US" sz="3200" b="0" i="0" dirty="0" err="1"/>
              <a:t>conseguiu</a:t>
            </a:r>
            <a:r>
              <a:rPr lang="en-US" sz="3200" b="0" i="0" dirty="0"/>
              <a:t> </a:t>
            </a:r>
            <a:r>
              <a:rPr lang="en-US" sz="3200" b="0" i="0" dirty="0" err="1"/>
              <a:t>alcançar</a:t>
            </a:r>
            <a:r>
              <a:rPr lang="en-US" sz="3200" b="0" i="0" dirty="0"/>
              <a:t> e </a:t>
            </a:r>
            <a:r>
              <a:rPr lang="en-US" sz="3200" b="0" i="0" dirty="0" err="1"/>
              <a:t>envolvê</a:t>
            </a:r>
            <a:r>
              <a:rPr lang="en-US" sz="3200" b="0" i="0" dirty="0"/>
              <a:t>-las </a:t>
            </a:r>
            <a:r>
              <a:rPr lang="en-US" sz="3200" b="0" i="0" dirty="0" err="1"/>
              <a:t>nesta</a:t>
            </a:r>
            <a:r>
              <a:rPr lang="en-US" sz="3200" b="0" i="0" dirty="0"/>
              <a:t> jornada!</a:t>
            </a:r>
          </a:p>
          <a:p>
            <a:pPr rtl="0"/>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522910" y="3835204"/>
            <a:ext cx="1935079" cy="1723877"/>
          </a:xfrm>
        </p:spPr>
        <p:txBody>
          <a:bodyPr/>
          <a:lstStyle/>
          <a:p>
            <a:pPr algn="ctr" rtl="0"/>
            <a:r>
              <a:rPr lang="en-US" b="1" dirty="0" err="1"/>
              <a:t>Começar</a:t>
            </a:r>
            <a:r>
              <a:rPr lang="en-US" b="1" dirty="0"/>
              <a:t> com </a:t>
            </a:r>
            <a:r>
              <a:rPr lang="en-US" b="1" dirty="0" err="1"/>
              <a:t>uma</a:t>
            </a:r>
            <a:r>
              <a:rPr lang="en-US" b="1" dirty="0"/>
              <a:t> história pessoal</a:t>
            </a:r>
            <a:r>
              <a:rPr lang="en-US" dirty="0"/>
              <a:t>: A </a:t>
            </a:r>
            <a:r>
              <a:rPr lang="en-US" dirty="0" err="1"/>
              <a:t>história</a:t>
            </a:r>
            <a:r>
              <a:rPr lang="en-US" dirty="0"/>
              <a:t>  </a:t>
            </a:r>
            <a:r>
              <a:rPr lang="en-US" dirty="0" err="1"/>
              <a:t>pessoal</a:t>
            </a:r>
            <a:r>
              <a:rPr lang="en-US" dirty="0"/>
              <a:t> e a da </a:t>
            </a:r>
            <a:r>
              <a:rPr lang="en-US" dirty="0" err="1"/>
              <a:t>empresa</a:t>
            </a:r>
            <a:r>
              <a:rPr lang="en-US" dirty="0"/>
              <a:t>.</a:t>
            </a:r>
          </a:p>
          <a:p>
            <a:pPr algn="ctr" rtl="0"/>
            <a:endParaRPr lang="en-IE" dirty="0"/>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755480" y="3835203"/>
            <a:ext cx="1935079" cy="1723877"/>
          </a:xfrm>
        </p:spPr>
        <p:txBody>
          <a:bodyPr/>
          <a:lstStyle/>
          <a:p>
            <a:pPr algn="ctr" rtl="0"/>
            <a:r>
              <a:rPr lang="en-US" b="1" dirty="0"/>
              <a:t>A  </a:t>
            </a:r>
            <a:r>
              <a:rPr lang="en-US" b="1" dirty="0" err="1"/>
              <a:t>história</a:t>
            </a:r>
            <a:r>
              <a:rPr lang="en-US" b="1" dirty="0"/>
              <a:t> de </a:t>
            </a:r>
            <a:r>
              <a:rPr lang="en-US" b="1" dirty="0" err="1"/>
              <a:t>paixão</a:t>
            </a:r>
            <a:r>
              <a:rPr lang="en-US" b="1" dirty="0"/>
              <a:t>: </a:t>
            </a:r>
            <a:r>
              <a:rPr lang="en-US" dirty="0"/>
              <a:t>O que </a:t>
            </a:r>
            <a:r>
              <a:rPr lang="en-US" dirty="0" err="1"/>
              <a:t>mais</a:t>
            </a:r>
            <a:r>
              <a:rPr lang="en-US" dirty="0"/>
              <a:t> </a:t>
            </a:r>
            <a:r>
              <a:rPr lang="en-US" dirty="0" err="1"/>
              <a:t>gosta</a:t>
            </a:r>
            <a:r>
              <a:rPr lang="en-US" dirty="0"/>
              <a:t> </a:t>
            </a:r>
            <a:r>
              <a:rPr lang="en-US" dirty="0" err="1"/>
              <a:t>na</a:t>
            </a:r>
            <a:r>
              <a:rPr lang="en-US" dirty="0"/>
              <a:t> jornada, o que o </a:t>
            </a:r>
            <a:r>
              <a:rPr lang="en-US" dirty="0" err="1"/>
              <a:t>motiva</a:t>
            </a:r>
            <a:r>
              <a:rPr lang="en-US" dirty="0"/>
              <a:t> a </a:t>
            </a:r>
            <a:r>
              <a:rPr lang="en-US" dirty="0" err="1"/>
              <a:t>si</a:t>
            </a:r>
            <a:r>
              <a:rPr lang="en-US" dirty="0"/>
              <a:t> e à </a:t>
            </a:r>
            <a:r>
              <a:rPr lang="en-US" dirty="0" err="1"/>
              <a:t>sua</a:t>
            </a:r>
            <a:r>
              <a:rPr lang="en-US" dirty="0"/>
              <a:t> </a:t>
            </a:r>
            <a:r>
              <a:rPr lang="en-US" dirty="0" err="1"/>
              <a:t>empresa</a:t>
            </a:r>
            <a:endParaRPr lang="en-IE"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1935079" cy="1237497"/>
          </a:xfrm>
        </p:spPr>
        <p:txBody>
          <a:bodyPr/>
          <a:lstStyle/>
          <a:p>
            <a:pPr algn="ctr" rtl="0"/>
            <a:r>
              <a:rPr lang="en-US" b="1" dirty="0" err="1"/>
              <a:t>História</a:t>
            </a:r>
            <a:r>
              <a:rPr lang="en-US" b="1" dirty="0"/>
              <a:t> da </a:t>
            </a:r>
            <a:r>
              <a:rPr lang="en-US" b="1" dirty="0" err="1"/>
              <a:t>personalidade</a:t>
            </a:r>
            <a:r>
              <a:rPr lang="en-US" b="1" dirty="0"/>
              <a:t>: </a:t>
            </a:r>
            <a:r>
              <a:rPr lang="en-US" dirty="0"/>
              <a:t>Que </a:t>
            </a:r>
            <a:r>
              <a:rPr lang="en-US" dirty="0" err="1"/>
              <a:t>experiência</a:t>
            </a:r>
            <a:r>
              <a:rPr lang="en-US" dirty="0"/>
              <a:t>  </a:t>
            </a:r>
            <a:r>
              <a:rPr lang="en-US" dirty="0" err="1"/>
              <a:t>têm</a:t>
            </a:r>
            <a:r>
              <a:rPr lang="en-US" dirty="0"/>
              <a:t> </a:t>
            </a:r>
            <a:r>
              <a:rPr lang="en-US" dirty="0" err="1"/>
              <a:t>os</a:t>
            </a:r>
            <a:r>
              <a:rPr lang="en-US" dirty="0"/>
              <a:t> </a:t>
            </a:r>
            <a:r>
              <a:rPr lang="en-US" dirty="0" err="1"/>
              <a:t>clientes</a:t>
            </a:r>
            <a:r>
              <a:rPr lang="en-US" dirty="0"/>
              <a:t> </a:t>
            </a:r>
            <a:r>
              <a:rPr lang="en-US" dirty="0" err="1"/>
              <a:t>ou</a:t>
            </a:r>
            <a:r>
              <a:rPr lang="en-US" dirty="0"/>
              <a:t> as partes </a:t>
            </a:r>
            <a:r>
              <a:rPr lang="en-US" dirty="0" err="1"/>
              <a:t>interessadas</a:t>
            </a:r>
            <a:r>
              <a:rPr lang="en-US" dirty="0"/>
              <a:t> à </a:t>
            </a:r>
            <a:r>
              <a:rPr lang="en-US" dirty="0" err="1"/>
              <a:t>sua</a:t>
            </a:r>
            <a:r>
              <a:rPr lang="en-US" dirty="0"/>
              <a:t> </a:t>
            </a:r>
            <a:r>
              <a:rPr lang="en-US" dirty="0" err="1"/>
              <a:t>espera</a:t>
            </a:r>
            <a:r>
              <a:rPr lang="en-US" dirty="0"/>
              <a:t>?</a:t>
            </a:r>
          </a:p>
          <a:p>
            <a:pPr algn="ctr" rtl="0"/>
            <a:endParaRPr lang="en-IE" dirty="0"/>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1935079" cy="1237497"/>
          </a:xfrm>
        </p:spPr>
        <p:txBody>
          <a:bodyPr/>
          <a:lstStyle/>
          <a:p>
            <a:pPr algn="ctr" rtl="0"/>
            <a:r>
              <a:rPr lang="en-US" b="1" dirty="0"/>
              <a:t>A história do </a:t>
            </a:r>
            <a:r>
              <a:rPr lang="en-US" b="1" dirty="0" err="1"/>
              <a:t>cliente</a:t>
            </a:r>
            <a:r>
              <a:rPr lang="en-US" b="1" dirty="0"/>
              <a:t>: </a:t>
            </a:r>
            <a:r>
              <a:rPr lang="en-US" dirty="0"/>
              <a:t>O que é que </a:t>
            </a:r>
            <a:r>
              <a:rPr lang="en-US" dirty="0" err="1"/>
              <a:t>os</a:t>
            </a:r>
            <a:r>
              <a:rPr lang="en-US" dirty="0"/>
              <a:t> outros clientes </a:t>
            </a:r>
            <a:r>
              <a:rPr lang="en-US" dirty="0" err="1"/>
              <a:t>dizem</a:t>
            </a:r>
            <a:r>
              <a:rPr lang="en-US" dirty="0"/>
              <a:t> </a:t>
            </a:r>
            <a:r>
              <a:rPr lang="en-US" dirty="0" err="1"/>
              <a:t>sobre</a:t>
            </a:r>
            <a:r>
              <a:rPr lang="en-US" dirty="0"/>
              <a:t> as </a:t>
            </a:r>
            <a:r>
              <a:rPr lang="en-US" dirty="0" err="1"/>
              <a:t>suas</a:t>
            </a:r>
            <a:r>
              <a:rPr lang="en-US" dirty="0"/>
              <a:t> </a:t>
            </a:r>
            <a:r>
              <a:rPr lang="en-US" dirty="0" err="1"/>
              <a:t>propostas</a:t>
            </a:r>
            <a:r>
              <a:rPr lang="en-US" dirty="0"/>
              <a:t>?</a:t>
            </a:r>
          </a:p>
          <a:p>
            <a:pPr algn="ctr" rtl="0"/>
            <a:endParaRPr lang="en-IE" dirty="0"/>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b="1" dirty="0" err="1"/>
              <a:t>Reunir</a:t>
            </a:r>
            <a:r>
              <a:rPr lang="en-US" b="1" dirty="0"/>
              <a:t> todos os elementos da história</a:t>
            </a:r>
            <a:endParaRPr lang="en-IE" dirty="0"/>
          </a:p>
          <a:p>
            <a:pPr algn="ctr" rtl="0"/>
            <a:endParaRPr lang="en-IE" dirty="0"/>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err="1"/>
              <a:t>Elementos</a:t>
            </a:r>
            <a:r>
              <a:rPr lang="en-IE" sz="3600" b="1" dirty="0"/>
              <a:t> para </a:t>
            </a:r>
            <a:r>
              <a:rPr lang="en-IE" sz="3600" b="1" dirty="0" err="1"/>
              <a:t>criar</a:t>
            </a:r>
            <a:r>
              <a:rPr lang="en-IE" sz="3600" b="1" dirty="0"/>
              <a:t> </a:t>
            </a:r>
            <a:r>
              <a:rPr lang="en-IE" sz="3600" b="1" dirty="0" err="1"/>
              <a:t>uma</a:t>
            </a:r>
            <a:r>
              <a:rPr lang="en-IE" sz="3600" b="1" dirty="0"/>
              <a:t> história de marca…</a:t>
            </a:r>
          </a:p>
        </p:txBody>
      </p:sp>
    </p:spTree>
    <p:extLst>
      <p:ext uri="{BB962C8B-B14F-4D97-AF65-F5344CB8AC3E}">
        <p14:creationId xmlns:p14="http://schemas.microsoft.com/office/powerpoint/2010/main" val="39507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1" y="2096327"/>
            <a:ext cx="5468395" cy="3291086"/>
          </a:xfrm>
        </p:spPr>
        <p:txBody>
          <a:bodyPr/>
          <a:lstStyle/>
          <a:p>
            <a:pPr algn="just" rtl="0"/>
            <a:r>
              <a:rPr lang="en-IE" dirty="0"/>
              <a:t>No manual de boas práticas, um estudo de </a:t>
            </a:r>
            <a:r>
              <a:rPr lang="en-IE" dirty="0" err="1"/>
              <a:t>caso</a:t>
            </a:r>
            <a:r>
              <a:rPr lang="en-IE" dirty="0"/>
              <a:t> </a:t>
            </a:r>
            <a:r>
              <a:rPr lang="en-IE" dirty="0" err="1"/>
              <a:t>Português</a:t>
            </a:r>
            <a:r>
              <a:rPr lang="en-IE" dirty="0"/>
              <a:t>, </a:t>
            </a:r>
            <a:r>
              <a:rPr lang="en-IE" b="1" dirty="0">
                <a:solidFill>
                  <a:srgbClr val="F79037"/>
                </a:solidFill>
                <a:hlinkClick r:id="rId3">
                  <a:extLst>
                    <a:ext uri="{A12FA001-AC4F-418D-AE19-62706E023703}">
                      <ahyp:hlinkClr xmlns:ahyp="http://schemas.microsoft.com/office/drawing/2018/hyperlinkcolor" val="tx"/>
                    </a:ext>
                  </a:extLst>
                </a:hlinkClick>
              </a:rPr>
              <a:t>FRULACT</a:t>
            </a:r>
            <a:r>
              <a:rPr lang="en-IE" b="1" dirty="0">
                <a:solidFill>
                  <a:srgbClr val="F79037"/>
                </a:solidFill>
              </a:rPr>
              <a:t>, </a:t>
            </a:r>
            <a:r>
              <a:rPr lang="en-IE" dirty="0" err="1"/>
              <a:t>demonstra</a:t>
            </a:r>
            <a:r>
              <a:rPr lang="en-IE" dirty="0"/>
              <a:t> como a transparência e a confiança com </a:t>
            </a:r>
            <a:r>
              <a:rPr lang="en-IE" dirty="0" err="1"/>
              <a:t>os</a:t>
            </a:r>
            <a:r>
              <a:rPr lang="en-IE" dirty="0"/>
              <a:t> </a:t>
            </a:r>
            <a:r>
              <a:rPr lang="en-IE" dirty="0" err="1"/>
              <a:t>parceiros</a:t>
            </a:r>
            <a:r>
              <a:rPr lang="en-IE" dirty="0"/>
              <a:t> e as </a:t>
            </a:r>
            <a:r>
              <a:rPr lang="en-IE" dirty="0" err="1"/>
              <a:t>relações</a:t>
            </a:r>
            <a:r>
              <a:rPr lang="en-IE" dirty="0"/>
              <a:t> com </a:t>
            </a:r>
            <a:r>
              <a:rPr lang="en-IE" dirty="0" err="1"/>
              <a:t>funcionários</a:t>
            </a:r>
            <a:r>
              <a:rPr lang="en-IE" dirty="0"/>
              <a:t> </a:t>
            </a:r>
            <a:r>
              <a:rPr lang="en-IE" dirty="0" err="1"/>
              <a:t>são</a:t>
            </a:r>
            <a:r>
              <a:rPr lang="en-IE" dirty="0"/>
              <a:t> </a:t>
            </a:r>
            <a:r>
              <a:rPr lang="en-IE" dirty="0" err="1"/>
              <a:t>essenciais</a:t>
            </a:r>
            <a:r>
              <a:rPr lang="en-IE" dirty="0"/>
              <a:t> para o modelo de </a:t>
            </a:r>
            <a:r>
              <a:rPr lang="en-IE" dirty="0" err="1"/>
              <a:t>negócio</a:t>
            </a:r>
            <a:r>
              <a:rPr lang="en-IE" dirty="0"/>
              <a:t>.</a:t>
            </a:r>
          </a:p>
          <a:p>
            <a:pPr algn="just" rtl="0"/>
            <a:r>
              <a:rPr lang="en-IE" dirty="0" err="1"/>
              <a:t>Ler</a:t>
            </a:r>
            <a:r>
              <a:rPr lang="en-IE" dirty="0"/>
              <a:t> o </a:t>
            </a:r>
            <a:r>
              <a:rPr lang="en-IE" dirty="0" err="1"/>
              <a:t>caso</a:t>
            </a:r>
            <a:r>
              <a:rPr lang="en-IE" dirty="0"/>
              <a:t> em: </a:t>
            </a:r>
            <a:r>
              <a:rPr lang="en-US" b="1" dirty="0" err="1">
                <a:solidFill>
                  <a:srgbClr val="F79037"/>
                </a:solidFill>
                <a:hlinkClick r:id="rId4">
                  <a:extLst>
                    <a:ext uri="{A12FA001-AC4F-418D-AE19-62706E023703}">
                      <ahyp:hlinkClr xmlns:ahyp="http://schemas.microsoft.com/office/drawing/2018/hyperlinkcolor" val="tx"/>
                    </a:ext>
                  </a:extLst>
                </a:hlinkClick>
              </a:rPr>
              <a:t>Compêndio</a:t>
            </a:r>
            <a:r>
              <a:rPr lang="en-US" b="1" dirty="0">
                <a:solidFill>
                  <a:srgbClr val="F79037"/>
                </a:solidFill>
                <a:hlinkClick r:id="rId4">
                  <a:extLst>
                    <a:ext uri="{A12FA001-AC4F-418D-AE19-62706E023703}">
                      <ahyp:hlinkClr xmlns:ahyp="http://schemas.microsoft.com/office/drawing/2018/hyperlinkcolor" val="tx"/>
                    </a:ext>
                  </a:extLst>
                </a:hlinkClick>
              </a:rPr>
              <a:t> de Boas </a:t>
            </a:r>
            <a:r>
              <a:rPr lang="en-US" b="1" dirty="0" err="1">
                <a:solidFill>
                  <a:srgbClr val="F79037"/>
                </a:solidFill>
                <a:hlinkClick r:id="rId4">
                  <a:extLst>
                    <a:ext uri="{A12FA001-AC4F-418D-AE19-62706E023703}">
                      <ahyp:hlinkClr xmlns:ahyp="http://schemas.microsoft.com/office/drawing/2018/hyperlinkcolor" val="tx"/>
                    </a:ext>
                  </a:extLst>
                </a:hlinkClick>
              </a:rPr>
              <a:t>Práticas</a:t>
            </a:r>
            <a:r>
              <a:rPr lang="en-US" b="1" dirty="0">
                <a:solidFill>
                  <a:srgbClr val="F79037"/>
                </a:solidFill>
                <a:hlinkClick r:id="rId4">
                  <a:extLst>
                    <a:ext uri="{A12FA001-AC4F-418D-AE19-62706E023703}">
                      <ahyp:hlinkClr xmlns:ahyp="http://schemas.microsoft.com/office/drawing/2018/hyperlinkcolor" val="tx"/>
                    </a:ext>
                  </a:extLst>
                </a:hlinkClick>
              </a:rPr>
              <a:t> – </a:t>
            </a:r>
            <a:r>
              <a:rPr lang="en-US" b="1" dirty="0" err="1">
                <a:solidFill>
                  <a:srgbClr val="F79037"/>
                </a:solidFill>
                <a:hlinkClick r:id="rId4">
                  <a:extLst>
                    <a:ext uri="{A12FA001-AC4F-418D-AE19-62706E023703}">
                      <ahyp:hlinkClr xmlns:ahyp="http://schemas.microsoft.com/office/drawing/2018/hyperlinkcolor" val="tx"/>
                    </a:ext>
                  </a:extLst>
                </a:hlinkClick>
              </a:rPr>
              <a:t>Empreendedorismo</a:t>
            </a:r>
            <a:r>
              <a:rPr lang="en-US" b="1" dirty="0">
                <a:solidFill>
                  <a:srgbClr val="F79037"/>
                </a:solidFill>
                <a:hlinkClick r:id="rId4">
                  <a:extLst>
                    <a:ext uri="{A12FA001-AC4F-418D-AE19-62706E023703}">
                      <ahyp:hlinkClr xmlns:ahyp="http://schemas.microsoft.com/office/drawing/2018/hyperlinkcolor" val="tx"/>
                    </a:ext>
                  </a:extLst>
                </a:hlinkClick>
              </a:rPr>
              <a:t> de  Alimentos </a:t>
            </a:r>
            <a:r>
              <a:rPr lang="en-US" b="1" dirty="0" err="1">
                <a:solidFill>
                  <a:srgbClr val="F79037"/>
                </a:solidFill>
                <a:hlinkClick r:id="rId4">
                  <a:extLst>
                    <a:ext uri="{A12FA001-AC4F-418D-AE19-62706E023703}">
                      <ahyp:hlinkClr xmlns:ahyp="http://schemas.microsoft.com/office/drawing/2018/hyperlinkcolor" val="tx"/>
                    </a:ext>
                  </a:extLst>
                </a:hlinkClick>
              </a:rPr>
              <a:t>Éticos</a:t>
            </a:r>
            <a:r>
              <a:rPr lang="en-US" b="1" dirty="0">
                <a:solidFill>
                  <a:srgbClr val="F79037"/>
                </a:solidFill>
                <a:hlinkClick r:id="rId4">
                  <a:extLst>
                    <a:ext uri="{A12FA001-AC4F-418D-AE19-62706E023703}">
                      <ahyp:hlinkClr xmlns:ahyp="http://schemas.microsoft.com/office/drawing/2018/hyperlinkcolor" val="tx"/>
                    </a:ext>
                  </a:extLst>
                </a:hlinkClick>
              </a:rPr>
              <a:t>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algn="l" rtl="0"/>
            <a:r>
              <a:rPr lang="en-IE" dirty="0"/>
              <a:t>Estar inspirado…</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pt-PT"/>
          </a:p>
        </p:txBody>
      </p:sp>
      <p:pic>
        <p:nvPicPr>
          <p:cNvPr id="8" name="Picture 7">
            <a:hlinkClick r:id="rId4"/>
            <a:extLst>
              <a:ext uri="{FF2B5EF4-FFF2-40B4-BE49-F238E27FC236}">
                <a16:creationId xmlns:a16="http://schemas.microsoft.com/office/drawing/2014/main" id="{05FB7841-92C6-8D3E-71F0-F94E25882080}"/>
              </a:ext>
            </a:extLst>
          </p:cNvPr>
          <p:cNvPicPr>
            <a:picLocks noChangeAspect="1"/>
          </p:cNvPicPr>
          <p:nvPr/>
        </p:nvPicPr>
        <p:blipFill>
          <a:blip r:embed="rId5"/>
          <a:srcRect/>
          <a:stretch/>
        </p:blipFill>
        <p:spPr>
          <a:xfrm>
            <a:off x="7315980" y="1772677"/>
            <a:ext cx="2310620" cy="3275985"/>
          </a:xfrm>
          <a:prstGeom prst="rect">
            <a:avLst/>
          </a:prstGeom>
          <a:ln>
            <a:solidFill>
              <a:srgbClr val="000000"/>
            </a:solidFill>
          </a:ln>
        </p:spPr>
      </p:pic>
      <p:pic>
        <p:nvPicPr>
          <p:cNvPr id="5" name="Picture 4">
            <a:hlinkClick r:id="rId3"/>
            <a:extLst>
              <a:ext uri="{FF2B5EF4-FFF2-40B4-BE49-F238E27FC236}">
                <a16:creationId xmlns:a16="http://schemas.microsoft.com/office/drawing/2014/main" id="{F991370A-18C0-8E4F-FE46-074063064C5B}"/>
              </a:ext>
            </a:extLst>
          </p:cNvPr>
          <p:cNvPicPr>
            <a:picLocks noChangeAspect="1"/>
          </p:cNvPicPr>
          <p:nvPr/>
        </p:nvPicPr>
        <p:blipFill>
          <a:blip r:embed="rId6"/>
          <a:stretch>
            <a:fillRect/>
          </a:stretch>
        </p:blipFill>
        <p:spPr>
          <a:xfrm>
            <a:off x="4468575" y="890242"/>
            <a:ext cx="2006703" cy="977950"/>
          </a:xfrm>
          <a:prstGeom prst="rect">
            <a:avLst/>
          </a:prstGeom>
        </p:spPr>
      </p:pic>
      <p:pic>
        <p:nvPicPr>
          <p:cNvPr id="7" name="Picture 6">
            <a:extLst>
              <a:ext uri="{FF2B5EF4-FFF2-40B4-BE49-F238E27FC236}">
                <a16:creationId xmlns:a16="http://schemas.microsoft.com/office/drawing/2014/main" id="{66B9B604-2C18-D842-8E7A-2B6F018F71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43134" y="1788403"/>
            <a:ext cx="2310620" cy="3275985"/>
          </a:xfrm>
          <a:prstGeom prst="rect">
            <a:avLst/>
          </a:prstGeom>
          <a:ln>
            <a:solidFill>
              <a:srgbClr val="000000"/>
            </a:solidFill>
          </a:ln>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516236" y="366152"/>
            <a:ext cx="10815145" cy="954107"/>
          </a:xfrm>
          <a:prstGeom prst="rect">
            <a:avLst/>
          </a:prstGeom>
          <a:noFill/>
        </p:spPr>
        <p:txBody>
          <a:bodyPr wrap="square">
            <a:spAutoFit/>
          </a:bodyPr>
          <a:lstStyle/>
          <a:p>
            <a:pPr algn="l" rtl="0"/>
            <a:r>
              <a:rPr lang="en-US" sz="2800" b="1" dirty="0" err="1">
                <a:solidFill>
                  <a:srgbClr val="F79037"/>
                </a:solidFill>
              </a:rPr>
              <a:t>Utilizar</a:t>
            </a:r>
            <a:r>
              <a:rPr lang="en-US" sz="2800" b="1" dirty="0">
                <a:solidFill>
                  <a:srgbClr val="F79037"/>
                </a:solidFill>
              </a:rPr>
              <a:t> a </a:t>
            </a:r>
            <a:r>
              <a:rPr lang="en-US" sz="2800" b="1" dirty="0" err="1">
                <a:solidFill>
                  <a:srgbClr val="F79037"/>
                </a:solidFill>
              </a:rPr>
              <a:t>narração</a:t>
            </a:r>
            <a:r>
              <a:rPr lang="en-US" sz="2800" b="1" dirty="0">
                <a:solidFill>
                  <a:srgbClr val="F79037"/>
                </a:solidFill>
              </a:rPr>
              <a:t> de </a:t>
            </a:r>
            <a:r>
              <a:rPr lang="en-US" sz="2800" b="1" dirty="0" err="1">
                <a:solidFill>
                  <a:srgbClr val="F79037"/>
                </a:solidFill>
              </a:rPr>
              <a:t>histórias</a:t>
            </a:r>
            <a:r>
              <a:rPr lang="en-US" sz="2800" b="1" dirty="0">
                <a:solidFill>
                  <a:srgbClr val="F79037"/>
                </a:solidFill>
              </a:rPr>
              <a:t> no marketing - </a:t>
            </a:r>
            <a:r>
              <a:rPr lang="en-US" sz="2800" b="1" dirty="0" err="1">
                <a:solidFill>
                  <a:srgbClr val="F79037"/>
                </a:solidFill>
              </a:rPr>
              <a:t>Narrador</a:t>
            </a:r>
            <a:r>
              <a:rPr lang="en-US" sz="2800" b="1" dirty="0">
                <a:solidFill>
                  <a:srgbClr val="F79037"/>
                </a:solidFill>
              </a:rPr>
              <a:t> de </a:t>
            </a:r>
            <a:r>
              <a:rPr lang="en-US" sz="2800" b="1" dirty="0" err="1">
                <a:solidFill>
                  <a:srgbClr val="F79037"/>
                </a:solidFill>
              </a:rPr>
              <a:t>histórias</a:t>
            </a:r>
            <a:r>
              <a:rPr lang="en-US" sz="2800" b="1" dirty="0">
                <a:solidFill>
                  <a:srgbClr val="F79037"/>
                </a:solidFill>
              </a:rPr>
              <a:t> a </a:t>
            </a:r>
            <a:r>
              <a:rPr lang="en-US" sz="2800" b="1" dirty="0" err="1">
                <a:solidFill>
                  <a:srgbClr val="F79037"/>
                </a:solidFill>
              </a:rPr>
              <a:t>V</a:t>
            </a:r>
            <a:r>
              <a:rPr lang="en-US" sz="2800" b="1" dirty="0" err="1">
                <a:solidFill>
                  <a:srgbClr val="F79037"/>
                </a:solidFill>
                <a:effectLst>
                  <a:outerShdw blurRad="38100" dist="38100" dir="2700000" algn="tl">
                    <a:srgbClr val="000000">
                      <a:alpha val="43137"/>
                    </a:srgbClr>
                  </a:outerShdw>
                </a:effectLst>
              </a:rPr>
              <a:t>endedor</a:t>
            </a:r>
            <a:r>
              <a:rPr lang="en-US" sz="2800" b="1" dirty="0">
                <a:solidFill>
                  <a:srgbClr val="F79037"/>
                </a:solidFill>
                <a:effectLst>
                  <a:outerShdw blurRad="38100" dist="38100" dir="2700000" algn="tl">
                    <a:srgbClr val="000000">
                      <a:alpha val="43137"/>
                    </a:srgbClr>
                  </a:outerShdw>
                </a:effectLst>
              </a:rPr>
              <a:t> de </a:t>
            </a:r>
            <a:r>
              <a:rPr lang="en-US" sz="2800" b="1" dirty="0" err="1">
                <a:solidFill>
                  <a:srgbClr val="F79037"/>
                </a:solidFill>
                <a:effectLst>
                  <a:outerShdw blurRad="38100" dist="38100" dir="2700000" algn="tl">
                    <a:srgbClr val="000000">
                      <a:alpha val="43137"/>
                    </a:srgbClr>
                  </a:outerShdw>
                </a:effectLst>
              </a:rPr>
              <a:t>histórias</a:t>
            </a:r>
            <a:endParaRPr lang="en-IE" sz="28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635699" y="1731198"/>
            <a:ext cx="4391868" cy="418249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rtl="0">
              <a:lnSpc>
                <a:spcPct val="100000"/>
              </a:lnSpc>
              <a:buNone/>
            </a:pPr>
            <a:r>
              <a:rPr lang="en-US" sz="2400" dirty="0">
                <a:solidFill>
                  <a:srgbClr val="000000"/>
                </a:solidFill>
              </a:rPr>
              <a:t>Este </a:t>
            </a:r>
            <a:r>
              <a:rPr lang="en-US" sz="2400" dirty="0" err="1">
                <a:solidFill>
                  <a:srgbClr val="000000"/>
                </a:solidFill>
              </a:rPr>
              <a:t>vídeo</a:t>
            </a:r>
            <a:r>
              <a:rPr lang="en-US" sz="2400" dirty="0">
                <a:solidFill>
                  <a:srgbClr val="000000"/>
                </a:solidFill>
              </a:rPr>
              <a:t> de Timir Naha </a:t>
            </a:r>
            <a:r>
              <a:rPr lang="en-US" sz="2400" dirty="0" err="1">
                <a:solidFill>
                  <a:srgbClr val="000000"/>
                </a:solidFill>
              </a:rPr>
              <a:t>aborda</a:t>
            </a:r>
            <a:r>
              <a:rPr lang="en-US" sz="2400" dirty="0">
                <a:solidFill>
                  <a:srgbClr val="000000"/>
                </a:solidFill>
              </a:rPr>
              <a:t> </a:t>
            </a:r>
            <a:r>
              <a:rPr lang="en-US" sz="2400" b="1" dirty="0">
                <a:solidFill>
                  <a:srgbClr val="000000"/>
                </a:solidFill>
              </a:rPr>
              <a:t>a </a:t>
            </a:r>
            <a:r>
              <a:rPr lang="en-US" sz="2400" b="1" dirty="0" err="1">
                <a:solidFill>
                  <a:srgbClr val="000000"/>
                </a:solidFill>
              </a:rPr>
              <a:t>narração</a:t>
            </a:r>
            <a:r>
              <a:rPr lang="en-US" sz="2400" b="1" dirty="0">
                <a:solidFill>
                  <a:srgbClr val="000000"/>
                </a:solidFill>
              </a:rPr>
              <a:t> de </a:t>
            </a:r>
            <a:r>
              <a:rPr lang="en-US" sz="2400" b="1" dirty="0" err="1">
                <a:solidFill>
                  <a:srgbClr val="000000"/>
                </a:solidFill>
              </a:rPr>
              <a:t>histórias</a:t>
            </a:r>
            <a:r>
              <a:rPr lang="en-US" sz="2400" b="1" dirty="0">
                <a:solidFill>
                  <a:srgbClr val="000000"/>
                </a:solidFill>
              </a:rPr>
              <a:t> </a:t>
            </a:r>
            <a:r>
              <a:rPr lang="en-US" sz="2400" b="1" dirty="0" err="1">
                <a:solidFill>
                  <a:srgbClr val="000000"/>
                </a:solidFill>
              </a:rPr>
              <a:t>como</a:t>
            </a:r>
            <a:r>
              <a:rPr lang="en-US" sz="2400" b="1" dirty="0">
                <a:solidFill>
                  <a:srgbClr val="000000"/>
                </a:solidFill>
              </a:rPr>
              <a:t> </a:t>
            </a:r>
            <a:r>
              <a:rPr lang="en-US" sz="2400" b="1" dirty="0" err="1">
                <a:solidFill>
                  <a:srgbClr val="000000"/>
                </a:solidFill>
              </a:rPr>
              <a:t>uma</a:t>
            </a:r>
            <a:r>
              <a:rPr lang="en-US" sz="2400" b="1" dirty="0">
                <a:solidFill>
                  <a:srgbClr val="000000"/>
                </a:solidFill>
              </a:rPr>
              <a:t> ferramenta de marketing </a:t>
            </a:r>
            <a:r>
              <a:rPr lang="en-US" sz="2400" dirty="0" err="1">
                <a:solidFill>
                  <a:srgbClr val="000000"/>
                </a:solidFill>
              </a:rPr>
              <a:t>ou</a:t>
            </a:r>
            <a:r>
              <a:rPr lang="en-US" sz="2400" dirty="0">
                <a:solidFill>
                  <a:srgbClr val="000000"/>
                </a:solidFill>
              </a:rPr>
              <a:t> </a:t>
            </a:r>
            <a:r>
              <a:rPr lang="en-US" sz="2400" dirty="0" err="1">
                <a:solidFill>
                  <a:srgbClr val="000000"/>
                </a:solidFill>
              </a:rPr>
              <a:t>formas</a:t>
            </a:r>
            <a:r>
              <a:rPr lang="en-US" sz="2400" dirty="0">
                <a:solidFill>
                  <a:srgbClr val="000000"/>
                </a:solidFill>
              </a:rPr>
              <a:t> de </a:t>
            </a:r>
            <a:r>
              <a:rPr lang="en-US" sz="2400" dirty="0" err="1">
                <a:solidFill>
                  <a:srgbClr val="000000"/>
                </a:solidFill>
              </a:rPr>
              <a:t>fazer</a:t>
            </a:r>
            <a:r>
              <a:rPr lang="en-US" sz="2400" dirty="0">
                <a:solidFill>
                  <a:srgbClr val="000000"/>
                </a:solidFill>
              </a:rPr>
              <a:t> </a:t>
            </a:r>
            <a:r>
              <a:rPr lang="en-US" sz="2400" dirty="0" err="1">
                <a:solidFill>
                  <a:srgbClr val="000000"/>
                </a:solidFill>
              </a:rPr>
              <a:t>apresentações</a:t>
            </a:r>
            <a:r>
              <a:rPr lang="en-US" sz="2400" dirty="0">
                <a:solidFill>
                  <a:srgbClr val="000000"/>
                </a:solidFill>
              </a:rPr>
              <a:t> com </a:t>
            </a:r>
            <a:r>
              <a:rPr lang="en-US" sz="2400" dirty="0" err="1">
                <a:solidFill>
                  <a:srgbClr val="000000"/>
                </a:solidFill>
              </a:rPr>
              <a:t>narração</a:t>
            </a:r>
            <a:r>
              <a:rPr lang="en-US" sz="2400" dirty="0">
                <a:solidFill>
                  <a:srgbClr val="000000"/>
                </a:solidFill>
              </a:rPr>
              <a:t> de </a:t>
            </a:r>
            <a:r>
              <a:rPr lang="en-US" sz="2400" dirty="0" err="1">
                <a:solidFill>
                  <a:srgbClr val="000000"/>
                </a:solidFill>
              </a:rPr>
              <a:t>histórias</a:t>
            </a:r>
            <a:r>
              <a:rPr lang="en-US" sz="2400" dirty="0">
                <a:solidFill>
                  <a:srgbClr val="000000"/>
                </a:solidFill>
              </a:rPr>
              <a:t>. Basicamente, </a:t>
            </a:r>
            <a:r>
              <a:rPr lang="en-US" sz="2400" dirty="0" err="1">
                <a:solidFill>
                  <a:srgbClr val="000000"/>
                </a:solidFill>
              </a:rPr>
              <a:t>descreve</a:t>
            </a:r>
            <a:r>
              <a:rPr lang="en-US" sz="2400" dirty="0">
                <a:solidFill>
                  <a:srgbClr val="000000"/>
                </a:solidFill>
              </a:rPr>
              <a:t> </a:t>
            </a:r>
            <a:r>
              <a:rPr lang="en-US" sz="2400" dirty="0" err="1">
                <a:solidFill>
                  <a:srgbClr val="000000"/>
                </a:solidFill>
              </a:rPr>
              <a:t>como</a:t>
            </a:r>
            <a:r>
              <a:rPr lang="en-US" sz="2400" dirty="0">
                <a:solidFill>
                  <a:srgbClr val="000000"/>
                </a:solidFill>
              </a:rPr>
              <a:t> contar histórias de marketing que sejam eficazes para </a:t>
            </a:r>
            <a:r>
              <a:rPr lang="en-US" sz="2400" dirty="0" err="1">
                <a:solidFill>
                  <a:srgbClr val="000000"/>
                </a:solidFill>
              </a:rPr>
              <a:t>uma</a:t>
            </a:r>
            <a:r>
              <a:rPr lang="en-US" sz="2400" dirty="0">
                <a:solidFill>
                  <a:srgbClr val="000000"/>
                </a:solidFill>
              </a:rPr>
              <a:t> </a:t>
            </a:r>
            <a:r>
              <a:rPr lang="en-US" sz="2400" dirty="0" err="1">
                <a:solidFill>
                  <a:srgbClr val="000000"/>
                </a:solidFill>
              </a:rPr>
              <a:t>empresa</a:t>
            </a:r>
            <a:r>
              <a:rPr lang="en-US" sz="2400" dirty="0">
                <a:solidFill>
                  <a:srgbClr val="000000"/>
                </a:solidFill>
              </a:rPr>
              <a:t> de </a:t>
            </a:r>
            <a:r>
              <a:rPr lang="en-US" sz="2400" dirty="0" err="1">
                <a:solidFill>
                  <a:srgbClr val="000000"/>
                </a:solidFill>
              </a:rPr>
              <a:t>alimentos</a:t>
            </a:r>
            <a:r>
              <a:rPr lang="en-US" sz="2400" dirty="0">
                <a:solidFill>
                  <a:srgbClr val="000000"/>
                </a:solidFill>
              </a:rPr>
              <a:t> </a:t>
            </a:r>
            <a:r>
              <a:rPr lang="en-US" sz="2400" dirty="0" err="1">
                <a:solidFill>
                  <a:srgbClr val="000000"/>
                </a:solidFill>
              </a:rPr>
              <a:t>éticos</a:t>
            </a:r>
            <a:r>
              <a:rPr lang="en-US" sz="2400" dirty="0">
                <a:solidFill>
                  <a:srgbClr val="000000"/>
                </a:solidFill>
              </a:rPr>
              <a:t>.</a:t>
            </a:r>
            <a:endParaRPr lang="en-IE" sz="2400" dirty="0">
              <a:solidFill>
                <a:srgbClr val="000000"/>
              </a:solidFill>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2" name="TextBox 5">
            <a:extLst>
              <a:ext uri="{FF2B5EF4-FFF2-40B4-BE49-F238E27FC236}">
                <a16:creationId xmlns:a16="http://schemas.microsoft.com/office/drawing/2014/main" id="{4A303DA0-7BAE-EC82-CF0B-9F7AC56A4D51}"/>
              </a:ext>
            </a:extLst>
          </p:cNvPr>
          <p:cNvSpPr txBox="1"/>
          <p:nvPr/>
        </p:nvSpPr>
        <p:spPr>
          <a:xfrm>
            <a:off x="5277079" y="5913694"/>
            <a:ext cx="6611848" cy="307777"/>
          </a:xfrm>
          <a:prstGeom prst="rect">
            <a:avLst/>
          </a:prstGeom>
          <a:noFill/>
        </p:spPr>
        <p:txBody>
          <a:bodyPr wrap="square">
            <a:spAutoFit/>
          </a:bodyPr>
          <a:lstStyle/>
          <a:p>
            <a:r>
              <a:rPr lang="en-IE" sz="1400" dirty="0">
                <a:solidFill>
                  <a:srgbClr val="F79037"/>
                </a:solidFill>
                <a:hlinkClick r:id="rId4">
                  <a:extLst>
                    <a:ext uri="{A12FA001-AC4F-418D-AE19-62706E023703}">
                      <ahyp:hlinkClr xmlns:ahyp="http://schemas.microsoft.com/office/drawing/2018/hyperlinkcolor" val="tx"/>
                    </a:ext>
                  </a:extLst>
                </a:hlinkClick>
              </a:rPr>
              <a:t>Storytelling marketing | Business storytelling | Storytelling presentation - YouTube</a:t>
            </a:r>
            <a:endParaRPr lang="en-IE" sz="1400" dirty="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4"/>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606878" y="449445"/>
            <a:ext cx="10978244" cy="9142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dirty="0">
                <a:solidFill>
                  <a:srgbClr val="F79037"/>
                </a:solidFill>
              </a:rPr>
              <a:t>INSPIRE-SE - </a:t>
            </a:r>
            <a:r>
              <a:rPr lang="en-IE" dirty="0">
                <a:solidFill>
                  <a:srgbClr val="F79037"/>
                </a:solidFill>
              </a:rPr>
              <a:t>Um dos </a:t>
            </a:r>
            <a:r>
              <a:rPr lang="en-IE" dirty="0" err="1">
                <a:solidFill>
                  <a:srgbClr val="F79037"/>
                </a:solidFill>
              </a:rPr>
              <a:t>estudos</a:t>
            </a:r>
            <a:r>
              <a:rPr lang="en-IE" dirty="0">
                <a:solidFill>
                  <a:srgbClr val="F79037"/>
                </a:solidFill>
              </a:rPr>
              <a:t> de caso de boas práticas </a:t>
            </a:r>
            <a:r>
              <a:rPr lang="en-IE" dirty="0" err="1">
                <a:solidFill>
                  <a:srgbClr val="F79037"/>
                </a:solidFill>
              </a:rPr>
              <a:t>conta</a:t>
            </a:r>
            <a:r>
              <a:rPr lang="en-IE" dirty="0">
                <a:solidFill>
                  <a:srgbClr val="F79037"/>
                </a:solidFill>
              </a:rPr>
              <a:t> a </a:t>
            </a:r>
            <a:r>
              <a:rPr lang="en-IE" dirty="0" err="1">
                <a:solidFill>
                  <a:srgbClr val="F79037"/>
                </a:solidFill>
              </a:rPr>
              <a:t>sua</a:t>
            </a:r>
            <a:r>
              <a:rPr lang="en-IE" dirty="0">
                <a:solidFill>
                  <a:srgbClr val="F79037"/>
                </a:solidFill>
              </a:rPr>
              <a:t> </a:t>
            </a:r>
            <a:r>
              <a:rPr lang="en-IE" dirty="0" err="1">
                <a:solidFill>
                  <a:srgbClr val="F79037"/>
                </a:solidFill>
              </a:rPr>
              <a:t>história</a:t>
            </a:r>
            <a:r>
              <a:rPr lang="en-IE" dirty="0">
                <a:solidFill>
                  <a:srgbClr val="F79037"/>
                </a:solidFill>
              </a:rPr>
              <a:t> …</a:t>
            </a:r>
          </a:p>
        </p:txBody>
      </p:sp>
      <p:sp>
        <p:nvSpPr>
          <p:cNvPr id="4" name="TextBox 3">
            <a:extLst>
              <a:ext uri="{FF2B5EF4-FFF2-40B4-BE49-F238E27FC236}">
                <a16:creationId xmlns:a16="http://schemas.microsoft.com/office/drawing/2014/main" id="{EA42C748-EFAB-9C94-50B2-45AD54A2478F}"/>
              </a:ext>
            </a:extLst>
          </p:cNvPr>
          <p:cNvSpPr txBox="1"/>
          <p:nvPr/>
        </p:nvSpPr>
        <p:spPr>
          <a:xfrm>
            <a:off x="414970" y="1568281"/>
            <a:ext cx="4682324" cy="3416320"/>
          </a:xfrm>
          <a:prstGeom prst="rect">
            <a:avLst/>
          </a:prstGeom>
          <a:noFill/>
        </p:spPr>
        <p:txBody>
          <a:bodyPr wrap="square" rtlCol="0">
            <a:spAutoFit/>
          </a:bodyPr>
          <a:lstStyle/>
          <a:p>
            <a:pPr algn="l" rtl="0"/>
            <a:r>
              <a:rPr lang="en-IE" sz="2400" dirty="0">
                <a:solidFill>
                  <a:srgbClr val="000000"/>
                </a:solidFill>
              </a:rPr>
              <a:t>Os </a:t>
            </a:r>
            <a:r>
              <a:rPr lang="en-IE" sz="2400" dirty="0" err="1">
                <a:solidFill>
                  <a:srgbClr val="000000"/>
                </a:solidFill>
              </a:rPr>
              <a:t>irmãos</a:t>
            </a:r>
            <a:r>
              <a:rPr lang="en-IE" sz="2400" dirty="0">
                <a:solidFill>
                  <a:srgbClr val="000000"/>
                </a:solidFill>
              </a:rPr>
              <a:t> </a:t>
            </a:r>
            <a:r>
              <a:rPr lang="en-IE" sz="2400" dirty="0" err="1">
                <a:solidFill>
                  <a:srgbClr val="000000"/>
                </a:solidFill>
              </a:rPr>
              <a:t>Irlandeses</a:t>
            </a:r>
            <a:r>
              <a:rPr lang="en-IE" sz="2400" dirty="0">
                <a:solidFill>
                  <a:srgbClr val="000000"/>
                </a:solidFill>
              </a:rPr>
              <a:t> Niamh e Ruairi </a:t>
            </a:r>
            <a:r>
              <a:rPr lang="en-IE" sz="2400" dirty="0" err="1">
                <a:solidFill>
                  <a:srgbClr val="000000"/>
                </a:solidFill>
              </a:rPr>
              <a:t>contam</a:t>
            </a:r>
            <a:r>
              <a:rPr lang="en-IE" sz="2400" dirty="0">
                <a:solidFill>
                  <a:srgbClr val="000000"/>
                </a:solidFill>
              </a:rPr>
              <a:t> a </a:t>
            </a:r>
            <a:r>
              <a:rPr lang="en-IE" sz="2400" dirty="0" err="1">
                <a:solidFill>
                  <a:srgbClr val="000000"/>
                </a:solidFill>
              </a:rPr>
              <a:t>história</a:t>
            </a:r>
            <a:r>
              <a:rPr lang="en-IE" sz="2400" dirty="0">
                <a:solidFill>
                  <a:srgbClr val="000000"/>
                </a:solidFill>
              </a:rPr>
              <a:t> da </a:t>
            </a:r>
            <a:r>
              <a:rPr lang="en-IE" sz="2400" dirty="0" err="1">
                <a:solidFill>
                  <a:srgbClr val="000000"/>
                </a:solidFill>
              </a:rPr>
              <a:t>sua</a:t>
            </a:r>
            <a:r>
              <a:rPr lang="en-IE" sz="2400" dirty="0">
                <a:solidFill>
                  <a:srgbClr val="000000"/>
                </a:solidFill>
              </a:rPr>
              <a:t> </a:t>
            </a:r>
            <a:r>
              <a:rPr lang="en-IE" sz="2400" dirty="0" err="1">
                <a:solidFill>
                  <a:srgbClr val="000000"/>
                </a:solidFill>
              </a:rPr>
              <a:t>empresa</a:t>
            </a:r>
            <a:r>
              <a:rPr lang="en-IE" sz="2400" dirty="0">
                <a:solidFill>
                  <a:srgbClr val="000000"/>
                </a:solidFill>
              </a:rPr>
              <a:t>. </a:t>
            </a:r>
            <a:r>
              <a:rPr lang="en-IE" sz="2400" dirty="0" err="1">
                <a:solidFill>
                  <a:srgbClr val="000000"/>
                </a:solidFill>
              </a:rPr>
              <a:t>Começam</a:t>
            </a:r>
            <a:r>
              <a:rPr lang="en-IE" sz="2400" dirty="0">
                <a:solidFill>
                  <a:srgbClr val="000000"/>
                </a:solidFill>
              </a:rPr>
              <a:t> por </a:t>
            </a:r>
            <a:r>
              <a:rPr lang="en-IE" sz="2400" dirty="0" err="1">
                <a:solidFill>
                  <a:srgbClr val="000000"/>
                </a:solidFill>
              </a:rPr>
              <a:t>falar</a:t>
            </a:r>
            <a:r>
              <a:rPr lang="en-IE" sz="2400" dirty="0">
                <a:solidFill>
                  <a:srgbClr val="000000"/>
                </a:solidFill>
              </a:rPr>
              <a:t> do </a:t>
            </a:r>
            <a:r>
              <a:rPr lang="en-IE" sz="2400" dirty="0" err="1">
                <a:solidFill>
                  <a:srgbClr val="000000"/>
                </a:solidFill>
              </a:rPr>
              <a:t>seu</a:t>
            </a:r>
            <a:r>
              <a:rPr lang="en-IE" sz="2400" dirty="0">
                <a:solidFill>
                  <a:srgbClr val="000000"/>
                </a:solidFill>
              </a:rPr>
              <a:t> passado, </a:t>
            </a:r>
            <a:r>
              <a:rPr lang="en-IE" sz="2400" dirty="0" err="1">
                <a:solidFill>
                  <a:srgbClr val="000000"/>
                </a:solidFill>
              </a:rPr>
              <a:t>depois</a:t>
            </a:r>
            <a:r>
              <a:rPr lang="en-IE" sz="2400" dirty="0">
                <a:solidFill>
                  <a:srgbClr val="000000"/>
                </a:solidFill>
              </a:rPr>
              <a:t> da </a:t>
            </a:r>
            <a:r>
              <a:rPr lang="en-IE" sz="2400" dirty="0" err="1">
                <a:solidFill>
                  <a:srgbClr val="000000"/>
                </a:solidFill>
              </a:rPr>
              <a:t>sua</a:t>
            </a:r>
            <a:r>
              <a:rPr lang="en-IE" sz="2400" dirty="0">
                <a:solidFill>
                  <a:srgbClr val="000000"/>
                </a:solidFill>
              </a:rPr>
              <a:t> paixão e do </a:t>
            </a:r>
            <a:r>
              <a:rPr lang="en-IE" sz="2400" dirty="0" err="1">
                <a:solidFill>
                  <a:srgbClr val="000000"/>
                </a:solidFill>
              </a:rPr>
              <a:t>seu</a:t>
            </a:r>
            <a:r>
              <a:rPr lang="en-IE" sz="2400" dirty="0">
                <a:solidFill>
                  <a:srgbClr val="000000"/>
                </a:solidFill>
              </a:rPr>
              <a:t> </a:t>
            </a:r>
            <a:r>
              <a:rPr lang="en-IE" sz="2400" dirty="0" err="1">
                <a:solidFill>
                  <a:srgbClr val="000000"/>
                </a:solidFill>
              </a:rPr>
              <a:t>percurso</a:t>
            </a:r>
            <a:r>
              <a:rPr lang="en-IE" sz="2400" dirty="0">
                <a:solidFill>
                  <a:srgbClr val="000000"/>
                </a:solidFill>
              </a:rPr>
              <a:t> </a:t>
            </a:r>
            <a:r>
              <a:rPr lang="en-IE" sz="2400" dirty="0" err="1">
                <a:solidFill>
                  <a:srgbClr val="000000"/>
                </a:solidFill>
              </a:rPr>
              <a:t>até</a:t>
            </a:r>
            <a:r>
              <a:rPr lang="en-IE" sz="2400" dirty="0">
                <a:solidFill>
                  <a:srgbClr val="000000"/>
                </a:solidFill>
              </a:rPr>
              <a:t> ao </a:t>
            </a:r>
            <a:r>
              <a:rPr lang="en-IE" sz="2400" dirty="0" err="1">
                <a:solidFill>
                  <a:srgbClr val="000000"/>
                </a:solidFill>
              </a:rPr>
              <a:t>ponto</a:t>
            </a:r>
            <a:r>
              <a:rPr lang="en-IE" sz="2400" dirty="0">
                <a:solidFill>
                  <a:srgbClr val="000000"/>
                </a:solidFill>
              </a:rPr>
              <a:t> em que se </a:t>
            </a:r>
            <a:r>
              <a:rPr lang="en-IE" sz="2400" dirty="0" err="1">
                <a:solidFill>
                  <a:srgbClr val="000000"/>
                </a:solidFill>
              </a:rPr>
              <a:t>encontram</a:t>
            </a:r>
            <a:r>
              <a:rPr lang="en-IE" sz="2400" dirty="0">
                <a:solidFill>
                  <a:srgbClr val="000000"/>
                </a:solidFill>
              </a:rPr>
              <a:t> </a:t>
            </a:r>
            <a:r>
              <a:rPr lang="en-IE" sz="2400" dirty="0" err="1">
                <a:solidFill>
                  <a:srgbClr val="000000"/>
                </a:solidFill>
              </a:rPr>
              <a:t>atualmente</a:t>
            </a:r>
            <a:r>
              <a:rPr lang="en-IE" sz="2400" dirty="0">
                <a:solidFill>
                  <a:srgbClr val="000000"/>
                </a:solidFill>
              </a:rPr>
              <a:t>. </a:t>
            </a:r>
            <a:r>
              <a:rPr lang="en-IE" sz="2400" dirty="0" err="1">
                <a:solidFill>
                  <a:srgbClr val="000000"/>
                </a:solidFill>
              </a:rPr>
              <a:t>Também</a:t>
            </a:r>
            <a:r>
              <a:rPr lang="en-IE" sz="2400" dirty="0">
                <a:solidFill>
                  <a:srgbClr val="000000"/>
                </a:solidFill>
              </a:rPr>
              <a:t> </a:t>
            </a:r>
            <a:r>
              <a:rPr lang="en-IE" sz="2400" dirty="0" err="1">
                <a:solidFill>
                  <a:srgbClr val="000000"/>
                </a:solidFill>
              </a:rPr>
              <a:t>descrevem</a:t>
            </a:r>
            <a:r>
              <a:rPr lang="en-IE" sz="2400" dirty="0">
                <a:solidFill>
                  <a:srgbClr val="000000"/>
                </a:solidFill>
              </a:rPr>
              <a:t> o </a:t>
            </a:r>
            <a:r>
              <a:rPr lang="en-IE" sz="2400" dirty="0" err="1">
                <a:solidFill>
                  <a:srgbClr val="000000"/>
                </a:solidFill>
              </a:rPr>
              <a:t>ponto</a:t>
            </a:r>
            <a:r>
              <a:rPr lang="en-IE" sz="2400" dirty="0">
                <a:solidFill>
                  <a:srgbClr val="000000"/>
                </a:solidFill>
              </a:rPr>
              <a:t> que </a:t>
            </a:r>
            <a:r>
              <a:rPr lang="en-IE" sz="2400" dirty="0" err="1">
                <a:solidFill>
                  <a:srgbClr val="000000"/>
                </a:solidFill>
              </a:rPr>
              <a:t>pretendem</a:t>
            </a:r>
            <a:r>
              <a:rPr lang="en-IE" sz="2400" dirty="0">
                <a:solidFill>
                  <a:srgbClr val="000000"/>
                </a:solidFill>
              </a:rPr>
              <a:t> que a </a:t>
            </a:r>
            <a:r>
              <a:rPr lang="en-IE" sz="2400" dirty="0" err="1">
                <a:solidFill>
                  <a:srgbClr val="000000"/>
                </a:solidFill>
              </a:rPr>
              <a:t>sua</a:t>
            </a:r>
            <a:r>
              <a:rPr lang="en-IE" sz="2400" dirty="0">
                <a:solidFill>
                  <a:srgbClr val="000000"/>
                </a:solidFill>
              </a:rPr>
              <a:t> </a:t>
            </a:r>
            <a:r>
              <a:rPr lang="en-IE" sz="2400" dirty="0" err="1">
                <a:solidFill>
                  <a:srgbClr val="000000"/>
                </a:solidFill>
              </a:rPr>
              <a:t>empresa</a:t>
            </a:r>
            <a:r>
              <a:rPr lang="en-IE" sz="2400" dirty="0">
                <a:solidFill>
                  <a:srgbClr val="000000"/>
                </a:solidFill>
              </a:rPr>
              <a:t>, </a:t>
            </a:r>
            <a:r>
              <a:rPr lang="en-IE" sz="2400" dirty="0" err="1">
                <a:solidFill>
                  <a:srgbClr val="F79037"/>
                </a:solidFill>
                <a:hlinkClick r:id="rId5">
                  <a:extLst>
                    <a:ext uri="{A12FA001-AC4F-418D-AE19-62706E023703}">
                      <ahyp:hlinkClr xmlns:ahyp="http://schemas.microsoft.com/office/drawing/2018/hyperlinkcolor" val="tx"/>
                    </a:ext>
                  </a:extLst>
                </a:hlinkClick>
              </a:rPr>
              <a:t>Biassol</a:t>
            </a:r>
            <a:r>
              <a:rPr lang="en-IE" sz="2400" dirty="0">
                <a:solidFill>
                  <a:srgbClr val="F79037"/>
                </a:solidFill>
              </a:rPr>
              <a:t>, </a:t>
            </a:r>
            <a:r>
              <a:rPr lang="en-IE" sz="2400" dirty="0" err="1">
                <a:solidFill>
                  <a:srgbClr val="000000"/>
                </a:solidFill>
              </a:rPr>
              <a:t>atinja</a:t>
            </a:r>
            <a:r>
              <a:rPr lang="en-IE" sz="2400" dirty="0">
                <a:solidFill>
                  <a:srgbClr val="000000"/>
                </a:solidFill>
              </a:rPr>
              <a:t>  no futuro.</a:t>
            </a:r>
          </a:p>
        </p:txBody>
      </p:sp>
      <p:sp>
        <p:nvSpPr>
          <p:cNvPr id="6" name="TextBox 5">
            <a:extLst>
              <a:ext uri="{FF2B5EF4-FFF2-40B4-BE49-F238E27FC236}">
                <a16:creationId xmlns:a16="http://schemas.microsoft.com/office/drawing/2014/main" id="{4F0483FB-F26A-8882-4D67-2E740809D265}"/>
              </a:ext>
            </a:extLst>
          </p:cNvPr>
          <p:cNvSpPr txBox="1"/>
          <p:nvPr/>
        </p:nvSpPr>
        <p:spPr>
          <a:xfrm>
            <a:off x="1145628" y="5024520"/>
            <a:ext cx="4237420" cy="1200329"/>
          </a:xfrm>
          <a:prstGeom prst="rect">
            <a:avLst/>
          </a:prstGeom>
          <a:noFill/>
        </p:spPr>
        <p:txBody>
          <a:bodyPr wrap="square">
            <a:spAutoFit/>
          </a:bodyPr>
          <a:lstStyle/>
          <a:p>
            <a:pPr algn="l" rtl="0"/>
            <a:r>
              <a:rPr lang="en-IE" dirty="0" err="1">
                <a:solidFill>
                  <a:srgbClr val="000000"/>
                </a:solidFill>
              </a:rPr>
              <a:t>Ler</a:t>
            </a:r>
            <a:r>
              <a:rPr lang="en-IE" dirty="0">
                <a:solidFill>
                  <a:srgbClr val="000000"/>
                </a:solidFill>
              </a:rPr>
              <a:t> tudo </a:t>
            </a:r>
            <a:r>
              <a:rPr lang="en-IE" dirty="0" err="1">
                <a:solidFill>
                  <a:srgbClr val="000000"/>
                </a:solidFill>
              </a:rPr>
              <a:t>sobre</a:t>
            </a:r>
            <a:r>
              <a:rPr lang="en-IE" dirty="0">
                <a:solidFill>
                  <a:srgbClr val="000000"/>
                </a:solidFill>
              </a:rPr>
              <a:t> </a:t>
            </a:r>
            <a:r>
              <a:rPr lang="en-IE" dirty="0" err="1">
                <a:solidFill>
                  <a:srgbClr val="000000"/>
                </a:solidFill>
              </a:rPr>
              <a:t>este</a:t>
            </a:r>
            <a:r>
              <a:rPr lang="en-IE" dirty="0">
                <a:solidFill>
                  <a:srgbClr val="000000"/>
                </a:solidFill>
              </a:rPr>
              <a:t> </a:t>
            </a:r>
            <a:r>
              <a:rPr lang="en-IE" dirty="0" err="1">
                <a:solidFill>
                  <a:srgbClr val="000000"/>
                </a:solidFill>
              </a:rPr>
              <a:t>caso</a:t>
            </a:r>
            <a:r>
              <a:rPr lang="en-IE" dirty="0">
                <a:solidFill>
                  <a:srgbClr val="000000"/>
                </a:solidFill>
              </a:rPr>
              <a:t> </a:t>
            </a:r>
            <a:r>
              <a:rPr lang="en-IE" dirty="0" err="1">
                <a:solidFill>
                  <a:srgbClr val="000000"/>
                </a:solidFill>
              </a:rPr>
              <a:t>aqui</a:t>
            </a:r>
            <a:r>
              <a:rPr lang="en-IE" dirty="0">
                <a:solidFill>
                  <a:srgbClr val="000000"/>
                </a:solidFill>
              </a:rPr>
              <a:t>: </a:t>
            </a:r>
            <a:r>
              <a:rPr lang="en-US" b="1" dirty="0">
                <a:solidFill>
                  <a:srgbClr val="F79037"/>
                </a:solidFill>
                <a:hlinkClick r:id="rId6">
                  <a:extLst>
                    <a:ext uri="{A12FA001-AC4F-418D-AE19-62706E023703}">
                      <ahyp:hlinkClr xmlns:ahyp="http://schemas.microsoft.com/office/drawing/2018/hyperlinkcolor" val="tx"/>
                    </a:ext>
                  </a:extLst>
                </a:hlinkClick>
              </a:rPr>
              <a:t>O Compêndio de Boas Práticas - </a:t>
            </a:r>
            <a:r>
              <a:rPr lang="en-US" b="1" dirty="0" err="1">
                <a:solidFill>
                  <a:srgbClr val="F79037"/>
                </a:solidFill>
                <a:hlinkClick r:id="rId6">
                  <a:extLst>
                    <a:ext uri="{A12FA001-AC4F-418D-AE19-62706E023703}">
                      <ahyp:hlinkClr xmlns:ahyp="http://schemas.microsoft.com/office/drawing/2018/hyperlinkcolor" val="tx"/>
                    </a:ext>
                  </a:extLst>
                </a:hlinkClick>
              </a:rPr>
              <a:t>Empreendedorismo</a:t>
            </a:r>
            <a:r>
              <a:rPr lang="en-US" b="1" dirty="0">
                <a:solidFill>
                  <a:srgbClr val="F79037"/>
                </a:solidFill>
                <a:hlinkClick r:id="rId6">
                  <a:extLst>
                    <a:ext uri="{A12FA001-AC4F-418D-AE19-62706E023703}">
                      <ahyp:hlinkClr xmlns:ahyp="http://schemas.microsoft.com/office/drawing/2018/hyperlinkcolor" val="tx"/>
                    </a:ext>
                  </a:extLst>
                </a:hlinkClick>
              </a:rPr>
              <a:t> de Alimentos </a:t>
            </a:r>
            <a:r>
              <a:rPr lang="en-US" b="1" dirty="0" err="1">
                <a:solidFill>
                  <a:srgbClr val="F79037"/>
                </a:solidFill>
                <a:hlinkClick r:id="rId6">
                  <a:extLst>
                    <a:ext uri="{A12FA001-AC4F-418D-AE19-62706E023703}">
                      <ahyp:hlinkClr xmlns:ahyp="http://schemas.microsoft.com/office/drawing/2018/hyperlinkcolor" val="tx"/>
                    </a:ext>
                  </a:extLst>
                </a:hlinkClick>
              </a:rPr>
              <a:t>Éticos</a:t>
            </a:r>
            <a:r>
              <a:rPr lang="en-US" b="1" dirty="0">
                <a:solidFill>
                  <a:srgbClr val="F79037"/>
                </a:solidFill>
                <a:hlinkClick r:id="rId6">
                  <a:extLst>
                    <a:ext uri="{A12FA001-AC4F-418D-AE19-62706E023703}">
                      <ahyp:hlinkClr xmlns:ahyp="http://schemas.microsoft.com/office/drawing/2018/hyperlinkcolor" val="tx"/>
                    </a:ext>
                  </a:extLst>
                </a:hlinkClick>
              </a:rPr>
              <a:t> (ethical-food.eu)</a:t>
            </a:r>
            <a:endParaRPr lang="en-IE" b="1" dirty="0">
              <a:solidFill>
                <a:srgbClr val="F79037"/>
              </a:solidFill>
            </a:endParaRPr>
          </a:p>
        </p:txBody>
      </p:sp>
      <p:sp>
        <p:nvSpPr>
          <p:cNvPr id="5" name="TextBox 7">
            <a:extLst>
              <a:ext uri="{FF2B5EF4-FFF2-40B4-BE49-F238E27FC236}">
                <a16:creationId xmlns:a16="http://schemas.microsoft.com/office/drawing/2014/main" id="{B1F26C4F-F3DF-A03E-4CC1-0105D9CFB7F5}"/>
              </a:ext>
            </a:extLst>
          </p:cNvPr>
          <p:cNvSpPr txBox="1"/>
          <p:nvPr/>
        </p:nvSpPr>
        <p:spPr>
          <a:xfrm>
            <a:off x="5097294" y="5889067"/>
            <a:ext cx="6510970" cy="369332"/>
          </a:xfrm>
          <a:prstGeom prst="rect">
            <a:avLst/>
          </a:prstGeom>
          <a:noFill/>
        </p:spPr>
        <p:txBody>
          <a:bodyPr wrap="square">
            <a:spAutoFit/>
          </a:bodyPr>
          <a:lstStyle/>
          <a:p>
            <a:r>
              <a:rPr lang="en-US" dirty="0">
                <a:solidFill>
                  <a:srgbClr val="F79037"/>
                </a:solidFill>
                <a:hlinkClick r:id="rId7">
                  <a:extLst>
                    <a:ext uri="{A12FA001-AC4F-418D-AE19-62706E023703}">
                      <ahyp:hlinkClr xmlns:ahyp="http://schemas.microsoft.com/office/drawing/2018/hyperlinkcolor" val="tx"/>
                    </a:ext>
                  </a:extLst>
                </a:hlinkClick>
              </a:rPr>
              <a:t>Siblings turn brewers’ spent grain into food supplement - YouTube</a:t>
            </a:r>
            <a:endParaRPr lang="en-IE" dirty="0">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4"/>
          <a:stretch>
            <a:fillRect/>
          </a:stretch>
        </p:blipFill>
        <p:spPr>
          <a:xfrm>
            <a:off x="5349343" y="1284780"/>
            <a:ext cx="5744029" cy="3671238"/>
          </a:xfrm>
          <a:prstGeom prst="rect">
            <a:avLst/>
          </a:prstGeom>
        </p:spPr>
      </p:pic>
      <p:sp>
        <p:nvSpPr>
          <p:cNvPr id="4" name="TextBox 3">
            <a:extLst>
              <a:ext uri="{FF2B5EF4-FFF2-40B4-BE49-F238E27FC236}">
                <a16:creationId xmlns:a16="http://schemas.microsoft.com/office/drawing/2014/main" id="{21B8185A-755E-6A6E-AE12-840CE3163122}"/>
              </a:ext>
            </a:extLst>
          </p:cNvPr>
          <p:cNvSpPr txBox="1"/>
          <p:nvPr/>
        </p:nvSpPr>
        <p:spPr>
          <a:xfrm>
            <a:off x="585974" y="1373992"/>
            <a:ext cx="4660447" cy="4693593"/>
          </a:xfrm>
          <a:prstGeom prst="rect">
            <a:avLst/>
          </a:prstGeom>
          <a:noFill/>
        </p:spPr>
        <p:txBody>
          <a:bodyPr wrap="square">
            <a:spAutoFit/>
          </a:bodyPr>
          <a:lstStyle/>
          <a:p>
            <a:pPr algn="just" rtl="0"/>
            <a:r>
              <a:rPr lang="en-US" sz="2300" dirty="0">
                <a:solidFill>
                  <a:srgbClr val="000000"/>
                </a:solidFill>
              </a:rPr>
              <a:t>E</a:t>
            </a:r>
            <a:r>
              <a:rPr lang="en-US" sz="2300" b="0" i="0" dirty="0">
                <a:solidFill>
                  <a:srgbClr val="000000"/>
                </a:solidFill>
                <a:effectLst/>
              </a:rPr>
              <a:t>ste </a:t>
            </a:r>
            <a:r>
              <a:rPr lang="en-US" sz="2300" b="0" i="0" dirty="0" err="1">
                <a:solidFill>
                  <a:srgbClr val="000000"/>
                </a:solidFill>
                <a:effectLst/>
              </a:rPr>
              <a:t>curto</a:t>
            </a:r>
            <a:r>
              <a:rPr lang="en-US" sz="2300" b="0" i="0" dirty="0">
                <a:solidFill>
                  <a:srgbClr val="000000"/>
                </a:solidFill>
                <a:effectLst/>
              </a:rPr>
              <a:t> </a:t>
            </a:r>
            <a:r>
              <a:rPr lang="en-US" sz="2300" b="0" i="0" dirty="0" err="1">
                <a:solidFill>
                  <a:srgbClr val="000000"/>
                </a:solidFill>
                <a:effectLst/>
              </a:rPr>
              <a:t>v</a:t>
            </a:r>
            <a:r>
              <a:rPr lang="en-US" sz="2300" dirty="0" err="1">
                <a:solidFill>
                  <a:srgbClr val="000000"/>
                </a:solidFill>
              </a:rPr>
              <a:t>í</a:t>
            </a:r>
            <a:r>
              <a:rPr lang="en-US" sz="2300" b="0" i="0" dirty="0" err="1">
                <a:solidFill>
                  <a:srgbClr val="000000"/>
                </a:solidFill>
                <a:effectLst/>
              </a:rPr>
              <a:t>deo</a:t>
            </a:r>
            <a:r>
              <a:rPr lang="en-US" sz="2300" b="0" i="0" dirty="0">
                <a:solidFill>
                  <a:srgbClr val="000000"/>
                </a:solidFill>
                <a:effectLst/>
              </a:rPr>
              <a:t> </a:t>
            </a:r>
            <a:r>
              <a:rPr lang="en-US" sz="2300" b="0" i="0" dirty="0">
                <a:solidFill>
                  <a:srgbClr val="000000"/>
                </a:solidFill>
                <a:effectLst/>
                <a:hlinkClick r:id="rId5">
                  <a:extLst>
                    <a:ext uri="{A12FA001-AC4F-418D-AE19-62706E023703}">
                      <ahyp:hlinkClr xmlns:ahyp="http://schemas.microsoft.com/office/drawing/2018/hyperlinkcolor" val="tx"/>
                    </a:ext>
                  </a:extLst>
                </a:hlinkClick>
              </a:rPr>
              <a:t>“</a:t>
            </a:r>
            <a:r>
              <a:rPr lang="en-US" sz="2300" b="0" i="0" dirty="0" err="1">
                <a:solidFill>
                  <a:srgbClr val="F79037"/>
                </a:solidFill>
                <a:effectLst/>
                <a:hlinkClick r:id="rId5">
                  <a:extLst>
                    <a:ext uri="{A12FA001-AC4F-418D-AE19-62706E023703}">
                      <ahyp:hlinkClr xmlns:ahyp="http://schemas.microsoft.com/office/drawing/2018/hyperlinkcolor" val="tx"/>
                    </a:ext>
                  </a:extLst>
                </a:hlinkClick>
              </a:rPr>
              <a:t>Descubra</a:t>
            </a:r>
            <a:r>
              <a:rPr lang="en-US" sz="2300" b="0" i="0" dirty="0">
                <a:solidFill>
                  <a:srgbClr val="F79037"/>
                </a:solidFill>
                <a:effectLst/>
                <a:hlinkClick r:id="rId5">
                  <a:extLst>
                    <a:ext uri="{A12FA001-AC4F-418D-AE19-62706E023703}">
                      <ahyp:hlinkClr xmlns:ahyp="http://schemas.microsoft.com/office/drawing/2018/hyperlinkcolor" val="tx"/>
                    </a:ext>
                  </a:extLst>
                </a:hlinkClick>
              </a:rPr>
              <a:t> a Irlanda</a:t>
            </a:r>
            <a:r>
              <a:rPr lang="en-US" sz="2300" b="0" i="0" dirty="0">
                <a:solidFill>
                  <a:srgbClr val="F79037"/>
                </a:solidFill>
                <a:effectLst/>
              </a:rPr>
              <a:t>” </a:t>
            </a:r>
            <a:r>
              <a:rPr lang="en-US" sz="2300" dirty="0" err="1">
                <a:solidFill>
                  <a:srgbClr val="000000"/>
                </a:solidFill>
              </a:rPr>
              <a:t>recorre</a:t>
            </a:r>
            <a:r>
              <a:rPr lang="en-US" sz="2300" dirty="0">
                <a:solidFill>
                  <a:srgbClr val="000000"/>
                </a:solidFill>
              </a:rPr>
              <a:t> à </a:t>
            </a:r>
            <a:r>
              <a:rPr lang="en-US" sz="2300" dirty="0" err="1">
                <a:solidFill>
                  <a:srgbClr val="000000"/>
                </a:solidFill>
              </a:rPr>
              <a:t>famosa</a:t>
            </a:r>
            <a:r>
              <a:rPr lang="en-US" sz="2300" dirty="0">
                <a:solidFill>
                  <a:srgbClr val="000000"/>
                </a:solidFill>
              </a:rPr>
              <a:t> chef </a:t>
            </a:r>
            <a:r>
              <a:rPr lang="en-US" sz="2300" dirty="0" err="1">
                <a:solidFill>
                  <a:srgbClr val="000000"/>
                </a:solidFill>
              </a:rPr>
              <a:t>Irlandesa</a:t>
            </a:r>
            <a:r>
              <a:rPr lang="en-US" sz="2300" dirty="0">
                <a:solidFill>
                  <a:srgbClr val="000000"/>
                </a:solidFill>
              </a:rPr>
              <a:t> Rachel Allen, para </a:t>
            </a:r>
            <a:r>
              <a:rPr lang="en-US" sz="2300" b="0" i="0" dirty="0" err="1">
                <a:solidFill>
                  <a:srgbClr val="000000"/>
                </a:solidFill>
                <a:effectLst/>
              </a:rPr>
              <a:t>contar</a:t>
            </a:r>
            <a:r>
              <a:rPr lang="en-US" sz="2300" b="0" i="0" dirty="0">
                <a:solidFill>
                  <a:srgbClr val="000000"/>
                </a:solidFill>
                <a:effectLst/>
              </a:rPr>
              <a:t> a </a:t>
            </a:r>
            <a:r>
              <a:rPr lang="en-US" sz="2300" b="0" i="0" dirty="0" err="1">
                <a:solidFill>
                  <a:srgbClr val="000000"/>
                </a:solidFill>
                <a:effectLst/>
              </a:rPr>
              <a:t>história</a:t>
            </a:r>
            <a:r>
              <a:rPr lang="en-US" sz="2300" b="0" i="0" dirty="0">
                <a:solidFill>
                  <a:srgbClr val="000000"/>
                </a:solidFill>
                <a:effectLst/>
              </a:rPr>
              <a:t> da </a:t>
            </a:r>
            <a:r>
              <a:rPr lang="en-US" sz="2300" b="0" i="0" dirty="0" err="1">
                <a:solidFill>
                  <a:srgbClr val="000000"/>
                </a:solidFill>
                <a:effectLst/>
              </a:rPr>
              <a:t>gastronomia</a:t>
            </a:r>
            <a:r>
              <a:rPr lang="en-US" sz="2300" b="0" i="0" dirty="0">
                <a:solidFill>
                  <a:srgbClr val="000000"/>
                </a:solidFill>
                <a:effectLst/>
              </a:rPr>
              <a:t> da Irlanda... Do </a:t>
            </a:r>
            <a:r>
              <a:rPr lang="en-US" sz="2300" b="0" i="0" dirty="0" err="1">
                <a:solidFill>
                  <a:srgbClr val="000000"/>
                </a:solidFill>
                <a:effectLst/>
              </a:rPr>
              <a:t>prado</a:t>
            </a:r>
            <a:r>
              <a:rPr lang="en-US" sz="2300" b="0" i="0" dirty="0">
                <a:solidFill>
                  <a:srgbClr val="000000"/>
                </a:solidFill>
                <a:effectLst/>
              </a:rPr>
              <a:t> ao </a:t>
            </a:r>
            <a:r>
              <a:rPr lang="en-US" sz="2300" b="0" i="0" dirty="0" err="1">
                <a:solidFill>
                  <a:srgbClr val="000000"/>
                </a:solidFill>
                <a:effectLst/>
              </a:rPr>
              <a:t>prato</a:t>
            </a:r>
            <a:r>
              <a:rPr lang="en-US" sz="2300" b="0" i="0" dirty="0">
                <a:solidFill>
                  <a:srgbClr val="000000"/>
                </a:solidFill>
                <a:effectLst/>
              </a:rPr>
              <a:t> e do mar à costa, a Irlanda é </a:t>
            </a:r>
            <a:r>
              <a:rPr lang="en-US" sz="2300" b="0" i="0" dirty="0" err="1">
                <a:solidFill>
                  <a:srgbClr val="000000"/>
                </a:solidFill>
                <a:effectLst/>
              </a:rPr>
              <a:t>conhecida</a:t>
            </a:r>
            <a:r>
              <a:rPr lang="en-US" sz="2300" b="0" i="0" dirty="0">
                <a:solidFill>
                  <a:srgbClr val="000000"/>
                </a:solidFill>
                <a:effectLst/>
              </a:rPr>
              <a:t> </a:t>
            </a:r>
            <a:r>
              <a:rPr lang="en-US" sz="2300" b="0" i="0" dirty="0" err="1">
                <a:solidFill>
                  <a:srgbClr val="000000"/>
                </a:solidFill>
                <a:effectLst/>
              </a:rPr>
              <a:t>pelos</a:t>
            </a:r>
            <a:r>
              <a:rPr lang="en-US" sz="2300" b="0" i="0" dirty="0">
                <a:solidFill>
                  <a:srgbClr val="000000"/>
                </a:solidFill>
                <a:effectLst/>
              </a:rPr>
              <a:t> seus produtos frescos, locais e </a:t>
            </a:r>
            <a:r>
              <a:rPr lang="en-US" sz="2300" b="0" i="0" dirty="0" err="1">
                <a:solidFill>
                  <a:srgbClr val="000000"/>
                </a:solidFill>
                <a:effectLst/>
              </a:rPr>
              <a:t>biológicos</a:t>
            </a:r>
            <a:r>
              <a:rPr lang="en-US" sz="2300" b="0" i="0" dirty="0">
                <a:solidFill>
                  <a:srgbClr val="000000"/>
                </a:solidFill>
                <a:effectLst/>
              </a:rPr>
              <a:t>. </a:t>
            </a:r>
            <a:r>
              <a:rPr lang="en-US" sz="2300" dirty="0">
                <a:solidFill>
                  <a:srgbClr val="000000"/>
                </a:solidFill>
              </a:rPr>
              <a:t>A história tem um </a:t>
            </a:r>
            <a:r>
              <a:rPr lang="en-US" sz="2300" dirty="0" err="1">
                <a:solidFill>
                  <a:srgbClr val="000000"/>
                </a:solidFill>
              </a:rPr>
              <a:t>início</a:t>
            </a:r>
            <a:r>
              <a:rPr lang="en-US" sz="2300" dirty="0">
                <a:solidFill>
                  <a:srgbClr val="000000"/>
                </a:solidFill>
              </a:rPr>
              <a:t> (a </a:t>
            </a:r>
            <a:r>
              <a:rPr lang="en-US" sz="2300" dirty="0" err="1">
                <a:solidFill>
                  <a:srgbClr val="000000"/>
                </a:solidFill>
              </a:rPr>
              <a:t>sua</a:t>
            </a:r>
            <a:r>
              <a:rPr lang="en-US" sz="2300" dirty="0">
                <a:solidFill>
                  <a:srgbClr val="000000"/>
                </a:solidFill>
              </a:rPr>
              <a:t> história pessoal), um </a:t>
            </a:r>
            <a:r>
              <a:rPr lang="en-US" sz="2300" dirty="0" err="1">
                <a:solidFill>
                  <a:srgbClr val="000000"/>
                </a:solidFill>
              </a:rPr>
              <a:t>meio</a:t>
            </a:r>
            <a:r>
              <a:rPr lang="en-US" sz="2300" dirty="0">
                <a:solidFill>
                  <a:srgbClr val="000000"/>
                </a:solidFill>
              </a:rPr>
              <a:t> (a </a:t>
            </a:r>
            <a:r>
              <a:rPr lang="en-US" sz="2300" dirty="0" err="1">
                <a:solidFill>
                  <a:srgbClr val="000000"/>
                </a:solidFill>
              </a:rPr>
              <a:t>história</a:t>
            </a:r>
            <a:r>
              <a:rPr lang="en-US" sz="2300" dirty="0">
                <a:solidFill>
                  <a:srgbClr val="000000"/>
                </a:solidFill>
              </a:rPr>
              <a:t> do </a:t>
            </a:r>
            <a:r>
              <a:rPr lang="en-US" sz="2300" dirty="0" err="1">
                <a:solidFill>
                  <a:srgbClr val="000000"/>
                </a:solidFill>
              </a:rPr>
              <a:t>património</a:t>
            </a:r>
            <a:r>
              <a:rPr lang="en-US" sz="2300" dirty="0">
                <a:solidFill>
                  <a:srgbClr val="000000"/>
                </a:solidFill>
              </a:rPr>
              <a:t>) e um fim (o que o público deve esperar agora e, no </a:t>
            </a:r>
            <a:r>
              <a:rPr lang="en-US" sz="2300" dirty="0" err="1">
                <a:solidFill>
                  <a:srgbClr val="000000"/>
                </a:solidFill>
              </a:rPr>
              <a:t>futuro</a:t>
            </a:r>
            <a:r>
              <a:rPr lang="en-US" sz="2300" dirty="0">
                <a:solidFill>
                  <a:srgbClr val="000000"/>
                </a:solidFill>
              </a:rPr>
              <a:t>). A Rachel </a:t>
            </a:r>
            <a:r>
              <a:rPr lang="en-US" sz="2300" dirty="0" err="1">
                <a:solidFill>
                  <a:srgbClr val="000000"/>
                </a:solidFill>
              </a:rPr>
              <a:t>cria</a:t>
            </a:r>
            <a:r>
              <a:rPr lang="en-US" sz="2300" dirty="0">
                <a:solidFill>
                  <a:srgbClr val="000000"/>
                </a:solidFill>
              </a:rPr>
              <a:t> </a:t>
            </a:r>
            <a:r>
              <a:rPr lang="en-US" sz="2300" dirty="0" err="1">
                <a:solidFill>
                  <a:srgbClr val="000000"/>
                </a:solidFill>
              </a:rPr>
              <a:t>uma</a:t>
            </a:r>
            <a:r>
              <a:rPr lang="en-US" sz="2300" dirty="0">
                <a:solidFill>
                  <a:srgbClr val="000000"/>
                </a:solidFill>
              </a:rPr>
              <a:t> </a:t>
            </a:r>
            <a:r>
              <a:rPr lang="en-US" sz="2300" dirty="0" err="1">
                <a:solidFill>
                  <a:srgbClr val="000000"/>
                </a:solidFill>
              </a:rPr>
              <a:t>excelente</a:t>
            </a:r>
            <a:r>
              <a:rPr lang="en-US" sz="2300" dirty="0">
                <a:solidFill>
                  <a:srgbClr val="000000"/>
                </a:solidFill>
              </a:rPr>
              <a:t> </a:t>
            </a:r>
            <a:r>
              <a:rPr lang="en-US" sz="2300" dirty="0" err="1">
                <a:solidFill>
                  <a:srgbClr val="000000"/>
                </a:solidFill>
              </a:rPr>
              <a:t>ligação</a:t>
            </a:r>
            <a:r>
              <a:rPr lang="en-US" sz="2300" dirty="0">
                <a:solidFill>
                  <a:srgbClr val="000000"/>
                </a:solidFill>
              </a:rPr>
              <a:t> </a:t>
            </a:r>
            <a:r>
              <a:rPr lang="en-US" sz="2300" dirty="0" err="1">
                <a:solidFill>
                  <a:srgbClr val="000000"/>
                </a:solidFill>
              </a:rPr>
              <a:t>emocional</a:t>
            </a:r>
            <a:r>
              <a:rPr lang="en-US" sz="2300" dirty="0">
                <a:solidFill>
                  <a:srgbClr val="000000"/>
                </a:solidFill>
              </a:rPr>
              <a:t> com o </a:t>
            </a:r>
            <a:r>
              <a:rPr lang="en-US" sz="2300" dirty="0" err="1">
                <a:solidFill>
                  <a:srgbClr val="000000"/>
                </a:solidFill>
              </a:rPr>
              <a:t>público</a:t>
            </a:r>
            <a:r>
              <a:rPr lang="en-US" sz="2300" dirty="0">
                <a:solidFill>
                  <a:srgbClr val="000000"/>
                </a:solidFill>
              </a:rPr>
              <a:t>.</a:t>
            </a:r>
            <a:endParaRPr lang="en-IE" sz="2300" dirty="0">
              <a:solidFill>
                <a:srgbClr val="000000"/>
              </a:solidFill>
            </a:endParaRP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b="1" dirty="0">
                <a:solidFill>
                  <a:srgbClr val="F79037"/>
                </a:solidFill>
              </a:rPr>
              <a:t>Um </a:t>
            </a:r>
            <a:r>
              <a:rPr lang="en-IE" b="1" dirty="0" err="1">
                <a:solidFill>
                  <a:srgbClr val="F79037"/>
                </a:solidFill>
              </a:rPr>
              <a:t>excelente</a:t>
            </a:r>
            <a:r>
              <a:rPr lang="en-IE" b="1" dirty="0">
                <a:solidFill>
                  <a:srgbClr val="F79037"/>
                </a:solidFill>
              </a:rPr>
              <a:t> exemplo de </a:t>
            </a:r>
            <a:r>
              <a:rPr lang="en-IE" b="1" dirty="0" err="1">
                <a:solidFill>
                  <a:srgbClr val="F79037"/>
                </a:solidFill>
              </a:rPr>
              <a:t>partilha</a:t>
            </a:r>
            <a:r>
              <a:rPr lang="en-IE" b="1" dirty="0">
                <a:solidFill>
                  <a:srgbClr val="F79037"/>
                </a:solidFill>
              </a:rPr>
              <a:t> de </a:t>
            </a:r>
            <a:r>
              <a:rPr lang="en-IE" b="1" dirty="0" err="1">
                <a:solidFill>
                  <a:srgbClr val="F79037"/>
                </a:solidFill>
              </a:rPr>
              <a:t>uma</a:t>
            </a:r>
            <a:r>
              <a:rPr lang="en-IE" b="1" dirty="0">
                <a:solidFill>
                  <a:srgbClr val="F79037"/>
                </a:solidFill>
              </a:rPr>
              <a:t> história e de </a:t>
            </a:r>
            <a:r>
              <a:rPr lang="en-IE" b="1" dirty="0" err="1">
                <a:solidFill>
                  <a:srgbClr val="F79037"/>
                </a:solidFill>
              </a:rPr>
              <a:t>criação</a:t>
            </a:r>
            <a:r>
              <a:rPr lang="en-IE" b="1" dirty="0">
                <a:solidFill>
                  <a:srgbClr val="F79037"/>
                </a:solidFill>
              </a:rPr>
              <a:t> de </a:t>
            </a:r>
            <a:r>
              <a:rPr lang="en-IE" b="1" dirty="0" err="1">
                <a:solidFill>
                  <a:srgbClr val="F79037"/>
                </a:solidFill>
              </a:rPr>
              <a:t>uma</a:t>
            </a:r>
            <a:r>
              <a:rPr lang="en-IE" b="1" dirty="0">
                <a:solidFill>
                  <a:srgbClr val="F79037"/>
                </a:solidFill>
              </a:rPr>
              <a:t> </a:t>
            </a:r>
            <a:r>
              <a:rPr lang="en-IE" b="1" dirty="0" err="1">
                <a:solidFill>
                  <a:srgbClr val="F79037"/>
                </a:solidFill>
              </a:rPr>
              <a:t>imagem</a:t>
            </a:r>
            <a:r>
              <a:rPr lang="en-IE" b="1" dirty="0">
                <a:solidFill>
                  <a:srgbClr val="F79037"/>
                </a:solidFill>
              </a:rPr>
              <a:t>… Irlanda</a:t>
            </a:r>
          </a:p>
        </p:txBody>
      </p:sp>
      <p:sp>
        <p:nvSpPr>
          <p:cNvPr id="6" name="TextBox 2">
            <a:extLst>
              <a:ext uri="{FF2B5EF4-FFF2-40B4-BE49-F238E27FC236}">
                <a16:creationId xmlns:a16="http://schemas.microsoft.com/office/drawing/2014/main" id="{5B32DCF5-9F4B-BD86-433E-899BA4C34CF2}"/>
              </a:ext>
            </a:extLst>
          </p:cNvPr>
          <p:cNvSpPr txBox="1"/>
          <p:nvPr/>
        </p:nvSpPr>
        <p:spPr>
          <a:xfrm>
            <a:off x="6340929" y="6011999"/>
            <a:ext cx="3876143" cy="307777"/>
          </a:xfrm>
          <a:prstGeom prst="rect">
            <a:avLst/>
          </a:prstGeom>
          <a:noFill/>
        </p:spPr>
        <p:txBody>
          <a:bodyPr wrap="square">
            <a:spAutoFit/>
          </a:bodyPr>
          <a:lstStyle/>
          <a:p>
            <a:r>
              <a:rPr lang="en-US" sz="1400" dirty="0">
                <a:solidFill>
                  <a:srgbClr val="F79037"/>
                </a:solidFill>
                <a:hlinkClick r:id="rId6">
                  <a:extLst>
                    <a:ext uri="{A12FA001-AC4F-418D-AE19-62706E023703}">
                      <ahyp:hlinkClr xmlns:ahyp="http://schemas.microsoft.com/office/drawing/2018/hyperlinkcolor" val="tx"/>
                    </a:ext>
                  </a:extLst>
                </a:hlinkClick>
              </a:rPr>
              <a:t>A Taste of Ireland: From Farm to Fork - YouTube</a:t>
            </a:r>
            <a:endParaRPr lang="en-IE" sz="1400" dirty="0">
              <a:solidFill>
                <a:srgbClr val="F79037"/>
              </a:solidFill>
            </a:endParaRP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7" y="1450357"/>
            <a:ext cx="5302746" cy="3291086"/>
          </a:xfrm>
        </p:spPr>
        <p:txBody>
          <a:bodyPr/>
          <a:lstStyle/>
          <a:p>
            <a:pPr algn="just" rtl="0"/>
            <a:r>
              <a:rPr lang="en-IE" b="1" dirty="0" err="1"/>
              <a:t>Esboce</a:t>
            </a:r>
            <a:r>
              <a:rPr lang="en-IE" b="1" dirty="0"/>
              <a:t> a sua história.</a:t>
            </a:r>
          </a:p>
          <a:p>
            <a:pPr marL="342900" indent="-342900" algn="just" rtl="0">
              <a:buFont typeface="Arial" panose="020B0604020202020204" pitchFamily="34" charset="0"/>
              <a:buChar char="•"/>
            </a:pPr>
            <a:r>
              <a:rPr lang="en-IE" dirty="0" err="1"/>
              <a:t>Utilizando</a:t>
            </a:r>
            <a:r>
              <a:rPr lang="en-IE" dirty="0"/>
              <a:t> </a:t>
            </a:r>
            <a:r>
              <a:rPr lang="en-IE" dirty="0" err="1"/>
              <a:t>os</a:t>
            </a:r>
            <a:r>
              <a:rPr lang="en-IE" dirty="0"/>
              <a:t> </a:t>
            </a:r>
            <a:r>
              <a:rPr lang="en-IE" dirty="0" err="1"/>
              <a:t>elementos</a:t>
            </a:r>
            <a:r>
              <a:rPr lang="en-IE" dirty="0"/>
              <a:t> </a:t>
            </a:r>
            <a:r>
              <a:rPr lang="en-IE" dirty="0" err="1"/>
              <a:t>anteriormente</a:t>
            </a:r>
            <a:r>
              <a:rPr lang="en-IE" dirty="0"/>
              <a:t> </a:t>
            </a:r>
            <a:r>
              <a:rPr lang="en-IE" dirty="0" err="1"/>
              <a:t>mencionados</a:t>
            </a:r>
            <a:r>
              <a:rPr lang="en-IE" dirty="0"/>
              <a:t>, </a:t>
            </a:r>
            <a:r>
              <a:rPr lang="en-IE" dirty="0" err="1"/>
              <a:t>pense</a:t>
            </a:r>
            <a:r>
              <a:rPr lang="en-IE" dirty="0"/>
              <a:t> no </a:t>
            </a:r>
            <a:r>
              <a:rPr lang="en-IE" dirty="0" err="1"/>
              <a:t>seu</a:t>
            </a:r>
            <a:r>
              <a:rPr lang="en-IE" dirty="0"/>
              <a:t> </a:t>
            </a:r>
            <a:r>
              <a:rPr lang="en-IE" dirty="0" err="1"/>
              <a:t>percurso</a:t>
            </a:r>
            <a:r>
              <a:rPr lang="en-IE" dirty="0"/>
              <a:t> e de </a:t>
            </a:r>
            <a:r>
              <a:rPr lang="en-IE" dirty="0" err="1"/>
              <a:t>como</a:t>
            </a:r>
            <a:r>
              <a:rPr lang="en-IE" dirty="0"/>
              <a:t> </a:t>
            </a:r>
            <a:r>
              <a:rPr lang="en-IE" dirty="0" err="1"/>
              <a:t>pode</a:t>
            </a:r>
            <a:r>
              <a:rPr lang="en-IE" dirty="0"/>
              <a:t> </a:t>
            </a:r>
            <a:r>
              <a:rPr lang="en-IE" dirty="0" err="1"/>
              <a:t>tornar</a:t>
            </a:r>
            <a:r>
              <a:rPr lang="en-IE" dirty="0"/>
              <a:t> a </a:t>
            </a:r>
            <a:r>
              <a:rPr lang="en-IE" dirty="0" err="1"/>
              <a:t>sua</a:t>
            </a:r>
            <a:r>
              <a:rPr lang="en-IE" dirty="0"/>
              <a:t> história interessante para o </a:t>
            </a:r>
            <a:r>
              <a:rPr lang="en-IE" dirty="0" err="1"/>
              <a:t>público</a:t>
            </a:r>
            <a:r>
              <a:rPr lang="en-IE" dirty="0"/>
              <a:t> / partes </a:t>
            </a:r>
            <a:r>
              <a:rPr lang="en-IE" dirty="0" err="1"/>
              <a:t>interessadas</a:t>
            </a:r>
            <a:r>
              <a:rPr lang="en-IE" dirty="0"/>
              <a:t>;</a:t>
            </a:r>
          </a:p>
          <a:p>
            <a:pPr marL="342900" indent="-342900" algn="just" rtl="0">
              <a:buFont typeface="Arial" panose="020B0604020202020204" pitchFamily="34" charset="0"/>
              <a:buChar char="•"/>
            </a:pPr>
            <a:r>
              <a:rPr lang="en-IE" dirty="0" err="1"/>
              <a:t>Pense</a:t>
            </a:r>
            <a:r>
              <a:rPr lang="en-IE" dirty="0"/>
              <a:t> </a:t>
            </a:r>
            <a:r>
              <a:rPr lang="en-IE" dirty="0" err="1"/>
              <a:t>nos</a:t>
            </a:r>
            <a:r>
              <a:rPr lang="en-IE" dirty="0"/>
              <a:t> </a:t>
            </a:r>
            <a:r>
              <a:rPr lang="en-IE" dirty="0" err="1"/>
              <a:t>meios</a:t>
            </a:r>
            <a:r>
              <a:rPr lang="en-IE" dirty="0"/>
              <a:t> de </a:t>
            </a:r>
            <a:r>
              <a:rPr lang="en-IE" dirty="0" err="1"/>
              <a:t>comunicação</a:t>
            </a:r>
            <a:r>
              <a:rPr lang="en-IE" dirty="0"/>
              <a:t>  que </a:t>
            </a:r>
            <a:r>
              <a:rPr lang="en-IE" dirty="0" err="1"/>
              <a:t>gostaria</a:t>
            </a:r>
            <a:r>
              <a:rPr lang="en-IE" dirty="0"/>
              <a:t> de usar para a </a:t>
            </a:r>
            <a:r>
              <a:rPr lang="en-IE" dirty="0" err="1"/>
              <a:t>partilhar</a:t>
            </a:r>
            <a:r>
              <a:rPr lang="en-IE" dirty="0"/>
              <a:t>;</a:t>
            </a:r>
          </a:p>
          <a:p>
            <a:pPr marL="342900" indent="-342900" algn="just" rtl="0">
              <a:buFont typeface="Arial" panose="020B0604020202020204" pitchFamily="34" charset="0"/>
              <a:buChar char="•"/>
            </a:pPr>
            <a:r>
              <a:rPr lang="en-IE" dirty="0"/>
              <a:t>Com </a:t>
            </a:r>
            <a:r>
              <a:rPr lang="en-IE" dirty="0" err="1"/>
              <a:t>quem</a:t>
            </a:r>
            <a:r>
              <a:rPr lang="en-IE" dirty="0"/>
              <a:t> a </a:t>
            </a:r>
            <a:r>
              <a:rPr lang="en-IE" dirty="0" err="1"/>
              <a:t>poderia</a:t>
            </a:r>
            <a:r>
              <a:rPr lang="en-IE" dirty="0"/>
              <a:t> </a:t>
            </a:r>
            <a:r>
              <a:rPr lang="en-IE" dirty="0" err="1"/>
              <a:t>partilhar</a:t>
            </a:r>
            <a:r>
              <a:rPr lang="en-IE" dirty="0"/>
              <a:t>?</a:t>
            </a:r>
          </a:p>
          <a:p>
            <a:pPr algn="just" rtl="0"/>
            <a:endParaRPr lang="en-IE" dirty="0"/>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992652"/>
          </a:xfrm>
        </p:spPr>
        <p:txBody>
          <a:bodyPr/>
          <a:lstStyle/>
          <a:p>
            <a:pPr algn="l" rtl="0"/>
            <a:r>
              <a:rPr lang="en-IE" dirty="0" err="1">
                <a:highlight>
                  <a:srgbClr val="F79037"/>
                </a:highlight>
              </a:rPr>
              <a:t>Exercício</a:t>
            </a:r>
            <a:endParaRPr lang="en-IE" dirty="0">
              <a:highlight>
                <a:srgbClr val="F79037"/>
              </a:highlight>
            </a:endParaRP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normAutofit/>
          </a:bodyPr>
          <a:lstStyle/>
          <a:p>
            <a:pPr algn="l" rtl="0"/>
            <a:r>
              <a:rPr lang="en-US" dirty="0"/>
              <a:t>Networking</a:t>
            </a:r>
          </a:p>
          <a:p>
            <a:pPr algn="l" rtl="0"/>
            <a:endParaRPr lang="en-IE" dirty="0"/>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125756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pPr rtl="0"/>
            <a:r>
              <a:rPr lang="en-US" dirty="0" err="1"/>
              <a:t>Sozinhos</a:t>
            </a:r>
            <a:r>
              <a:rPr lang="en-US" dirty="0"/>
              <a:t> podemos </a:t>
            </a:r>
            <a:r>
              <a:rPr lang="en-US" dirty="0" err="1"/>
              <a:t>fazer</a:t>
            </a:r>
            <a:r>
              <a:rPr lang="en-US" dirty="0"/>
              <a:t> </a:t>
            </a:r>
            <a:r>
              <a:rPr lang="en-US" dirty="0" err="1"/>
              <a:t>tão</a:t>
            </a:r>
            <a:r>
              <a:rPr lang="en-US" dirty="0"/>
              <a:t> pouco. Juntos podemos </a:t>
            </a:r>
            <a:r>
              <a:rPr lang="en-US" dirty="0" err="1"/>
              <a:t>fazer</a:t>
            </a:r>
            <a:r>
              <a:rPr lang="en-US" dirty="0"/>
              <a:t> </a:t>
            </a:r>
            <a:r>
              <a:rPr lang="en-US" dirty="0" err="1"/>
              <a:t>muito</a:t>
            </a:r>
            <a:r>
              <a:rPr lang="en-US" dirty="0"/>
              <a:t>.</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algn="l" rtl="0">
              <a:buNone/>
            </a:pPr>
            <a:r>
              <a:rPr lang="en-GB" sz="1800" b="1" i="0" dirty="0">
                <a:solidFill>
                  <a:srgbClr val="1EB3DD"/>
                </a:solidFill>
                <a:effectLst/>
                <a:latin typeface="Montserrat"/>
              </a:rPr>
              <a:t>Helen Keller</a:t>
            </a:r>
            <a:endParaRPr lang="en-US" sz="4400" dirty="0">
              <a:solidFill>
                <a:srgbClr val="1EB3DD"/>
              </a:solidFill>
            </a:endParaRPr>
          </a:p>
        </p:txBody>
      </p:sp>
      <p:pic>
        <p:nvPicPr>
          <p:cNvPr id="9" name="Picture Placeholder 8" descr="A picture containing text, vector graphics  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7" y="1916012"/>
            <a:ext cx="5365809" cy="3025975"/>
          </a:xfrm>
        </p:spPr>
        <p:txBody>
          <a:bodyPr/>
          <a:lstStyle/>
          <a:p>
            <a:pPr algn="just" rtl="0"/>
            <a:r>
              <a:rPr lang="en-US" dirty="0"/>
              <a:t>O networking </a:t>
            </a:r>
            <a:r>
              <a:rPr lang="en-US" dirty="0" err="1"/>
              <a:t>implica</a:t>
            </a:r>
            <a:r>
              <a:rPr lang="en-US" dirty="0"/>
              <a:t> o </a:t>
            </a:r>
            <a:r>
              <a:rPr lang="en-US" dirty="0" err="1"/>
              <a:t>estabelecimento</a:t>
            </a:r>
            <a:r>
              <a:rPr lang="en-US" dirty="0"/>
              <a:t>  e a </a:t>
            </a:r>
            <a:r>
              <a:rPr lang="en-US" dirty="0" err="1"/>
              <a:t>utilização</a:t>
            </a:r>
            <a:r>
              <a:rPr lang="en-US" dirty="0"/>
              <a:t> de </a:t>
            </a:r>
            <a:r>
              <a:rPr lang="en-US" dirty="0" err="1"/>
              <a:t>contactos</a:t>
            </a:r>
            <a:r>
              <a:rPr lang="en-US" dirty="0"/>
              <a:t> para agregar valor à </a:t>
            </a:r>
            <a:r>
              <a:rPr lang="en-US" dirty="0" err="1"/>
              <a:t>empresa</a:t>
            </a:r>
            <a:r>
              <a:rPr lang="en-US" dirty="0"/>
              <a:t>, </a:t>
            </a:r>
            <a:r>
              <a:rPr lang="en-US" dirty="0" err="1"/>
              <a:t>consumidores</a:t>
            </a:r>
            <a:r>
              <a:rPr lang="en-US" dirty="0"/>
              <a:t> e </a:t>
            </a:r>
            <a:r>
              <a:rPr lang="en-US" dirty="0" err="1"/>
              <a:t>clientes</a:t>
            </a:r>
            <a:r>
              <a:rPr lang="en-US" dirty="0"/>
              <a:t>. O objetivo do networking é criar um </a:t>
            </a:r>
            <a:r>
              <a:rPr lang="en-US" dirty="0" err="1"/>
              <a:t>grupo</a:t>
            </a:r>
            <a:r>
              <a:rPr lang="en-US" dirty="0"/>
              <a:t> de pessoas e informações que possam </a:t>
            </a:r>
            <a:r>
              <a:rPr lang="en-US" dirty="0" err="1"/>
              <a:t>aumentar</a:t>
            </a:r>
            <a:r>
              <a:rPr lang="en-US" dirty="0"/>
              <a:t> a </a:t>
            </a:r>
            <a:r>
              <a:rPr lang="en-US" dirty="0" err="1"/>
              <a:t>qualidade</a:t>
            </a:r>
            <a:r>
              <a:rPr lang="en-US" dirty="0"/>
              <a:t> do </a:t>
            </a:r>
            <a:r>
              <a:rPr lang="en-US" dirty="0" err="1"/>
              <a:t>produto</a:t>
            </a:r>
            <a:r>
              <a:rPr lang="en-US" dirty="0"/>
              <a:t> ou serviço, </a:t>
            </a:r>
            <a:r>
              <a:rPr lang="en-US" dirty="0" err="1"/>
              <a:t>diminuir</a:t>
            </a:r>
            <a:r>
              <a:rPr lang="en-US" dirty="0"/>
              <a:t> </a:t>
            </a:r>
            <a:r>
              <a:rPr lang="en-US" dirty="0" err="1"/>
              <a:t>os</a:t>
            </a:r>
            <a:r>
              <a:rPr lang="en-US" dirty="0"/>
              <a:t> </a:t>
            </a:r>
            <a:r>
              <a:rPr lang="en-US" dirty="0" err="1"/>
              <a:t>conflitos</a:t>
            </a:r>
            <a:r>
              <a:rPr lang="en-US" dirty="0"/>
              <a:t> com o cliente e </a:t>
            </a:r>
            <a:r>
              <a:rPr lang="en-US" dirty="0" err="1"/>
              <a:t>acrescentar</a:t>
            </a:r>
            <a:r>
              <a:rPr lang="en-US" dirty="0"/>
              <a:t> valor aos </a:t>
            </a:r>
            <a:r>
              <a:rPr lang="en-US" dirty="0" err="1"/>
              <a:t>consumidores</a:t>
            </a:r>
            <a:r>
              <a:rPr lang="en-US" dirty="0"/>
              <a:t>  e </a:t>
            </a:r>
            <a:r>
              <a:rPr lang="en-US" dirty="0" err="1"/>
              <a:t>clientes</a:t>
            </a:r>
            <a:r>
              <a:rPr lang="en-US" dirty="0"/>
              <a:t>.</a:t>
            </a:r>
            <a:endParaRPr lang="en-IE" dirty="0"/>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a:xfrm>
            <a:off x="537515" y="598372"/>
            <a:ext cx="6007748" cy="992652"/>
          </a:xfrm>
        </p:spPr>
        <p:txBody>
          <a:bodyPr/>
          <a:lstStyle/>
          <a:p>
            <a:r>
              <a:rPr lang="en-IE" sz="3500" dirty="0"/>
              <a:t>O que é o networking (</a:t>
            </a:r>
            <a:r>
              <a:rPr lang="en-IE" sz="3500" dirty="0" err="1"/>
              <a:t>trabalho</a:t>
            </a:r>
            <a:r>
              <a:rPr lang="en-IE" sz="3500" dirty="0"/>
              <a:t> em rede professional)?</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5196932" y="815063"/>
            <a:ext cx="6503991" cy="4945610"/>
            <a:chOff x="4878134" y="1867991"/>
            <a:chExt cx="5223555"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878134" y="1867991"/>
              <a:ext cx="5223555" cy="3831269"/>
              <a:chOff x="4878134" y="1867991"/>
              <a:chExt cx="5223555"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7970483" y="1935376"/>
                <a:ext cx="1229726"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Revisão e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atualização</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dos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objetivos</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do networking</a:t>
                </a:r>
                <a:endParaRPr lang="en-US" sz="1200" b="1" strike="sngStrike"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7369562" y="2681277"/>
                <a:ext cx="953669" cy="500700"/>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Realização</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de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atividades</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de networking</a:t>
                </a: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474338" y="3402605"/>
                <a:ext cx="1170251" cy="500700"/>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Preparação</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do plano de networking</a:t>
                </a: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541119" y="4097517"/>
                <a:ext cx="1104237" cy="500700"/>
              </a:xfrm>
              <a:prstGeom prst="rect">
                <a:avLst/>
              </a:prstGeom>
              <a:noFill/>
            </p:spPr>
            <p:txBody>
              <a:bodyPr wrap="square" rtlCol="0">
                <a:spAutoFit/>
              </a:bodyPr>
              <a:lstStyle/>
              <a:p>
                <a:pPr algn="l" rtl="0"/>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Identificação</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de o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quê</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e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quem</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é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preciso</a:t>
                </a:r>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200" b="1" spc="0" baseline="0" dirty="0" err="1">
                    <a:ln/>
                    <a:solidFill>
                      <a:srgbClr val="000000"/>
                    </a:solidFill>
                    <a:latin typeface="Calibri" panose="020F0502020204030204" pitchFamily="34" charset="0"/>
                    <a:cs typeface="Calibri" panose="020F0502020204030204" pitchFamily="34" charset="0"/>
                    <a:sym typeface="MyriadPro-Regular"/>
                    <a:rtl val="0"/>
                  </a:rPr>
                  <a:t>conhecer</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878134" y="4981439"/>
                <a:ext cx="980361" cy="500700"/>
              </a:xfrm>
              <a:prstGeom prst="rect">
                <a:avLst/>
              </a:prstGeom>
              <a:noFill/>
            </p:spPr>
            <p:txBody>
              <a:bodyPr wrap="square" rtlCol="0">
                <a:spAutoFit/>
              </a:bodyPr>
              <a:lstStyle/>
              <a:p>
                <a:pPr algn="l" rtl="0"/>
                <a:r>
                  <a:rPr lang="en-US" sz="1200" b="1" dirty="0" err="1">
                    <a:ln/>
                    <a:solidFill>
                      <a:srgbClr val="000000"/>
                    </a:solidFill>
                    <a:latin typeface="Calibri" panose="020F0502020204030204" pitchFamily="34" charset="0"/>
                    <a:cs typeface="Calibri" panose="020F0502020204030204" pitchFamily="34" charset="0"/>
                    <a:sym typeface="MyriadPro-Regular"/>
                    <a:rtl val="0"/>
                  </a:rPr>
                  <a:t>Identificação</a:t>
                </a:r>
                <a:r>
                  <a:rPr lang="en-US" sz="1200" b="1" dirty="0">
                    <a:ln/>
                    <a:solidFill>
                      <a:srgbClr val="000000"/>
                    </a:solidFill>
                    <a:latin typeface="Calibri" panose="020F0502020204030204" pitchFamily="34" charset="0"/>
                    <a:cs typeface="Calibri" panose="020F0502020204030204" pitchFamily="34" charset="0"/>
                    <a:sym typeface="MyriadPro-Regular"/>
                    <a:rtl val="0"/>
                  </a:rPr>
                  <a:t> dos </a:t>
                </a:r>
                <a:r>
                  <a:rPr lang="en-US" sz="1200" b="1" dirty="0" err="1">
                    <a:ln/>
                    <a:solidFill>
                      <a:srgbClr val="000000"/>
                    </a:solidFill>
                    <a:latin typeface="Calibri" panose="020F0502020204030204" pitchFamily="34" charset="0"/>
                    <a:cs typeface="Calibri" panose="020F0502020204030204" pitchFamily="34" charset="0"/>
                    <a:sym typeface="MyriadPro-Regular"/>
                    <a:rtl val="0"/>
                  </a:rPr>
                  <a:t>objetivos</a:t>
                </a:r>
                <a:r>
                  <a:rPr lang="en-US" sz="1200" b="1" dirty="0">
                    <a:ln/>
                    <a:solidFill>
                      <a:srgbClr val="000000"/>
                    </a:solidFill>
                    <a:latin typeface="Calibri" panose="020F0502020204030204" pitchFamily="34" charset="0"/>
                    <a:cs typeface="Calibri" panose="020F0502020204030204" pitchFamily="34" charset="0"/>
                    <a:sym typeface="MyriadPro-Regular"/>
                    <a:rtl val="0"/>
                  </a:rPr>
                  <a:t> do networking</a:t>
                </a:r>
                <a:endParaRPr lang="en-US" sz="1200" b="1"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18944" y="4971825"/>
                <a:ext cx="608398"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ETAPA</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01</a:t>
                </a: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783741" y="4281329"/>
              <a:ext cx="623389"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ETAPA</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02</a:t>
              </a:r>
            </a:p>
          </p:txBody>
        </p:sp>
        <p:sp>
          <p:nvSpPr>
            <p:cNvPr id="54" name="TextBox 53">
              <a:extLst>
                <a:ext uri="{FF2B5EF4-FFF2-40B4-BE49-F238E27FC236}">
                  <a16:creationId xmlns:a16="http://schemas.microsoft.com/office/drawing/2014/main" id="{22BEE703-08E7-9F44-2CAF-0EF9C5CB281A}"/>
                </a:ext>
              </a:extLst>
            </p:cNvPr>
            <p:cNvSpPr txBox="1"/>
            <p:nvPr/>
          </p:nvSpPr>
          <p:spPr>
            <a:xfrm>
              <a:off x="7651106" y="3577940"/>
              <a:ext cx="578608"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ETAPA</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03</a:t>
              </a:r>
            </a:p>
          </p:txBody>
        </p:sp>
        <p:sp>
          <p:nvSpPr>
            <p:cNvPr id="55" name="TextBox 54">
              <a:extLst>
                <a:ext uri="{FF2B5EF4-FFF2-40B4-BE49-F238E27FC236}">
                  <a16:creationId xmlns:a16="http://schemas.microsoft.com/office/drawing/2014/main" id="{AC9EF2BE-F0E6-D2F5-328F-612292A54A76}"/>
                </a:ext>
              </a:extLst>
            </p:cNvPr>
            <p:cNvSpPr txBox="1"/>
            <p:nvPr/>
          </p:nvSpPr>
          <p:spPr>
            <a:xfrm>
              <a:off x="8431000" y="2840694"/>
              <a:ext cx="618464"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ETAPA</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56" name="TextBox 55">
              <a:extLst>
                <a:ext uri="{FF2B5EF4-FFF2-40B4-BE49-F238E27FC236}">
                  <a16:creationId xmlns:a16="http://schemas.microsoft.com/office/drawing/2014/main" id="{F2F9E60A-3BF2-040E-3BFB-121732F34AA1}"/>
                </a:ext>
              </a:extLst>
            </p:cNvPr>
            <p:cNvSpPr txBox="1"/>
            <p:nvPr/>
          </p:nvSpPr>
          <p:spPr>
            <a:xfrm>
              <a:off x="9320424" y="2183529"/>
              <a:ext cx="575569"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ETAPA</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05</a:t>
              </a: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633326" y="494348"/>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err="1"/>
              <a:t>Criar</a:t>
            </a:r>
            <a:r>
              <a:rPr lang="en-IE" b="1" dirty="0"/>
              <a:t> um Networking </a:t>
            </a:r>
            <a:r>
              <a:rPr lang="en-IE" b="1" dirty="0" err="1"/>
              <a:t>Profissional</a:t>
            </a:r>
            <a:endParaRPr lang="en-IE" b="1" dirty="0"/>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582710" y="1108385"/>
            <a:ext cx="4879442" cy="5291596"/>
          </a:xfrm>
        </p:spPr>
        <p:txBody>
          <a:bodyPr/>
          <a:lstStyle/>
          <a:p>
            <a:pPr rtl="0">
              <a:lnSpc>
                <a:spcPts val="2580"/>
              </a:lnSpc>
            </a:pPr>
            <a:r>
              <a:rPr lang="en-US" sz="2300" dirty="0"/>
              <a:t>O networking é </a:t>
            </a:r>
            <a:r>
              <a:rPr lang="en-US" sz="2300" dirty="0" err="1"/>
              <a:t>mais</a:t>
            </a:r>
            <a:r>
              <a:rPr lang="en-US" sz="2300" dirty="0"/>
              <a:t> </a:t>
            </a:r>
            <a:r>
              <a:rPr lang="en-US" sz="2300" dirty="0" err="1"/>
              <a:t>importante</a:t>
            </a:r>
            <a:r>
              <a:rPr lang="en-US" sz="2300" dirty="0"/>
              <a:t> do que nunca, </a:t>
            </a:r>
            <a:r>
              <a:rPr lang="en-US" sz="2300" dirty="0" err="1"/>
              <a:t>uma</a:t>
            </a:r>
            <a:r>
              <a:rPr lang="en-US" sz="2300" dirty="0"/>
              <a:t> </a:t>
            </a:r>
            <a:r>
              <a:rPr lang="en-US" sz="2300" dirty="0" err="1"/>
              <a:t>vez</a:t>
            </a:r>
            <a:r>
              <a:rPr lang="en-US" sz="2300" dirty="0"/>
              <a:t> que ao se </a:t>
            </a:r>
            <a:r>
              <a:rPr lang="en-US" sz="2300" dirty="0" err="1"/>
              <a:t>estabelecer</a:t>
            </a:r>
            <a:r>
              <a:rPr lang="en-US" sz="2300" dirty="0"/>
              <a:t> </a:t>
            </a:r>
            <a:r>
              <a:rPr lang="en-US" sz="2300" dirty="0" err="1"/>
              <a:t>uma</a:t>
            </a:r>
            <a:r>
              <a:rPr lang="en-US" sz="2300" dirty="0"/>
              <a:t> </a:t>
            </a:r>
            <a:r>
              <a:rPr lang="en-US" sz="2300" dirty="0" err="1"/>
              <a:t>relação</a:t>
            </a:r>
            <a:r>
              <a:rPr lang="en-US" sz="2300" dirty="0"/>
              <a:t> se </a:t>
            </a:r>
            <a:r>
              <a:rPr lang="en-US" sz="2300" dirty="0" err="1"/>
              <a:t>pode</a:t>
            </a:r>
            <a:r>
              <a:rPr lang="en-US" sz="2300" dirty="0"/>
              <a:t> </a:t>
            </a:r>
            <a:r>
              <a:rPr lang="en-US" sz="2300" dirty="0" err="1"/>
              <a:t>diferenciar</a:t>
            </a:r>
            <a:r>
              <a:rPr lang="en-US" sz="2300" dirty="0"/>
              <a:t> um </a:t>
            </a:r>
            <a:r>
              <a:rPr lang="en-US" sz="2300" dirty="0" err="1"/>
              <a:t>empresário</a:t>
            </a:r>
            <a:r>
              <a:rPr lang="en-US" sz="2300" dirty="0"/>
              <a:t> em </a:t>
            </a:r>
            <a:r>
              <a:rPr lang="en-US" sz="2300" dirty="0" err="1"/>
              <a:t>detrimento</a:t>
            </a:r>
            <a:r>
              <a:rPr lang="en-US" sz="2300" dirty="0"/>
              <a:t> de outro</a:t>
            </a:r>
            <a:r>
              <a:rPr lang="en-US" sz="2300" b="1" dirty="0"/>
              <a:t>, proporcionando assim uma vantagem </a:t>
            </a:r>
            <a:r>
              <a:rPr lang="en-US" sz="2300" b="1" dirty="0" err="1"/>
              <a:t>competitiva</a:t>
            </a:r>
            <a:r>
              <a:rPr lang="en-US" sz="2300" b="1" dirty="0"/>
              <a:t>. </a:t>
            </a:r>
            <a:r>
              <a:rPr lang="en-US" sz="2300" dirty="0"/>
              <a:t>O networking </a:t>
            </a:r>
            <a:r>
              <a:rPr lang="en-US" sz="2300" dirty="0" err="1"/>
              <a:t>envolve</a:t>
            </a:r>
            <a:r>
              <a:rPr lang="en-US" sz="2300" dirty="0"/>
              <a:t> a </a:t>
            </a:r>
            <a:r>
              <a:rPr lang="en-US" sz="2300" dirty="0" err="1"/>
              <a:t>criação</a:t>
            </a:r>
            <a:r>
              <a:rPr lang="en-US" sz="2300" dirty="0"/>
              <a:t> de uma rede de </a:t>
            </a:r>
            <a:r>
              <a:rPr lang="en-US" sz="2300" dirty="0" err="1"/>
              <a:t>contactos</a:t>
            </a:r>
            <a:r>
              <a:rPr lang="en-US" sz="2300" dirty="0"/>
              <a:t>, colegas, associados, fornecedores e outros, </a:t>
            </a:r>
            <a:r>
              <a:rPr lang="en-US" sz="2300" dirty="0" err="1"/>
              <a:t>garantindo</a:t>
            </a:r>
            <a:r>
              <a:rPr lang="en-US" sz="2300" dirty="0"/>
              <a:t> um conjunto de dados a que se </a:t>
            </a:r>
            <a:r>
              <a:rPr lang="en-US" sz="2300" dirty="0" err="1"/>
              <a:t>pode</a:t>
            </a:r>
            <a:r>
              <a:rPr lang="en-US" sz="2300" dirty="0"/>
              <a:t> </a:t>
            </a:r>
            <a:r>
              <a:rPr lang="en-US" sz="2300" dirty="0" err="1"/>
              <a:t>recorrer</a:t>
            </a:r>
            <a:r>
              <a:rPr lang="en-US" sz="2300" dirty="0"/>
              <a:t> </a:t>
            </a:r>
            <a:r>
              <a:rPr lang="en-US" sz="2300" dirty="0" err="1"/>
              <a:t>quando</a:t>
            </a:r>
            <a:r>
              <a:rPr lang="en-US" sz="2300" dirty="0"/>
              <a:t> </a:t>
            </a:r>
            <a:r>
              <a:rPr lang="en-US" sz="2300" dirty="0" err="1"/>
              <a:t>necessário</a:t>
            </a:r>
            <a:r>
              <a:rPr lang="en-US" sz="2300" dirty="0"/>
              <a:t>. O networking </a:t>
            </a:r>
            <a:r>
              <a:rPr lang="en-US" sz="2300" dirty="0" err="1">
                <a:solidFill>
                  <a:srgbClr val="000000"/>
                </a:solidFill>
              </a:rPr>
              <a:t>requer</a:t>
            </a:r>
            <a:r>
              <a:rPr lang="en-US" sz="2300" dirty="0">
                <a:solidFill>
                  <a:srgbClr val="000000"/>
                </a:solidFill>
              </a:rPr>
              <a:t> uma abordagem disciplinada e </a:t>
            </a:r>
            <a:r>
              <a:rPr lang="en-US" sz="2300" dirty="0" err="1">
                <a:solidFill>
                  <a:srgbClr val="000000"/>
                </a:solidFill>
              </a:rPr>
              <a:t>planeada</a:t>
            </a:r>
            <a:r>
              <a:rPr lang="en-US" sz="2300" dirty="0">
                <a:solidFill>
                  <a:srgbClr val="000000"/>
                </a:solidFill>
              </a:rPr>
              <a:t> e é um </a:t>
            </a:r>
            <a:r>
              <a:rPr lang="en-US" sz="2300" dirty="0" err="1">
                <a:solidFill>
                  <a:srgbClr val="000000"/>
                </a:solidFill>
              </a:rPr>
              <a:t>processo</a:t>
            </a:r>
            <a:r>
              <a:rPr lang="en-US" sz="2300" dirty="0">
                <a:solidFill>
                  <a:srgbClr val="000000"/>
                </a:solidFill>
              </a:rPr>
              <a:t> </a:t>
            </a:r>
            <a:r>
              <a:rPr lang="en-US" sz="2300" dirty="0" err="1">
                <a:solidFill>
                  <a:srgbClr val="000000"/>
                </a:solidFill>
              </a:rPr>
              <a:t>bidirecional</a:t>
            </a:r>
            <a:r>
              <a:rPr lang="en-US" sz="2300" dirty="0">
                <a:solidFill>
                  <a:srgbClr val="000000"/>
                </a:solidFill>
              </a:rPr>
              <a:t>.</a:t>
            </a:r>
            <a:endParaRPr lang="en-US" sz="2300"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9260402" y="2107172"/>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rtl="0"/>
            <a:r>
              <a:rPr lang="en-US" sz="2000" b="1" dirty="0">
                <a:solidFill>
                  <a:srgbClr val="000000"/>
                </a:solidFill>
              </a:rPr>
              <a:t>A </a:t>
            </a:r>
            <a:r>
              <a:rPr lang="en-US" sz="2000" b="1" dirty="0" err="1">
                <a:solidFill>
                  <a:srgbClr val="000000"/>
                </a:solidFill>
              </a:rPr>
              <a:t>criação</a:t>
            </a:r>
            <a:r>
              <a:rPr lang="en-US" sz="2000" b="1" dirty="0">
                <a:solidFill>
                  <a:srgbClr val="000000"/>
                </a:solidFill>
              </a:rPr>
              <a:t>  de um network </a:t>
            </a:r>
            <a:r>
              <a:rPr lang="en-US" sz="2000" b="1" dirty="0" err="1">
                <a:solidFill>
                  <a:srgbClr val="000000"/>
                </a:solidFill>
              </a:rPr>
              <a:t>envolve</a:t>
            </a:r>
            <a:endParaRPr lang="en-US" sz="2000" b="1" dirty="0">
              <a:solidFill>
                <a:srgbClr val="000000"/>
              </a:solidFill>
            </a:endParaRPr>
          </a:p>
          <a:p>
            <a:pPr algn="ctr" rtl="0"/>
            <a:r>
              <a:rPr lang="en-US" sz="2000" b="1" dirty="0">
                <a:solidFill>
                  <a:srgbClr val="000000"/>
                </a:solidFill>
              </a:rPr>
              <a:t> 5 </a:t>
            </a:r>
            <a:r>
              <a:rPr lang="en-US" sz="2000" b="1" dirty="0" err="1">
                <a:solidFill>
                  <a:srgbClr val="000000"/>
                </a:solidFill>
              </a:rPr>
              <a:t>etapas</a:t>
            </a:r>
            <a:endParaRPr lang="en-IE" sz="2000" b="1" dirty="0">
              <a:solidFill>
                <a:srgbClr val="000000"/>
              </a:solidFill>
            </a:endParaRPr>
          </a:p>
          <a:p>
            <a:pPr algn="ctr" rtl="0"/>
            <a:endParaRPr lang="en-IE" sz="2000" b="1" dirty="0"/>
          </a:p>
        </p:txBody>
      </p:sp>
    </p:spTree>
    <p:extLst>
      <p:ext uri="{BB962C8B-B14F-4D97-AF65-F5344CB8AC3E}">
        <p14:creationId xmlns:p14="http://schemas.microsoft.com/office/powerpoint/2010/main" val="412607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925477" y="1496063"/>
            <a:ext cx="7404815" cy="3291086"/>
          </a:xfrm>
        </p:spPr>
        <p:txBody>
          <a:bodyPr/>
          <a:lstStyle/>
          <a:p>
            <a:pPr marL="342900" indent="-342900" algn="just" rtl="0">
              <a:buFont typeface="Arial" panose="020B0604020202020204" pitchFamily="34" charset="0"/>
              <a:buChar char="•"/>
            </a:pPr>
            <a:r>
              <a:rPr lang="en-US" dirty="0"/>
              <a:t>O networking </a:t>
            </a:r>
            <a:r>
              <a:rPr lang="en-US" dirty="0" err="1"/>
              <a:t>será</a:t>
            </a:r>
            <a:r>
              <a:rPr lang="en-US" dirty="0"/>
              <a:t> muito útil no início do </a:t>
            </a:r>
            <a:r>
              <a:rPr lang="en-US" dirty="0" err="1"/>
              <a:t>negócio</a:t>
            </a:r>
            <a:r>
              <a:rPr lang="en-US" dirty="0"/>
              <a:t>, </a:t>
            </a:r>
            <a:r>
              <a:rPr lang="en-US" dirty="0" err="1"/>
              <a:t>quando</a:t>
            </a:r>
            <a:r>
              <a:rPr lang="en-US" dirty="0"/>
              <a:t> </a:t>
            </a:r>
            <a:r>
              <a:rPr lang="en-US" dirty="0" err="1"/>
              <a:t>ainda</a:t>
            </a:r>
            <a:r>
              <a:rPr lang="en-US" dirty="0"/>
              <a:t> </a:t>
            </a:r>
            <a:r>
              <a:rPr lang="en-US" dirty="0" err="1"/>
              <a:t>não</a:t>
            </a:r>
            <a:r>
              <a:rPr lang="en-US" dirty="0"/>
              <a:t> se </a:t>
            </a:r>
            <a:r>
              <a:rPr lang="en-US" dirty="0" err="1"/>
              <a:t>tem</a:t>
            </a:r>
            <a:r>
              <a:rPr lang="en-US" dirty="0"/>
              <a:t> </a:t>
            </a:r>
            <a:r>
              <a:rPr lang="en-US" dirty="0" err="1"/>
              <a:t>muitos</a:t>
            </a:r>
            <a:r>
              <a:rPr lang="en-US" dirty="0"/>
              <a:t> </a:t>
            </a:r>
            <a:r>
              <a:rPr lang="en-US" dirty="0" err="1"/>
              <a:t>contactos</a:t>
            </a:r>
            <a:r>
              <a:rPr lang="en-US" dirty="0"/>
              <a:t>;</a:t>
            </a:r>
          </a:p>
          <a:p>
            <a:pPr marL="342900" indent="-342900" algn="just" rtl="0">
              <a:buFont typeface="Arial" panose="020B0604020202020204" pitchFamily="34" charset="0"/>
              <a:buChar char="•"/>
            </a:pPr>
            <a:r>
              <a:rPr lang="en-US" dirty="0"/>
              <a:t>O networking </a:t>
            </a:r>
            <a:r>
              <a:rPr lang="en-US" dirty="0" err="1"/>
              <a:t>permite</a:t>
            </a:r>
            <a:r>
              <a:rPr lang="en-US" dirty="0"/>
              <a:t> </a:t>
            </a:r>
            <a:r>
              <a:rPr lang="en-US" dirty="0" err="1"/>
              <a:t>manter</a:t>
            </a:r>
            <a:r>
              <a:rPr lang="en-US" dirty="0"/>
              <a:t> o </a:t>
            </a:r>
            <a:r>
              <a:rPr lang="en-US" dirty="0" err="1"/>
              <a:t>empreendedor</a:t>
            </a:r>
            <a:r>
              <a:rPr lang="en-US" dirty="0"/>
              <a:t> em </a:t>
            </a:r>
            <a:r>
              <a:rPr lang="en-US" dirty="0" err="1"/>
              <a:t>contacto</a:t>
            </a:r>
            <a:r>
              <a:rPr lang="en-US" dirty="0"/>
              <a:t> com as oportunidades. </a:t>
            </a:r>
            <a:r>
              <a:rPr lang="en-US" dirty="0" err="1"/>
              <a:t>Pode</a:t>
            </a:r>
            <a:r>
              <a:rPr lang="en-US" dirty="0"/>
              <a:t> recorrer a mais pessoas para obter ajuda e </a:t>
            </a:r>
            <a:r>
              <a:rPr lang="en-US" dirty="0" err="1"/>
              <a:t>conselhos</a:t>
            </a:r>
            <a:r>
              <a:rPr lang="en-US" dirty="0"/>
              <a:t>;</a:t>
            </a:r>
          </a:p>
          <a:p>
            <a:pPr marL="342900" indent="-342900" algn="just" rtl="0">
              <a:buFont typeface="Arial" panose="020B0604020202020204" pitchFamily="34" charset="0"/>
              <a:buChar char="•"/>
            </a:pPr>
            <a:r>
              <a:rPr lang="en-US" dirty="0" err="1"/>
              <a:t>Quem</a:t>
            </a:r>
            <a:r>
              <a:rPr lang="en-US" dirty="0"/>
              <a:t> </a:t>
            </a:r>
            <a:r>
              <a:rPr lang="en-US" dirty="0" err="1"/>
              <a:t>trabalha</a:t>
            </a:r>
            <a:r>
              <a:rPr lang="en-US" dirty="0"/>
              <a:t> em </a:t>
            </a:r>
            <a:r>
              <a:rPr lang="en-US" dirty="0" err="1"/>
              <a:t>grupo</a:t>
            </a:r>
            <a:r>
              <a:rPr lang="en-US" dirty="0"/>
              <a:t> </a:t>
            </a:r>
            <a:r>
              <a:rPr lang="en-US" dirty="0" err="1"/>
              <a:t>tem</a:t>
            </a:r>
            <a:r>
              <a:rPr lang="en-US" dirty="0"/>
              <a:t> </a:t>
            </a:r>
            <a:r>
              <a:rPr lang="en-US" dirty="0" err="1"/>
              <a:t>uma</a:t>
            </a:r>
            <a:r>
              <a:rPr lang="en-US" dirty="0"/>
              <a:t> </a:t>
            </a:r>
            <a:r>
              <a:rPr lang="en-US" dirty="0" err="1"/>
              <a:t>maior</a:t>
            </a:r>
            <a:r>
              <a:rPr lang="en-US" dirty="0"/>
              <a:t> </a:t>
            </a:r>
            <a:r>
              <a:rPr lang="en-US" dirty="0" err="1"/>
              <a:t>probabilidade</a:t>
            </a:r>
            <a:r>
              <a:rPr lang="en-US" dirty="0"/>
              <a:t> de </a:t>
            </a:r>
            <a:r>
              <a:rPr lang="en-US" dirty="0" err="1"/>
              <a:t>ter</a:t>
            </a:r>
            <a:r>
              <a:rPr lang="en-US" dirty="0"/>
              <a:t> </a:t>
            </a:r>
            <a:r>
              <a:rPr lang="en-US" dirty="0" err="1"/>
              <a:t>oportunidades</a:t>
            </a:r>
            <a:r>
              <a:rPr lang="en-US" dirty="0"/>
              <a:t>;</a:t>
            </a:r>
          </a:p>
          <a:p>
            <a:pPr marL="342900" indent="-342900" algn="just" rtl="0">
              <a:buFont typeface="Arial" panose="020B0604020202020204" pitchFamily="34" charset="0"/>
              <a:buChar char="•"/>
            </a:pPr>
            <a:r>
              <a:rPr lang="en-US" dirty="0"/>
              <a:t>O networking </a:t>
            </a:r>
            <a:r>
              <a:rPr lang="en-US" dirty="0" err="1"/>
              <a:t>permite</a:t>
            </a:r>
            <a:r>
              <a:rPr lang="en-US" dirty="0"/>
              <a:t> </a:t>
            </a:r>
            <a:r>
              <a:rPr lang="en-US" dirty="0" err="1"/>
              <a:t>contribuir</a:t>
            </a:r>
            <a:r>
              <a:rPr lang="en-US" dirty="0"/>
              <a:t> com algo para os outros e </a:t>
            </a:r>
            <a:r>
              <a:rPr lang="en-US" dirty="0" err="1"/>
              <a:t>construir</a:t>
            </a:r>
            <a:r>
              <a:rPr lang="en-US" dirty="0"/>
              <a:t> a </a:t>
            </a:r>
            <a:r>
              <a:rPr lang="en-US" dirty="0" err="1"/>
              <a:t>sua</a:t>
            </a:r>
            <a:r>
              <a:rPr lang="en-US" dirty="0"/>
              <a:t> </a:t>
            </a:r>
            <a:r>
              <a:rPr lang="en-US" dirty="0" err="1"/>
              <a:t>reputação</a:t>
            </a:r>
            <a:r>
              <a:rPr lang="en-US" dirty="0"/>
              <a:t> – “</a:t>
            </a:r>
            <a:r>
              <a:rPr lang="en-US" dirty="0" err="1"/>
              <a:t>pessoas</a:t>
            </a:r>
            <a:r>
              <a:rPr lang="en-US" dirty="0"/>
              <a:t> </a:t>
            </a:r>
            <a:r>
              <a:rPr lang="en-US" dirty="0" err="1"/>
              <a:t>compram</a:t>
            </a:r>
            <a:r>
              <a:rPr lang="en-US" dirty="0"/>
              <a:t> </a:t>
            </a:r>
            <a:r>
              <a:rPr lang="en-US" dirty="0" err="1"/>
              <a:t>pessoas</a:t>
            </a:r>
            <a:r>
              <a:rPr lang="en-US" dirty="0"/>
              <a:t>”.</a:t>
            </a:r>
          </a:p>
          <a:p>
            <a:pPr marL="342900" indent="-342900" algn="just" rtl="0">
              <a:buFont typeface="Arial" panose="020B0604020202020204" pitchFamily="34" charset="0"/>
              <a:buChar char="•"/>
            </a:pPr>
            <a:endParaRPr lang="en-IE" dirty="0"/>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1021009" y="715090"/>
            <a:ext cx="7584429" cy="992652"/>
          </a:xfrm>
        </p:spPr>
        <p:txBody>
          <a:bodyPr/>
          <a:lstStyle/>
          <a:p>
            <a:pPr algn="l" rtl="0"/>
            <a:r>
              <a:rPr lang="en-IE" b="1" dirty="0" err="1"/>
              <a:t>Porquê</a:t>
            </a:r>
            <a:r>
              <a:rPr lang="en-IE" b="1" dirty="0"/>
              <a:t> o networking é benéfico...</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pPr algn="l" rtl="0"/>
            <a:endParaRPr lang="en-IE" dirty="0"/>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  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  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  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  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919653" y="2010565"/>
            <a:ext cx="11081847" cy="3440624"/>
          </a:xfrm>
        </p:spPr>
        <p:txBody>
          <a:bodyPr/>
          <a:lstStyle/>
          <a:p>
            <a:pPr algn="just" rtl="0">
              <a:spcBef>
                <a:spcPts val="600"/>
              </a:spcBef>
            </a:pPr>
            <a:r>
              <a:rPr lang="en-US" sz="2100" dirty="0"/>
              <a:t>O networking é um método eficaz e de </a:t>
            </a:r>
            <a:r>
              <a:rPr lang="en-US" sz="2100" dirty="0" err="1"/>
              <a:t>baixo</a:t>
            </a:r>
            <a:r>
              <a:rPr lang="en-US" sz="2100" dirty="0"/>
              <a:t> </a:t>
            </a:r>
            <a:r>
              <a:rPr lang="en-US" sz="2100" dirty="0" err="1"/>
              <a:t>custo</a:t>
            </a:r>
            <a:r>
              <a:rPr lang="en-US" sz="2100" dirty="0"/>
              <a:t> que </a:t>
            </a:r>
            <a:r>
              <a:rPr lang="en-US" sz="2100" dirty="0" err="1"/>
              <a:t>permite</a:t>
            </a:r>
            <a:r>
              <a:rPr lang="en-US" sz="2100" dirty="0"/>
              <a:t> </a:t>
            </a:r>
            <a:r>
              <a:rPr lang="en-US" sz="2100" dirty="0" err="1"/>
              <a:t>estabelecer</a:t>
            </a:r>
            <a:r>
              <a:rPr lang="en-US" sz="2100" dirty="0"/>
              <a:t> </a:t>
            </a:r>
            <a:r>
              <a:rPr lang="en-US" sz="2100" dirty="0" err="1"/>
              <a:t>contactos</a:t>
            </a:r>
            <a:r>
              <a:rPr lang="en-US" sz="2100" dirty="0"/>
              <a:t> com aqueles que </a:t>
            </a:r>
            <a:r>
              <a:rPr lang="en-US" sz="2100" dirty="0" err="1"/>
              <a:t>podem</a:t>
            </a:r>
            <a:r>
              <a:rPr lang="en-US" sz="2100" dirty="0"/>
              <a:t> </a:t>
            </a:r>
            <a:r>
              <a:rPr lang="en-US" sz="2100" dirty="0" err="1"/>
              <a:t>apoiar</a:t>
            </a:r>
            <a:r>
              <a:rPr lang="en-US" sz="2100" dirty="0"/>
              <a:t> a </a:t>
            </a:r>
            <a:r>
              <a:rPr lang="en-US" sz="2100" dirty="0" err="1"/>
              <a:t>empresa</a:t>
            </a:r>
            <a:r>
              <a:rPr lang="en-US" sz="2100" dirty="0"/>
              <a:t> no </a:t>
            </a:r>
            <a:r>
              <a:rPr lang="en-US" sz="2100" dirty="0" err="1"/>
              <a:t>seu</a:t>
            </a:r>
            <a:r>
              <a:rPr lang="en-US" sz="2100" dirty="0"/>
              <a:t> </a:t>
            </a:r>
            <a:r>
              <a:rPr lang="en-US" sz="2100" dirty="0" err="1"/>
              <a:t>crescimento</a:t>
            </a:r>
            <a:r>
              <a:rPr lang="en-US" sz="2100" dirty="0"/>
              <a:t> </a:t>
            </a:r>
            <a:r>
              <a:rPr lang="en-US" sz="2100" dirty="0" err="1"/>
              <a:t>através</a:t>
            </a:r>
            <a:r>
              <a:rPr lang="en-US" sz="2100" dirty="0"/>
              <a:t> de referências e apresentações, para desenvolver vendas, oportunidades de colaboração e </a:t>
            </a:r>
            <a:r>
              <a:rPr lang="en-US" sz="2100" dirty="0" err="1"/>
              <a:t>contactos</a:t>
            </a:r>
            <a:r>
              <a:rPr lang="en-US" sz="2100" dirty="0"/>
              <a:t>.</a:t>
            </a:r>
          </a:p>
          <a:p>
            <a:pPr marL="0" marR="0" lvl="0" indent="0" algn="just" defTabSz="914400" rtl="0" eaLnBrk="1" fontAlgn="base" latinLnBrk="0" hangingPunct="1">
              <a:lnSpc>
                <a:spcPct val="90000"/>
              </a:lnSpc>
              <a:spcBef>
                <a:spcPts val="600"/>
              </a:spcBef>
              <a:spcAft>
                <a:spcPts val="0"/>
              </a:spcAft>
              <a:buClrTx/>
              <a:buSzTx/>
              <a:buFont typeface="Arial"/>
              <a:buNone/>
              <a:tabLst/>
              <a:defRPr/>
            </a:pPr>
            <a:r>
              <a:rPr kumimoji="0" lang="en-GB" sz="2100" b="1" i="0" u="sng" strike="noStrike" kern="1200" cap="none" spc="0" normalizeH="0" baseline="0" noProof="0" dirty="0">
                <a:ln>
                  <a:noFill/>
                </a:ln>
                <a:solidFill>
                  <a:srgbClr val="F1A0C2"/>
                </a:solidFill>
                <a:effectLst/>
                <a:uLnTx/>
                <a:uFillTx/>
                <a:latin typeface="Calibri" panose="020F0502020204030204"/>
                <a:ea typeface="+mn-ea"/>
                <a:cs typeface="+mn-cs"/>
              </a:rPr>
              <a:t>Tipos de networking </a:t>
            </a:r>
            <a:r>
              <a:rPr kumimoji="0" lang="en-GB" sz="2100" b="1" i="0" u="sng" strike="noStrike" kern="1200" cap="none" spc="0" normalizeH="0" baseline="0" noProof="0" dirty="0" err="1">
                <a:ln>
                  <a:noFill/>
                </a:ln>
                <a:solidFill>
                  <a:srgbClr val="F1A0C2"/>
                </a:solidFill>
                <a:effectLst/>
                <a:uLnTx/>
                <a:uFillTx/>
                <a:latin typeface="Calibri" panose="020F0502020204030204"/>
                <a:ea typeface="+mn-ea"/>
                <a:cs typeface="+mn-cs"/>
              </a:rPr>
              <a:t>empresariais</a:t>
            </a:r>
            <a:endParaRPr kumimoji="0" lang="en-GB" sz="2100" b="1" i="0" u="sng" strike="noStrike" kern="1200" cap="none" spc="0" normalizeH="0" baseline="0" noProof="0" dirty="0">
              <a:ln>
                <a:noFill/>
              </a:ln>
              <a:solidFill>
                <a:srgbClr val="F1A0C2"/>
              </a:solidFill>
              <a:effectLst/>
              <a:uLnTx/>
              <a:uFillTx/>
              <a:latin typeface="Calibri" panose="020F0502020204030204"/>
              <a:ea typeface="+mn-ea"/>
              <a:cs typeface="+mn-cs"/>
            </a:endParaRPr>
          </a:p>
          <a:p>
            <a:pPr marL="457200" marR="0" lvl="0" indent="-457200" algn="just" defTabSz="914400" rtl="0" eaLnBrk="1" fontAlgn="base" latinLnBrk="0" hangingPunct="1">
              <a:lnSpc>
                <a:spcPct val="90000"/>
              </a:lnSpc>
              <a:spcBef>
                <a:spcPts val="600"/>
              </a:spcBef>
              <a:spcAft>
                <a:spcPts val="0"/>
              </a:spcAft>
              <a:buClrTx/>
              <a:buSzTx/>
              <a:buFont typeface="Arial"/>
              <a:buAutoNum type="arabicPeriod"/>
              <a:tabLst/>
              <a:defRPr/>
            </a:pPr>
            <a:r>
              <a:rPr kumimoji="0" lang="en-GB" sz="2100" b="0" i="0" u="none" strike="noStrike" kern="1200" cap="none" spc="0" normalizeH="0" baseline="0" noProof="0" dirty="0">
                <a:ln>
                  <a:noFill/>
                </a:ln>
                <a:effectLst/>
                <a:uLnTx/>
                <a:uFillTx/>
                <a:latin typeface="Calibri" panose="020F0502020204030204"/>
                <a:ea typeface="+mn-ea"/>
                <a:cs typeface="+mn-cs"/>
              </a:rPr>
              <a:t>Redes de </a:t>
            </a:r>
            <a:r>
              <a:rPr kumimoji="0" lang="en-GB" sz="2100" b="0" i="0" u="none" strike="noStrike" kern="1200" cap="none" spc="0" normalizeH="0" baseline="0" noProof="0" dirty="0" err="1">
                <a:ln>
                  <a:noFill/>
                </a:ln>
                <a:effectLst/>
                <a:uLnTx/>
                <a:uFillTx/>
                <a:latin typeface="Calibri" panose="020F0502020204030204"/>
                <a:ea typeface="+mn-ea"/>
                <a:cs typeface="+mn-cs"/>
              </a:rPr>
              <a:t>contacto</a:t>
            </a:r>
            <a:r>
              <a:rPr kumimoji="0" lang="en-GB" sz="2100" b="0" i="0" u="none" strike="noStrike" kern="1200" cap="none" spc="0" normalizeH="0" baseline="0" noProof="0" dirty="0">
                <a:ln>
                  <a:noFill/>
                </a:ln>
                <a:effectLst/>
                <a:uLnTx/>
                <a:uFillTx/>
                <a:latin typeface="Calibri" panose="020F0502020204030204"/>
                <a:ea typeface="+mn-ea"/>
                <a:cs typeface="+mn-cs"/>
              </a:rPr>
              <a:t> fortes (normalmente redes pagas que se concentram em negócios de referência na rede, </a:t>
            </a:r>
            <a:r>
              <a:rPr kumimoji="0" lang="en-GB" sz="2100" b="0" i="0" u="none" strike="noStrike" kern="1200" cap="none" spc="0" normalizeH="0" baseline="0" noProof="0" dirty="0" err="1">
                <a:ln>
                  <a:noFill/>
                </a:ln>
                <a:effectLst/>
                <a:uLnTx/>
                <a:uFillTx/>
                <a:latin typeface="Calibri" panose="020F0502020204030204"/>
                <a:ea typeface="+mn-ea"/>
                <a:cs typeface="+mn-cs"/>
              </a:rPr>
              <a:t>como</a:t>
            </a:r>
            <a:r>
              <a:rPr kumimoji="0" lang="en-GB" sz="2100" b="0" i="0" u="none" strike="noStrike" kern="1200" cap="none" spc="0" normalizeH="0" baseline="0" noProof="0" dirty="0">
                <a:ln>
                  <a:noFill/>
                </a:ln>
                <a:effectLst/>
                <a:uLnTx/>
                <a:uFillTx/>
                <a:latin typeface="Calibri" panose="020F0502020204030204"/>
                <a:ea typeface="+mn-ea"/>
                <a:cs typeface="+mn-cs"/>
              </a:rPr>
              <a:t> </a:t>
            </a:r>
            <a:r>
              <a:rPr kumimoji="0" lang="en-GB" sz="2100" b="0" i="0" u="none" strike="noStrike" kern="1200" cap="none" spc="0" normalizeH="0" baseline="0" noProof="0" dirty="0" err="1">
                <a:ln>
                  <a:noFill/>
                </a:ln>
                <a:effectLst/>
                <a:uLnTx/>
                <a:uFillTx/>
                <a:latin typeface="Calibri" panose="020F0502020204030204"/>
                <a:ea typeface="+mn-ea"/>
                <a:cs typeface="+mn-cs"/>
              </a:rPr>
              <a:t>por</a:t>
            </a:r>
            <a:r>
              <a:rPr kumimoji="0" lang="en-GB" sz="2100" b="0" i="0" u="none" strike="noStrike" kern="1200" cap="none" spc="0" normalizeH="0" baseline="0" noProof="0" dirty="0">
                <a:ln>
                  <a:noFill/>
                </a:ln>
                <a:effectLst/>
                <a:uLnTx/>
                <a:uFillTx/>
                <a:latin typeface="Calibri" panose="020F0502020204030204"/>
                <a:ea typeface="+mn-ea"/>
                <a:cs typeface="+mn-cs"/>
              </a:rPr>
              <a:t> </a:t>
            </a:r>
            <a:r>
              <a:rPr kumimoji="0" lang="en-GB" sz="2100" b="0" i="0" u="none" strike="noStrike" kern="1200" cap="none" spc="0" normalizeH="0" baseline="0" noProof="0" dirty="0" err="1">
                <a:ln>
                  <a:noFill/>
                </a:ln>
                <a:effectLst/>
                <a:uLnTx/>
                <a:uFillTx/>
                <a:latin typeface="Calibri" panose="020F0502020204030204"/>
                <a:ea typeface="+mn-ea"/>
                <a:cs typeface="+mn-cs"/>
              </a:rPr>
              <a:t>exemplo</a:t>
            </a:r>
            <a:r>
              <a:rPr kumimoji="0" lang="en-GB" sz="2100" b="0" i="0" u="none" strike="noStrike" kern="1200" cap="none" spc="0" normalizeH="0" baseline="0" noProof="0" dirty="0">
                <a:ln>
                  <a:noFill/>
                </a:ln>
                <a:effectLst/>
                <a:uLnTx/>
                <a:uFillTx/>
                <a:latin typeface="Calibri" panose="020F0502020204030204"/>
                <a:ea typeface="+mn-ea"/>
                <a:cs typeface="+mn-cs"/>
              </a:rPr>
              <a:t> </a:t>
            </a:r>
            <a:r>
              <a:rPr kumimoji="0" lang="en-GB" sz="21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 Rede de Negócios Internacional | Rede de </a:t>
            </a:r>
            <a:r>
              <a:rPr kumimoji="0" lang="en-GB" sz="2100" b="0" i="0" u="none" strike="noStrike" kern="1200" cap="none" spc="0" normalizeH="0" baseline="0" noProof="0" dirty="0" err="1">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negócios</a:t>
            </a:r>
            <a:r>
              <a:rPr lang="en-GB" sz="2100" dirty="0">
                <a:latin typeface="Calibri" panose="020F0502020204030204"/>
              </a:rPr>
              <a:t>)</a:t>
            </a:r>
          </a:p>
          <a:p>
            <a:pPr marL="457200" marR="0" lvl="0" indent="-457200" algn="just" defTabSz="914400" rtl="0" eaLnBrk="1" fontAlgn="base" latinLnBrk="0" hangingPunct="1">
              <a:lnSpc>
                <a:spcPct val="90000"/>
              </a:lnSpc>
              <a:spcBef>
                <a:spcPts val="600"/>
              </a:spcBef>
              <a:spcAft>
                <a:spcPts val="0"/>
              </a:spcAft>
              <a:buClrTx/>
              <a:buSzTx/>
              <a:buFont typeface="Arial"/>
              <a:buAutoNum type="arabicPeriod"/>
              <a:tabLst/>
              <a:defRPr/>
            </a:pPr>
            <a:r>
              <a:rPr kumimoji="0" lang="en-GB" sz="2100" b="0" i="0" u="none" strike="noStrike" kern="1200" cap="none" spc="0" normalizeH="0" baseline="0" noProof="0" dirty="0">
                <a:ln>
                  <a:noFill/>
                </a:ln>
                <a:effectLst/>
                <a:uLnTx/>
                <a:uFillTx/>
                <a:latin typeface="Calibri" panose="020F0502020204030204"/>
                <a:ea typeface="+mn-ea"/>
                <a:cs typeface="+mn-cs"/>
              </a:rPr>
              <a:t>Redes de </a:t>
            </a:r>
            <a:r>
              <a:rPr kumimoji="0" lang="en-GB" sz="2100" b="0" i="0" u="none" strike="noStrike" kern="1200" cap="none" spc="0" normalizeH="0" baseline="0" noProof="0" dirty="0" err="1">
                <a:ln>
                  <a:noFill/>
                </a:ln>
                <a:effectLst/>
                <a:uLnTx/>
                <a:uFillTx/>
                <a:latin typeface="Calibri" panose="020F0502020204030204"/>
                <a:ea typeface="+mn-ea"/>
                <a:cs typeface="+mn-cs"/>
              </a:rPr>
              <a:t>contacto</a:t>
            </a:r>
            <a:r>
              <a:rPr kumimoji="0" lang="en-GB" sz="2100" b="0" i="0" u="none" strike="noStrike" kern="1200" cap="none" spc="0" normalizeH="0" baseline="0" noProof="0" dirty="0">
                <a:ln>
                  <a:noFill/>
                </a:ln>
                <a:effectLst/>
                <a:uLnTx/>
                <a:uFillTx/>
                <a:latin typeface="Calibri" panose="020F0502020204030204"/>
                <a:ea typeface="+mn-ea"/>
                <a:cs typeface="+mn-cs"/>
              </a:rPr>
              <a:t> casuais - a </a:t>
            </a:r>
            <a:r>
              <a:rPr kumimoji="0" lang="en-GB" sz="2100" b="0" i="0" u="none" strike="noStrike" kern="1200" cap="none" spc="0" normalizeH="0" baseline="0" noProof="0" dirty="0" err="1">
                <a:ln>
                  <a:noFill/>
                </a:ln>
                <a:effectLst/>
                <a:uLnTx/>
                <a:uFillTx/>
                <a:latin typeface="Calibri" panose="020F0502020204030204"/>
                <a:ea typeface="+mn-ea"/>
                <a:cs typeface="+mn-cs"/>
              </a:rPr>
              <a:t>participação</a:t>
            </a:r>
            <a:r>
              <a:rPr kumimoji="0" lang="en-GB" sz="2100" b="0" i="0" u="none" strike="noStrike" kern="1200" cap="none" spc="0" normalizeH="0" baseline="0" noProof="0" dirty="0">
                <a:ln>
                  <a:noFill/>
                </a:ln>
                <a:effectLst/>
                <a:uLnTx/>
                <a:uFillTx/>
                <a:latin typeface="Calibri" panose="020F0502020204030204"/>
                <a:ea typeface="+mn-ea"/>
                <a:cs typeface="+mn-cs"/>
              </a:rPr>
              <a:t> da </a:t>
            </a:r>
            <a:r>
              <a:rPr kumimoji="0" lang="en-GB" sz="2100" b="0" i="0" u="none" strike="noStrike" kern="1200" cap="none" spc="0" normalizeH="0" baseline="0" noProof="0" dirty="0" err="1">
                <a:ln>
                  <a:noFill/>
                </a:ln>
                <a:effectLst/>
                <a:uLnTx/>
                <a:uFillTx/>
                <a:latin typeface="Calibri" panose="020F0502020204030204"/>
                <a:ea typeface="+mn-ea"/>
                <a:cs typeface="+mn-cs"/>
              </a:rPr>
              <a:t>empresa</a:t>
            </a:r>
            <a:r>
              <a:rPr kumimoji="0" lang="en-GB" sz="2100" b="0" i="0" u="none" strike="noStrike" kern="1200" cap="none" spc="0" normalizeH="0" baseline="0" noProof="0" dirty="0">
                <a:ln>
                  <a:noFill/>
                </a:ln>
                <a:effectLst/>
                <a:uLnTx/>
                <a:uFillTx/>
                <a:latin typeface="Calibri" panose="020F0502020204030204"/>
                <a:ea typeface="+mn-ea"/>
                <a:cs typeface="+mn-cs"/>
              </a:rPr>
              <a:t> é opcional - por exemplo, eventos de networking da Câmara de </a:t>
            </a:r>
            <a:r>
              <a:rPr lang="en-GB" sz="2100" dirty="0" err="1">
                <a:latin typeface="Calibri" panose="020F0502020204030204"/>
              </a:rPr>
              <a:t>Comércio</a:t>
            </a:r>
            <a:r>
              <a:rPr lang="en-GB" sz="2100" dirty="0">
                <a:latin typeface="Calibri" panose="020F0502020204030204"/>
              </a:rPr>
              <a:t> da </a:t>
            </a:r>
            <a:r>
              <a:rPr lang="en-GB" sz="2100" dirty="0" err="1">
                <a:latin typeface="Calibri" panose="020F0502020204030204"/>
              </a:rPr>
              <a:t>área</a:t>
            </a:r>
            <a:r>
              <a:rPr lang="en-GB" sz="2100" dirty="0">
                <a:latin typeface="Calibri" panose="020F0502020204030204"/>
              </a:rPr>
              <a:t> da </a:t>
            </a:r>
            <a:r>
              <a:rPr kumimoji="0" lang="en-GB" sz="2100" b="0" i="0" u="none" strike="noStrike" kern="1200" cap="none" spc="0" normalizeH="0" baseline="0" noProof="0" dirty="0" err="1">
                <a:ln>
                  <a:noFill/>
                </a:ln>
                <a:effectLst/>
                <a:uLnTx/>
                <a:uFillTx/>
                <a:latin typeface="Calibri" panose="020F0502020204030204"/>
                <a:ea typeface="+mn-ea"/>
                <a:cs typeface="+mn-cs"/>
              </a:rPr>
              <a:t>empresa</a:t>
            </a:r>
            <a:r>
              <a:rPr kumimoji="0" lang="en-GB" sz="2100" b="0" i="0" u="none" strike="noStrike" kern="1200" cap="none" spc="0" normalizeH="0" baseline="0" noProof="0" dirty="0">
                <a:ln>
                  <a:noFill/>
                </a:ln>
                <a:effectLst/>
                <a:uLnTx/>
                <a:uFillTx/>
                <a:latin typeface="Calibri" panose="020F0502020204030204"/>
                <a:ea typeface="+mn-ea"/>
                <a:cs typeface="+mn-cs"/>
              </a:rPr>
              <a:t>;</a:t>
            </a:r>
          </a:p>
          <a:p>
            <a:pPr marL="457200" marR="0" lvl="0" indent="-457200" algn="just" defTabSz="914400" rtl="0" eaLnBrk="1" fontAlgn="base" latinLnBrk="0" hangingPunct="1">
              <a:lnSpc>
                <a:spcPct val="90000"/>
              </a:lnSpc>
              <a:spcBef>
                <a:spcPts val="600"/>
              </a:spcBef>
              <a:spcAft>
                <a:spcPts val="0"/>
              </a:spcAft>
              <a:buClrTx/>
              <a:buSzTx/>
              <a:buFont typeface="Arial"/>
              <a:buAutoNum type="arabicPeriod"/>
              <a:tabLst/>
              <a:defRPr/>
            </a:pPr>
            <a:r>
              <a:rPr kumimoji="0" lang="en-GB" sz="2100" b="0" i="0" u="none" strike="noStrike" kern="1200" cap="none" spc="0" normalizeH="0" baseline="0" noProof="0" dirty="0">
                <a:ln>
                  <a:noFill/>
                </a:ln>
                <a:effectLst/>
                <a:uLnTx/>
                <a:uFillTx/>
                <a:latin typeface="Calibri" panose="020F0502020204030204"/>
                <a:ea typeface="+mn-ea"/>
                <a:cs typeface="+mn-cs"/>
              </a:rPr>
              <a:t>Redes on-line - </a:t>
            </a:r>
            <a:r>
              <a:rPr lang="en-US" sz="2100" dirty="0" err="1">
                <a:solidFill>
                  <a:srgbClr val="F79037"/>
                </a:solidFill>
                <a:hlinkClick r:id="rId4">
                  <a:extLst>
                    <a:ext uri="{A12FA001-AC4F-418D-AE19-62706E023703}">
                      <ahyp:hlinkClr xmlns:ahyp="http://schemas.microsoft.com/office/drawing/2018/hyperlinkcolor" val="tx"/>
                    </a:ext>
                  </a:extLst>
                </a:hlinkClick>
              </a:rPr>
              <a:t>Bem-vindo</a:t>
            </a:r>
            <a:r>
              <a:rPr lang="en-US" sz="2100" dirty="0">
                <a:solidFill>
                  <a:srgbClr val="F79037"/>
                </a:solidFill>
                <a:hlinkClick r:id="rId4">
                  <a:extLst>
                    <a:ext uri="{A12FA001-AC4F-418D-AE19-62706E023703}">
                      <ahyp:hlinkClr xmlns:ahyp="http://schemas.microsoft.com/office/drawing/2018/hyperlinkcolor" val="tx"/>
                    </a:ext>
                  </a:extLst>
                </a:hlinkClick>
              </a:rPr>
              <a:t> à Open Food Network</a:t>
            </a:r>
            <a:r>
              <a:rPr lang="en-US" sz="2100" dirty="0">
                <a:solidFill>
                  <a:srgbClr val="F79037"/>
                </a:solidFill>
              </a:rPr>
              <a:t> </a:t>
            </a:r>
            <a:r>
              <a:rPr kumimoji="0" lang="en-GB" sz="2100" b="0" i="0" u="none" strike="noStrike" kern="1200" cap="none" spc="0" normalizeH="0" baseline="0" noProof="0" dirty="0">
                <a:ln>
                  <a:noFill/>
                </a:ln>
                <a:effectLst/>
                <a:uLnTx/>
                <a:uFillTx/>
                <a:latin typeface="Calibri" panose="020F0502020204030204"/>
                <a:ea typeface="+mn-ea"/>
                <a:cs typeface="+mn-cs"/>
              </a:rPr>
              <a:t>Grupos do LinkedIn ou Facebook</a:t>
            </a:r>
          </a:p>
          <a:p>
            <a:pPr marL="457200" marR="0" lvl="0" indent="-457200" algn="just" defTabSz="914400" rtl="0" eaLnBrk="1" fontAlgn="base" latinLnBrk="0" hangingPunct="1">
              <a:lnSpc>
                <a:spcPct val="90000"/>
              </a:lnSpc>
              <a:spcBef>
                <a:spcPts val="600"/>
              </a:spcBef>
              <a:spcAft>
                <a:spcPts val="0"/>
              </a:spcAft>
              <a:buClrTx/>
              <a:buSzTx/>
              <a:buFont typeface="Arial"/>
              <a:buAutoNum type="arabicPeriod"/>
              <a:tabLst/>
              <a:defRPr/>
            </a:pPr>
            <a:r>
              <a:rPr kumimoji="0" lang="en-GB" sz="2100" b="0" i="0" u="none" strike="noStrike" kern="1200" cap="none" spc="0" normalizeH="0" baseline="0" noProof="0" dirty="0">
                <a:ln>
                  <a:noFill/>
                </a:ln>
                <a:effectLst/>
                <a:uLnTx/>
                <a:uFillTx/>
                <a:latin typeface="Calibri" panose="020F0502020204030204"/>
                <a:ea typeface="+mn-ea"/>
                <a:cs typeface="+mn-cs"/>
              </a:rPr>
              <a:t>Associações profissionais -</a:t>
            </a:r>
            <a:r>
              <a:rPr lang="en-US" sz="2100" dirty="0">
                <a:solidFill>
                  <a:srgbClr val="F79037"/>
                </a:solidFill>
                <a:hlinkClick r:id="rId5">
                  <a:extLst>
                    <a:ext uri="{A12FA001-AC4F-418D-AE19-62706E023703}">
                      <ahyp:hlinkClr xmlns:ahyp="http://schemas.microsoft.com/office/drawing/2018/hyperlinkcolor" val="tx"/>
                    </a:ext>
                  </a:extLst>
                </a:hlinkClick>
              </a:rPr>
              <a:t>Tipperary Food Producers Network - 37 </a:t>
            </a:r>
            <a:r>
              <a:rPr lang="en-US" sz="2100" dirty="0" err="1">
                <a:solidFill>
                  <a:srgbClr val="F79037"/>
                </a:solidFill>
                <a:hlinkClick r:id="rId5">
                  <a:extLst>
                    <a:ext uri="{A12FA001-AC4F-418D-AE19-62706E023703}">
                      <ahyp:hlinkClr xmlns:ahyp="http://schemas.microsoft.com/office/drawing/2018/hyperlinkcolor" val="tx"/>
                    </a:ext>
                  </a:extLst>
                </a:hlinkClick>
              </a:rPr>
              <a:t>empresas</a:t>
            </a:r>
            <a:r>
              <a:rPr lang="en-US" sz="2100" dirty="0">
                <a:solidFill>
                  <a:srgbClr val="F79037"/>
                </a:solidFill>
                <a:hlinkClick r:id="rId5">
                  <a:extLst>
                    <a:ext uri="{A12FA001-AC4F-418D-AE19-62706E023703}">
                      <ahyp:hlinkClr xmlns:ahyp="http://schemas.microsoft.com/office/drawing/2018/hyperlinkcolor" val="tx"/>
                    </a:ext>
                  </a:extLst>
                </a:hlinkClick>
              </a:rPr>
              <a:t> </a:t>
            </a:r>
            <a:r>
              <a:rPr lang="en-US" sz="2100" dirty="0" err="1">
                <a:solidFill>
                  <a:srgbClr val="F79037"/>
                </a:solidFill>
                <a:hlinkClick r:id="rId5">
                  <a:extLst>
                    <a:ext uri="{A12FA001-AC4F-418D-AE19-62706E023703}">
                      <ahyp:hlinkClr xmlns:ahyp="http://schemas.microsoft.com/office/drawing/2018/hyperlinkcolor" val="tx"/>
                    </a:ext>
                  </a:extLst>
                </a:hlinkClick>
              </a:rPr>
              <a:t>alimentares</a:t>
            </a:r>
            <a:r>
              <a:rPr lang="en-US" sz="2100" dirty="0">
                <a:solidFill>
                  <a:srgbClr val="F79037"/>
                </a:solidFill>
                <a:hlinkClick r:id="rId5">
                  <a:extLst>
                    <a:ext uri="{A12FA001-AC4F-418D-AE19-62706E023703}">
                      <ahyp:hlinkClr xmlns:ahyp="http://schemas.microsoft.com/office/drawing/2018/hyperlinkcolor" val="tx"/>
                    </a:ext>
                  </a:extLst>
                </a:hlinkClick>
              </a:rPr>
              <a:t> em Tipp</a:t>
            </a:r>
            <a:endParaRPr kumimoji="0" lang="en-GB" sz="21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algn="just" rtl="0">
              <a:spcBef>
                <a:spcPts val="600"/>
              </a:spcBef>
            </a:pPr>
            <a:endParaRPr lang="en-US" sz="2100" dirty="0"/>
          </a:p>
          <a:p>
            <a:pPr algn="just" rtl="0">
              <a:spcBef>
                <a:spcPts val="600"/>
              </a:spcBef>
            </a:pPr>
            <a:endParaRPr lang="en-IE" sz="2100"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pPr algn="l" rtl="0"/>
            <a:r>
              <a:rPr lang="en-IE" b="1" dirty="0" err="1"/>
              <a:t>Tipos</a:t>
            </a:r>
            <a:r>
              <a:rPr lang="en-IE" b="1" dirty="0"/>
              <a:t> de Networking</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  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  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  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LEALDADE &amp; SATISFAÇÃO DO CLIENTE</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163438" y="1132375"/>
            <a:ext cx="7490297" cy="999383"/>
          </a:xfrm>
        </p:spPr>
        <p:txBody>
          <a:bodyPr/>
          <a:lstStyle/>
          <a:p>
            <a:pPr rtl="0"/>
            <a:r>
              <a:rPr lang="en-US" sz="1800" dirty="0"/>
              <a:t>Ao </a:t>
            </a:r>
            <a:r>
              <a:rPr lang="en-US" sz="1800" dirty="0" err="1"/>
              <a:t>compreender</a:t>
            </a:r>
            <a:r>
              <a:rPr lang="en-US" sz="1800" dirty="0"/>
              <a:t> as necessidades e preocupações dos </a:t>
            </a:r>
            <a:r>
              <a:rPr lang="en-US" sz="1800" dirty="0" err="1"/>
              <a:t>consumidores</a:t>
            </a:r>
            <a:r>
              <a:rPr lang="en-US" sz="1800" dirty="0"/>
              <a:t>, </a:t>
            </a:r>
            <a:r>
              <a:rPr lang="en-US" sz="1800" dirty="0" err="1"/>
              <a:t>podem</a:t>
            </a:r>
            <a:r>
              <a:rPr lang="en-US" sz="1800" dirty="0"/>
              <a:t>-se fornecer </a:t>
            </a:r>
            <a:r>
              <a:rPr lang="en-US" sz="1800" dirty="0" err="1"/>
              <a:t>soluções</a:t>
            </a:r>
            <a:r>
              <a:rPr lang="en-US" sz="1800" dirty="0"/>
              <a:t> </a:t>
            </a:r>
            <a:r>
              <a:rPr lang="en-US" sz="1800" dirty="0" err="1"/>
              <a:t>personalizadas</a:t>
            </a:r>
            <a:r>
              <a:rPr lang="en-US" sz="1800" dirty="0"/>
              <a:t>, um </a:t>
            </a:r>
            <a:r>
              <a:rPr lang="en-US" sz="1800" dirty="0" err="1"/>
              <a:t>serviço</a:t>
            </a:r>
            <a:r>
              <a:rPr lang="en-US" sz="1800" dirty="0"/>
              <a:t> </a:t>
            </a:r>
            <a:r>
              <a:rPr lang="en-US" sz="1800" dirty="0" err="1"/>
              <a:t>excecional</a:t>
            </a:r>
            <a:r>
              <a:rPr lang="en-US" sz="1800" dirty="0"/>
              <a:t> ao </a:t>
            </a:r>
            <a:r>
              <a:rPr lang="en-US" sz="1800" dirty="0" err="1"/>
              <a:t>cliente</a:t>
            </a:r>
            <a:r>
              <a:rPr lang="en-US" sz="1800" dirty="0"/>
              <a:t> e uma </a:t>
            </a:r>
            <a:r>
              <a:rPr lang="en-US" sz="1800" dirty="0" err="1"/>
              <a:t>experiência</a:t>
            </a:r>
            <a:r>
              <a:rPr lang="en-US" sz="1800" dirty="0"/>
              <a:t> global positiva. </a:t>
            </a:r>
            <a:r>
              <a:rPr lang="en-US" sz="1800" dirty="0" err="1"/>
              <a:t>Isto</a:t>
            </a:r>
            <a:r>
              <a:rPr lang="en-US" sz="1800" dirty="0"/>
              <a:t> </a:t>
            </a:r>
            <a:r>
              <a:rPr lang="en-US" sz="1800" dirty="0" err="1"/>
              <a:t>tudo</a:t>
            </a:r>
            <a:r>
              <a:rPr lang="en-US" sz="1800" dirty="0"/>
              <a:t> </a:t>
            </a:r>
            <a:r>
              <a:rPr lang="en-US" sz="1800" dirty="0" err="1"/>
              <a:t>conduz</a:t>
            </a:r>
            <a:r>
              <a:rPr lang="en-US" sz="1800" dirty="0"/>
              <a:t> à fidelidade do </a:t>
            </a:r>
            <a:r>
              <a:rPr lang="en-US" sz="1800" dirty="0" err="1"/>
              <a:t>consumidor</a:t>
            </a:r>
            <a:r>
              <a:rPr lang="en-US" sz="1800" dirty="0"/>
              <a:t>, à </a:t>
            </a:r>
            <a:r>
              <a:rPr lang="en-US" sz="1800" dirty="0" err="1"/>
              <a:t>repetição</a:t>
            </a:r>
            <a:r>
              <a:rPr lang="en-US" sz="1800" dirty="0"/>
              <a:t> dos </a:t>
            </a:r>
            <a:r>
              <a:rPr lang="en-US" sz="1800" dirty="0" err="1"/>
              <a:t>negócios</a:t>
            </a:r>
            <a:r>
              <a:rPr lang="en-US" sz="1800" dirty="0"/>
              <a:t> e a recomendações positivas.</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algn="l" rtl="0"/>
            <a:r>
              <a:rPr lang="en-US" dirty="0"/>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RELAÇÕES DE FORNECEDORES E PARCEIROS</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3997395" y="3084995"/>
            <a:ext cx="7506617" cy="999383"/>
          </a:xfrm>
        </p:spPr>
        <p:txBody>
          <a:bodyPr/>
          <a:lstStyle/>
          <a:p>
            <a:pPr rtl="0"/>
            <a:r>
              <a:rPr lang="en-US" sz="1800" dirty="0"/>
              <a:t>A base de um negócio ético é </a:t>
            </a:r>
            <a:r>
              <a:rPr lang="en-US" sz="1800" dirty="0" err="1"/>
              <a:t>estender</a:t>
            </a:r>
            <a:r>
              <a:rPr lang="en-US" sz="1800" dirty="0"/>
              <a:t> </a:t>
            </a:r>
            <a:r>
              <a:rPr lang="en-US" sz="1800" dirty="0" err="1"/>
              <a:t>os</a:t>
            </a:r>
            <a:r>
              <a:rPr lang="en-US" sz="1800" dirty="0"/>
              <a:t> </a:t>
            </a:r>
            <a:r>
              <a:rPr lang="en-US" sz="1800" dirty="0" err="1"/>
              <a:t>seus</a:t>
            </a:r>
            <a:r>
              <a:rPr lang="en-US" sz="1800" dirty="0"/>
              <a:t> </a:t>
            </a:r>
            <a:r>
              <a:rPr lang="en-US" sz="1800" dirty="0" err="1"/>
              <a:t>valores</a:t>
            </a:r>
            <a:r>
              <a:rPr lang="en-US" sz="1800" dirty="0"/>
              <a:t> aos seus fornecedores e </a:t>
            </a:r>
            <a:r>
              <a:rPr lang="en-US" sz="1800" dirty="0" err="1"/>
              <a:t>parceiros</a:t>
            </a:r>
            <a:r>
              <a:rPr lang="en-US" sz="1800" dirty="0"/>
              <a:t>, e construir práticas de abastecimento justas e éticas e parcerias mutuamente benéficas com aqueles que </a:t>
            </a:r>
            <a:r>
              <a:rPr lang="en-US" sz="1800" dirty="0" err="1"/>
              <a:t>compartilham</a:t>
            </a:r>
            <a:r>
              <a:rPr lang="en-US" sz="1800" dirty="0"/>
              <a:t> </a:t>
            </a:r>
            <a:r>
              <a:rPr lang="en-US" sz="1800" dirty="0" err="1"/>
              <a:t>os</a:t>
            </a:r>
            <a:r>
              <a:rPr lang="en-US" sz="1800" dirty="0"/>
              <a:t> seus valores. Isso </a:t>
            </a:r>
            <a:r>
              <a:rPr lang="en-US" sz="1800" dirty="0" err="1"/>
              <a:t>aumentará</a:t>
            </a:r>
            <a:r>
              <a:rPr lang="en-US" sz="1800" dirty="0"/>
              <a:t> a credibilidade e reputação de maneira sustentável.</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algn="l" rtl="0"/>
            <a:r>
              <a:rPr lang="en-US" dirty="0"/>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7000165" cy="339415"/>
          </a:xfrm>
        </p:spPr>
        <p:txBody>
          <a:bodyPr/>
          <a:lstStyle/>
          <a:p>
            <a:pPr algn="l" rtl="0"/>
            <a:r>
              <a:rPr lang="en-US" dirty="0"/>
              <a:t>ENVOLVIMENTO COMUNITÁRIO E IMPACTO SOCIAL</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a:lstStyle/>
          <a:p>
            <a:pPr rtl="0"/>
            <a:r>
              <a:rPr lang="en-US" sz="1800" dirty="0" err="1"/>
              <a:t>Sendo</a:t>
            </a:r>
            <a:r>
              <a:rPr lang="en-US" sz="1800" dirty="0"/>
              <a:t> </a:t>
            </a:r>
            <a:r>
              <a:rPr lang="en-US" sz="1800" dirty="0" err="1"/>
              <a:t>uma</a:t>
            </a:r>
            <a:r>
              <a:rPr lang="en-US" sz="1800" dirty="0"/>
              <a:t> </a:t>
            </a:r>
            <a:r>
              <a:rPr lang="en-US" sz="1800" dirty="0" err="1"/>
              <a:t>empresa</a:t>
            </a:r>
            <a:r>
              <a:rPr lang="en-US" sz="1800" dirty="0"/>
              <a:t> </a:t>
            </a:r>
            <a:r>
              <a:rPr lang="en-US" sz="1800" dirty="0" err="1"/>
              <a:t>ética</a:t>
            </a:r>
            <a:r>
              <a:rPr lang="en-US" sz="1800" dirty="0"/>
              <a:t> é </a:t>
            </a:r>
            <a:r>
              <a:rPr lang="en-US" sz="1800" dirty="0" err="1"/>
              <a:t>importante</a:t>
            </a:r>
            <a:r>
              <a:rPr lang="en-US" sz="1800" dirty="0"/>
              <a:t> </a:t>
            </a:r>
            <a:r>
              <a:rPr lang="en-US" sz="1800" dirty="0" err="1"/>
              <a:t>reconhecer</a:t>
            </a:r>
            <a:r>
              <a:rPr lang="en-US" sz="1800" dirty="0"/>
              <a:t> o </a:t>
            </a:r>
            <a:r>
              <a:rPr lang="en-US" sz="1800" dirty="0" err="1"/>
              <a:t>seu</a:t>
            </a:r>
            <a:r>
              <a:rPr lang="en-US" sz="1800" dirty="0"/>
              <a:t> papel na comunidade em geral e </a:t>
            </a:r>
            <a:r>
              <a:rPr lang="en-US" sz="1800" dirty="0" err="1"/>
              <a:t>participar</a:t>
            </a:r>
            <a:r>
              <a:rPr lang="en-US" sz="1800" dirty="0"/>
              <a:t> </a:t>
            </a:r>
            <a:r>
              <a:rPr lang="en-US" sz="1800" dirty="0" err="1"/>
              <a:t>ativamente</a:t>
            </a:r>
            <a:r>
              <a:rPr lang="en-US" sz="1800" dirty="0"/>
              <a:t> em iniciativas que </a:t>
            </a:r>
            <a:r>
              <a:rPr lang="en-US" sz="1800" dirty="0" err="1"/>
              <a:t>contribuam</a:t>
            </a:r>
            <a:r>
              <a:rPr lang="en-US" sz="1800" dirty="0"/>
              <a:t> para o bem-estar social e ambiental. Como resultado, </a:t>
            </a:r>
            <a:r>
              <a:rPr lang="en-US" sz="1800" dirty="0" err="1"/>
              <a:t>estará</a:t>
            </a:r>
            <a:r>
              <a:rPr lang="en-US" sz="1800" dirty="0"/>
              <a:t> a </a:t>
            </a:r>
            <a:r>
              <a:rPr lang="en-US" sz="1800" dirty="0" err="1"/>
              <a:t>construir</a:t>
            </a:r>
            <a:r>
              <a:rPr lang="en-US" sz="1800" dirty="0"/>
              <a:t>-se </a:t>
            </a:r>
            <a:r>
              <a:rPr lang="en-US" sz="1800" dirty="0" err="1"/>
              <a:t>uma</a:t>
            </a:r>
            <a:r>
              <a:rPr lang="en-US" sz="1800" dirty="0"/>
              <a:t> boa </a:t>
            </a:r>
            <a:r>
              <a:rPr lang="en-US" sz="1800" dirty="0" err="1"/>
              <a:t>relação</a:t>
            </a:r>
            <a:r>
              <a:rPr lang="en-US" sz="1800" dirty="0"/>
              <a:t> e reputação dentro da comunidade.</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algn="l" rtl="0"/>
            <a:r>
              <a:rPr lang="en-US" dirty="0"/>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pPr algn="l" rtl="0"/>
            <a:endParaRPr lang="en-IE" dirty="0"/>
          </a:p>
          <a:p>
            <a:pPr algn="ctr" rtl="0"/>
            <a:r>
              <a:rPr lang="en-IE" sz="2400" dirty="0" err="1">
                <a:solidFill>
                  <a:srgbClr val="000000"/>
                </a:solidFill>
              </a:rPr>
              <a:t>Aqui</a:t>
            </a:r>
            <a:r>
              <a:rPr lang="en-IE" sz="2400" dirty="0">
                <a:solidFill>
                  <a:srgbClr val="000000"/>
                </a:solidFill>
              </a:rPr>
              <a:t> </a:t>
            </a:r>
            <a:r>
              <a:rPr lang="en-IE" sz="2400" dirty="0" err="1">
                <a:solidFill>
                  <a:srgbClr val="000000"/>
                </a:solidFill>
              </a:rPr>
              <a:t>estão</a:t>
            </a:r>
            <a:r>
              <a:rPr lang="en-IE" sz="2400" dirty="0">
                <a:solidFill>
                  <a:srgbClr val="000000"/>
                </a:solidFill>
              </a:rPr>
              <a:t> </a:t>
            </a:r>
            <a:r>
              <a:rPr lang="en-IE" sz="2400" dirty="0" err="1">
                <a:solidFill>
                  <a:srgbClr val="000000"/>
                </a:solidFill>
              </a:rPr>
              <a:t>algumas</a:t>
            </a:r>
            <a:r>
              <a:rPr lang="en-IE" sz="2400" dirty="0">
                <a:solidFill>
                  <a:srgbClr val="000000"/>
                </a:solidFill>
              </a:rPr>
              <a:t> </a:t>
            </a:r>
            <a:r>
              <a:rPr lang="en-IE" sz="2400" dirty="0" err="1">
                <a:solidFill>
                  <a:srgbClr val="000000"/>
                </a:solidFill>
              </a:rPr>
              <a:t>maneiras</a:t>
            </a:r>
            <a:r>
              <a:rPr lang="en-IE" sz="2400" dirty="0">
                <a:solidFill>
                  <a:srgbClr val="000000"/>
                </a:solidFill>
              </a:rPr>
              <a:t> </a:t>
            </a:r>
            <a:r>
              <a:rPr lang="en-IE" sz="2400" dirty="0" err="1">
                <a:solidFill>
                  <a:srgbClr val="000000"/>
                </a:solidFill>
              </a:rPr>
              <a:t>comuns</a:t>
            </a:r>
            <a:r>
              <a:rPr lang="en-IE" sz="2400" dirty="0">
                <a:solidFill>
                  <a:srgbClr val="000000"/>
                </a:solidFill>
              </a:rPr>
              <a:t> de </a:t>
            </a:r>
            <a:r>
              <a:rPr lang="en-IE" sz="2400" b="1" dirty="0">
                <a:solidFill>
                  <a:srgbClr val="F79037"/>
                </a:solidFill>
              </a:rPr>
              <a:t>CONSTRUIR RELAÇÕES FORTES </a:t>
            </a:r>
            <a:r>
              <a:rPr lang="en-IE" sz="2400" dirty="0" err="1">
                <a:solidFill>
                  <a:srgbClr val="000000"/>
                </a:solidFill>
              </a:rPr>
              <a:t>dentro</a:t>
            </a:r>
            <a:r>
              <a:rPr lang="en-IE" sz="2400" dirty="0">
                <a:solidFill>
                  <a:srgbClr val="000000"/>
                </a:solidFill>
              </a:rPr>
              <a:t> e fora do </a:t>
            </a:r>
            <a:r>
              <a:rPr lang="en-IE" sz="2400" dirty="0" err="1">
                <a:solidFill>
                  <a:srgbClr val="000000"/>
                </a:solidFill>
              </a:rPr>
              <a:t>negócio</a:t>
            </a:r>
            <a:endParaRPr lang="en-IE" sz="2400" dirty="0">
              <a:solidFill>
                <a:srgbClr val="000000"/>
              </a:solidFill>
            </a:endParaRPr>
          </a:p>
          <a:p>
            <a:pPr algn="l" rtl="0"/>
            <a:endParaRPr lang="en-IE" dirty="0"/>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752539" y="1428801"/>
            <a:ext cx="6163346" cy="3501141"/>
          </a:xfrm>
        </p:spPr>
        <p:txBody>
          <a:bodyPr/>
          <a:lstStyle/>
          <a:p>
            <a:pPr algn="just" rtl="0"/>
            <a:r>
              <a:rPr lang="en-US" dirty="0"/>
              <a:t>São </a:t>
            </a:r>
            <a:r>
              <a:rPr lang="en-US" dirty="0" err="1"/>
              <a:t>uma</a:t>
            </a:r>
            <a:r>
              <a:rPr lang="en-US" dirty="0"/>
              <a:t> </a:t>
            </a:r>
            <a:r>
              <a:rPr lang="en-US" dirty="0" err="1"/>
              <a:t>comunidade</a:t>
            </a:r>
            <a:r>
              <a:rPr lang="en-US" dirty="0"/>
              <a:t> de </a:t>
            </a:r>
            <a:r>
              <a:rPr lang="en-US" dirty="0" err="1"/>
              <a:t>produtores</a:t>
            </a:r>
            <a:r>
              <a:rPr lang="en-US" dirty="0"/>
              <a:t> de </a:t>
            </a:r>
            <a:r>
              <a:rPr lang="en-US" dirty="0" err="1"/>
              <a:t>alimentos</a:t>
            </a:r>
            <a:r>
              <a:rPr lang="en-US" dirty="0"/>
              <a:t> e </a:t>
            </a:r>
            <a:r>
              <a:rPr lang="en-US" dirty="0" err="1"/>
              <a:t>bebidas</a:t>
            </a:r>
            <a:r>
              <a:rPr lang="en-US" dirty="0"/>
              <a:t>  que </a:t>
            </a:r>
            <a:r>
              <a:rPr lang="en-US" b="1" dirty="0" err="1"/>
              <a:t>trabalham</a:t>
            </a:r>
            <a:r>
              <a:rPr lang="en-US" b="1" dirty="0"/>
              <a:t> em conjunto, </a:t>
            </a:r>
            <a:r>
              <a:rPr lang="en-US" dirty="0" err="1"/>
              <a:t>numa</a:t>
            </a:r>
            <a:r>
              <a:rPr lang="en-US" dirty="0"/>
              <a:t> rede, que </a:t>
            </a:r>
            <a:r>
              <a:rPr lang="en-US" dirty="0" err="1"/>
              <a:t>inclui</a:t>
            </a:r>
            <a:r>
              <a:rPr lang="en-US" dirty="0"/>
              <a:t> </a:t>
            </a:r>
            <a:r>
              <a:rPr lang="en-US" dirty="0" err="1"/>
              <a:t>os</a:t>
            </a:r>
            <a:r>
              <a:rPr lang="en-US" dirty="0"/>
              <a:t> </a:t>
            </a:r>
            <a:r>
              <a:rPr lang="en-US" dirty="0" err="1"/>
              <a:t>melhores</a:t>
            </a:r>
            <a:r>
              <a:rPr lang="en-US" dirty="0"/>
              <a:t> </a:t>
            </a:r>
            <a:r>
              <a:rPr lang="en-US" dirty="0" err="1"/>
              <a:t>produtos</a:t>
            </a:r>
            <a:r>
              <a:rPr lang="en-US" dirty="0"/>
              <a:t> </a:t>
            </a:r>
            <a:r>
              <a:rPr lang="en-US" dirty="0" err="1"/>
              <a:t>alimentares</a:t>
            </a:r>
            <a:r>
              <a:rPr lang="en-US" dirty="0"/>
              <a:t> que Tipperary </a:t>
            </a:r>
            <a:r>
              <a:rPr lang="en-US" dirty="0" err="1"/>
              <a:t>tem</a:t>
            </a:r>
            <a:r>
              <a:rPr lang="en-US" dirty="0"/>
              <a:t> para </a:t>
            </a:r>
            <a:r>
              <a:rPr lang="en-US" dirty="0" err="1"/>
              <a:t>oferecer</a:t>
            </a:r>
            <a:r>
              <a:rPr lang="en-US" dirty="0"/>
              <a:t>. O que </a:t>
            </a:r>
            <a:r>
              <a:rPr lang="en-US" dirty="0" err="1"/>
              <a:t>os</a:t>
            </a:r>
            <a:r>
              <a:rPr lang="en-US" dirty="0"/>
              <a:t> </a:t>
            </a:r>
            <a:r>
              <a:rPr lang="en-US" dirty="0" err="1"/>
              <a:t>une</a:t>
            </a:r>
            <a:r>
              <a:rPr lang="en-US" dirty="0"/>
              <a:t> é a </a:t>
            </a:r>
            <a:r>
              <a:rPr lang="en-US" dirty="0" err="1"/>
              <a:t>criação</a:t>
            </a:r>
            <a:r>
              <a:rPr lang="en-US" dirty="0"/>
              <a:t> de </a:t>
            </a:r>
            <a:r>
              <a:rPr lang="en-US" dirty="0" err="1"/>
              <a:t>produtos</a:t>
            </a:r>
            <a:r>
              <a:rPr lang="en-US" dirty="0"/>
              <a:t> </a:t>
            </a:r>
            <a:r>
              <a:rPr lang="en-US" dirty="0" err="1"/>
              <a:t>nutritivos</a:t>
            </a:r>
            <a:r>
              <a:rPr lang="en-US" dirty="0"/>
              <a:t> e </a:t>
            </a:r>
            <a:r>
              <a:rPr lang="en-US" dirty="0" err="1"/>
              <a:t>saudáveis</a:t>
            </a:r>
            <a:r>
              <a:rPr lang="en-US" dirty="0"/>
              <a:t> ​​num </a:t>
            </a:r>
            <a:r>
              <a:rPr lang="en-US" dirty="0" err="1"/>
              <a:t>sistema</a:t>
            </a:r>
            <a:r>
              <a:rPr lang="en-US" dirty="0"/>
              <a:t> </a:t>
            </a:r>
            <a:r>
              <a:rPr lang="en-US" dirty="0" err="1"/>
              <a:t>alimentar</a:t>
            </a:r>
            <a:r>
              <a:rPr lang="en-US" dirty="0"/>
              <a:t> </a:t>
            </a:r>
            <a:r>
              <a:rPr lang="en-US" dirty="0" err="1"/>
              <a:t>sustentável</a:t>
            </a:r>
            <a:r>
              <a:rPr lang="en-US" dirty="0"/>
              <a:t>.</a:t>
            </a:r>
          </a:p>
          <a:p>
            <a:pPr algn="just" rtl="0"/>
            <a:r>
              <a:rPr lang="en-US" dirty="0"/>
              <a:t>A </a:t>
            </a:r>
            <a:r>
              <a:rPr lang="en-US" dirty="0" err="1"/>
              <a:t>sua</a:t>
            </a:r>
            <a:r>
              <a:rPr lang="en-US" dirty="0"/>
              <a:t> rede de </a:t>
            </a:r>
            <a:r>
              <a:rPr lang="en-US" dirty="0" err="1"/>
              <a:t>produtores</a:t>
            </a:r>
            <a:r>
              <a:rPr lang="en-US" dirty="0"/>
              <a:t> </a:t>
            </a:r>
            <a:r>
              <a:rPr lang="en-US" dirty="0" err="1"/>
              <a:t>inclui</a:t>
            </a:r>
            <a:r>
              <a:rPr lang="en-US" dirty="0"/>
              <a:t> </a:t>
            </a:r>
            <a:r>
              <a:rPr lang="en-US" dirty="0" err="1"/>
              <a:t>queijeiros</a:t>
            </a:r>
            <a:r>
              <a:rPr lang="en-US" dirty="0"/>
              <a:t>, </a:t>
            </a:r>
            <a:r>
              <a:rPr lang="en-US" dirty="0" err="1"/>
              <a:t>apicultores</a:t>
            </a:r>
            <a:r>
              <a:rPr lang="en-US" dirty="0"/>
              <a:t>, </a:t>
            </a:r>
            <a:r>
              <a:rPr lang="en-US" dirty="0" err="1"/>
              <a:t>fruticultores</a:t>
            </a:r>
            <a:r>
              <a:rPr lang="en-US" dirty="0"/>
              <a:t> e </a:t>
            </a:r>
            <a:r>
              <a:rPr lang="en-US" dirty="0" err="1"/>
              <a:t>produtores</a:t>
            </a:r>
            <a:r>
              <a:rPr lang="en-US" dirty="0"/>
              <a:t> de sidra, </a:t>
            </a:r>
            <a:r>
              <a:rPr lang="en-US" dirty="0" err="1"/>
              <a:t>talhantes</a:t>
            </a:r>
            <a:r>
              <a:rPr lang="en-US" dirty="0"/>
              <a:t>, </a:t>
            </a:r>
            <a:r>
              <a:rPr lang="en-US" dirty="0" err="1"/>
              <a:t>padeiros</a:t>
            </a:r>
            <a:r>
              <a:rPr lang="en-US" dirty="0"/>
              <a:t>, e </a:t>
            </a:r>
            <a:r>
              <a:rPr lang="en-US" dirty="0" err="1"/>
              <a:t>fabricantes</a:t>
            </a:r>
            <a:r>
              <a:rPr lang="en-US" dirty="0"/>
              <a:t> de </a:t>
            </a:r>
            <a:r>
              <a:rPr lang="en-US" dirty="0" err="1"/>
              <a:t>molhos</a:t>
            </a:r>
            <a:r>
              <a:rPr lang="en-US" dirty="0"/>
              <a:t> e </a:t>
            </a:r>
            <a:r>
              <a:rPr lang="en-US" dirty="0" err="1"/>
              <a:t>compotas</a:t>
            </a:r>
            <a:r>
              <a:rPr lang="en-US" dirty="0"/>
              <a:t>. A </a:t>
            </a:r>
            <a:r>
              <a:rPr lang="en-US" dirty="0" err="1"/>
              <a:t>integridade</a:t>
            </a:r>
            <a:r>
              <a:rPr lang="en-US" dirty="0"/>
              <a:t> que </a:t>
            </a:r>
            <a:r>
              <a:rPr lang="en-US" dirty="0" err="1"/>
              <a:t>oferecem</a:t>
            </a:r>
            <a:r>
              <a:rPr lang="en-US" dirty="0"/>
              <a:t> com </a:t>
            </a:r>
            <a:r>
              <a:rPr lang="en-US" dirty="0" err="1"/>
              <a:t>os</a:t>
            </a:r>
            <a:r>
              <a:rPr lang="en-US" dirty="0"/>
              <a:t> </a:t>
            </a:r>
            <a:r>
              <a:rPr lang="en-US" dirty="0" err="1"/>
              <a:t>seus</a:t>
            </a:r>
            <a:r>
              <a:rPr lang="en-US" dirty="0"/>
              <a:t> </a:t>
            </a:r>
            <a:r>
              <a:rPr lang="en-US" dirty="0" err="1"/>
              <a:t>produtos</a:t>
            </a:r>
            <a:r>
              <a:rPr lang="en-US" dirty="0"/>
              <a:t> </a:t>
            </a:r>
            <a:r>
              <a:rPr lang="en-US" dirty="0" err="1"/>
              <a:t>faz</a:t>
            </a:r>
            <a:r>
              <a:rPr lang="en-US" dirty="0"/>
              <a:t> com que se </a:t>
            </a:r>
            <a:r>
              <a:rPr lang="en-US" dirty="0" err="1"/>
              <a:t>destaquem</a:t>
            </a:r>
            <a:r>
              <a:rPr lang="en-US" dirty="0"/>
              <a:t> tanto 	a </a:t>
            </a:r>
            <a:r>
              <a:rPr lang="en-US" dirty="0" err="1"/>
              <a:t>nível</a:t>
            </a:r>
            <a:r>
              <a:rPr lang="en-US" dirty="0"/>
              <a:t> </a:t>
            </a:r>
            <a:r>
              <a:rPr lang="en-US" dirty="0" err="1"/>
              <a:t>nacional</a:t>
            </a:r>
            <a:r>
              <a:rPr lang="en-US" dirty="0"/>
              <a:t> </a:t>
            </a:r>
            <a:r>
              <a:rPr lang="en-US" dirty="0" err="1"/>
              <a:t>como</a:t>
            </a:r>
            <a:r>
              <a:rPr lang="en-US" dirty="0"/>
              <a:t> </a:t>
            </a:r>
            <a:r>
              <a:rPr lang="en-US" dirty="0" err="1"/>
              <a:t>internacional</a:t>
            </a:r>
            <a:r>
              <a:rPr lang="en-US" dirty="0"/>
              <a:t>.</a:t>
            </a:r>
            <a:endParaRPr lang="en-IE" dirty="0"/>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671378" y="215311"/>
            <a:ext cx="9406478" cy="992652"/>
          </a:xfrm>
        </p:spPr>
        <p:txBody>
          <a:bodyPr/>
          <a:lstStyle/>
          <a:p>
            <a:pPr algn="l" rtl="0">
              <a:lnSpc>
                <a:spcPct val="100000"/>
              </a:lnSpc>
            </a:pPr>
            <a:r>
              <a:rPr lang="en-IE" dirty="0">
                <a:highlight>
                  <a:srgbClr val="F79037"/>
                </a:highlight>
              </a:rPr>
              <a:t>DESTAQUE</a:t>
            </a:r>
            <a:r>
              <a:rPr lang="en-IE" dirty="0"/>
              <a:t> </a:t>
            </a:r>
            <a:r>
              <a:rPr lang="en-IE" b="1" dirty="0"/>
              <a:t>Produtores </a:t>
            </a:r>
            <a:r>
              <a:rPr lang="en-IE" b="1" dirty="0" err="1"/>
              <a:t>Alimentares</a:t>
            </a:r>
            <a:r>
              <a:rPr lang="en-IE" b="1" dirty="0"/>
              <a:t> - </a:t>
            </a:r>
            <a:r>
              <a:rPr lang="en-IE" b="1" dirty="0">
                <a:hlinkClick r:id="rId2">
                  <a:extLst>
                    <a:ext uri="{A12FA001-AC4F-418D-AE19-62706E023703}">
                      <ahyp:hlinkClr xmlns:ahyp="http://schemas.microsoft.com/office/drawing/2018/hyperlinkcolor" val="tx"/>
                    </a:ext>
                  </a:extLst>
                </a:hlinkClick>
              </a:rPr>
              <a:t>Tipperary Food Producers</a:t>
            </a:r>
            <a:r>
              <a:rPr lang="en-IE" b="1" dirty="0"/>
              <a:t> </a:t>
            </a:r>
            <a:r>
              <a:rPr lang="en-IE" dirty="0"/>
              <a:t>- Irlanda</a:t>
            </a:r>
          </a:p>
          <a:p>
            <a:pPr algn="l" rtl="0">
              <a:lnSpc>
                <a:spcPct val="100000"/>
              </a:lnSpc>
            </a:pPr>
            <a:r>
              <a:rPr lang="en-IE" dirty="0"/>
              <a:t>  </a:t>
            </a:r>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8" name="TextBox 17">
            <a:extLst>
              <a:ext uri="{FF2B5EF4-FFF2-40B4-BE49-F238E27FC236}">
                <a16:creationId xmlns:a16="http://schemas.microsoft.com/office/drawing/2014/main" id="{77F30A7C-CE49-EA1E-C628-EEAB5103FF4A}"/>
              </a:ext>
            </a:extLst>
          </p:cNvPr>
          <p:cNvSpPr txBox="1"/>
          <p:nvPr/>
        </p:nvSpPr>
        <p:spPr>
          <a:xfrm>
            <a:off x="861848" y="1162183"/>
            <a:ext cx="3247697" cy="2677656"/>
          </a:xfrm>
          <a:prstGeom prst="rect">
            <a:avLst/>
          </a:prstGeom>
          <a:noFill/>
        </p:spPr>
        <p:txBody>
          <a:bodyPr wrap="square">
            <a:spAutoFit/>
          </a:bodyPr>
          <a:lstStyle/>
          <a:p>
            <a:pPr algn="ctr" rtl="0"/>
            <a:r>
              <a:rPr lang="en-US" sz="2400" dirty="0">
                <a:solidFill>
                  <a:srgbClr val="0F0F0F"/>
                </a:solidFill>
              </a:rPr>
              <a:t>Neste video </a:t>
            </a:r>
            <a:r>
              <a:rPr lang="en-US" sz="2400" dirty="0" err="1">
                <a:solidFill>
                  <a:srgbClr val="0F0F0F"/>
                </a:solidFill>
              </a:rPr>
              <a:t>descobrirá</a:t>
            </a:r>
            <a:r>
              <a:rPr lang="en-US" sz="2400" dirty="0">
                <a:solidFill>
                  <a:srgbClr val="0F0F0F"/>
                </a:solidFill>
              </a:rPr>
              <a:t> 10 estratégias de networking que </a:t>
            </a:r>
            <a:r>
              <a:rPr lang="en-US" sz="2400" dirty="0" err="1">
                <a:solidFill>
                  <a:srgbClr val="0F0F0F"/>
                </a:solidFill>
              </a:rPr>
              <a:t>visam</a:t>
            </a:r>
            <a:r>
              <a:rPr lang="en-US" sz="2400" dirty="0">
                <a:solidFill>
                  <a:srgbClr val="0F0F0F"/>
                </a:solidFill>
              </a:rPr>
              <a:t> </a:t>
            </a:r>
            <a:r>
              <a:rPr lang="en-US" sz="2400" dirty="0" err="1">
                <a:solidFill>
                  <a:srgbClr val="0F0F0F"/>
                </a:solidFill>
              </a:rPr>
              <a:t>ajudar</a:t>
            </a:r>
            <a:r>
              <a:rPr lang="en-US" sz="2400" dirty="0">
                <a:solidFill>
                  <a:srgbClr val="0F0F0F"/>
                </a:solidFill>
              </a:rPr>
              <a:t> </a:t>
            </a:r>
            <a:r>
              <a:rPr lang="en-US" sz="2400" dirty="0" err="1">
                <a:solidFill>
                  <a:srgbClr val="0F0F0F"/>
                </a:solidFill>
              </a:rPr>
              <a:t>uma</a:t>
            </a:r>
            <a:r>
              <a:rPr lang="en-US" sz="2400" dirty="0">
                <a:solidFill>
                  <a:srgbClr val="0F0F0F"/>
                </a:solidFill>
              </a:rPr>
              <a:t> </a:t>
            </a:r>
            <a:r>
              <a:rPr lang="en-US" sz="2400" dirty="0" err="1">
                <a:solidFill>
                  <a:srgbClr val="0F0F0F"/>
                </a:solidFill>
              </a:rPr>
              <a:t>pessoa</a:t>
            </a:r>
            <a:r>
              <a:rPr lang="en-US" sz="2400" dirty="0">
                <a:solidFill>
                  <a:srgbClr val="0F0F0F"/>
                </a:solidFill>
              </a:rPr>
              <a:t> a </a:t>
            </a:r>
            <a:r>
              <a:rPr lang="en-US" sz="2400" dirty="0" err="1">
                <a:solidFill>
                  <a:srgbClr val="0F0F0F"/>
                </a:solidFill>
              </a:rPr>
              <a:t>começar</a:t>
            </a:r>
            <a:r>
              <a:rPr lang="en-US" sz="2400" dirty="0">
                <a:solidFill>
                  <a:srgbClr val="0F0F0F"/>
                </a:solidFill>
              </a:rPr>
              <a:t> a </a:t>
            </a:r>
            <a:r>
              <a:rPr lang="en-US" sz="2400" dirty="0" err="1">
                <a:solidFill>
                  <a:srgbClr val="0F0F0F"/>
                </a:solidFill>
              </a:rPr>
              <a:t>gostar</a:t>
            </a:r>
            <a:r>
              <a:rPr lang="en-US" sz="2400" dirty="0">
                <a:solidFill>
                  <a:srgbClr val="0F0F0F"/>
                </a:solidFill>
              </a:rPr>
              <a:t> do </a:t>
            </a:r>
            <a:r>
              <a:rPr lang="en-US" sz="2400" dirty="0" err="1">
                <a:solidFill>
                  <a:srgbClr val="0F0F0F"/>
                </a:solidFill>
              </a:rPr>
              <a:t>trabalho</a:t>
            </a:r>
            <a:r>
              <a:rPr lang="en-US" sz="2400" dirty="0">
                <a:solidFill>
                  <a:srgbClr val="0F0F0F"/>
                </a:solidFill>
              </a:rPr>
              <a:t> em </a:t>
            </a:r>
            <a:r>
              <a:rPr lang="en-US" sz="2400" dirty="0" err="1">
                <a:solidFill>
                  <a:srgbClr val="0F0F0F"/>
                </a:solidFill>
              </a:rPr>
              <a:t>grupo</a:t>
            </a:r>
            <a:r>
              <a:rPr lang="en-US" sz="2400" dirty="0">
                <a:solidFill>
                  <a:srgbClr val="0F0F0F"/>
                </a:solidFill>
              </a:rPr>
              <a:t>, </a:t>
            </a:r>
            <a:r>
              <a:rPr lang="en-US" sz="2400" dirty="0" err="1">
                <a:solidFill>
                  <a:srgbClr val="0F0F0F"/>
                </a:solidFill>
              </a:rPr>
              <a:t>mesmo</a:t>
            </a:r>
            <a:r>
              <a:rPr lang="en-US" sz="2400" dirty="0">
                <a:solidFill>
                  <a:srgbClr val="0F0F0F"/>
                </a:solidFill>
              </a:rPr>
              <a:t> que seja </a:t>
            </a:r>
            <a:r>
              <a:rPr lang="en-US" sz="2400" dirty="0" err="1">
                <a:solidFill>
                  <a:srgbClr val="0F0F0F"/>
                </a:solidFill>
              </a:rPr>
              <a:t>tímido</a:t>
            </a:r>
            <a:r>
              <a:rPr lang="en-US" sz="2400" dirty="0">
                <a:solidFill>
                  <a:srgbClr val="0F0F0F"/>
                </a:solidFill>
              </a:rPr>
              <a:t>.</a:t>
            </a:r>
            <a:endParaRPr lang="en-IE" sz="2400" dirty="0">
              <a:solidFill>
                <a:srgbClr val="0F0F0F"/>
              </a:solidFill>
            </a:endParaRPr>
          </a:p>
        </p:txBody>
      </p:sp>
      <p:sp>
        <p:nvSpPr>
          <p:cNvPr id="3" name="TextBox 15">
            <a:extLst>
              <a:ext uri="{FF2B5EF4-FFF2-40B4-BE49-F238E27FC236}">
                <a16:creationId xmlns:a16="http://schemas.microsoft.com/office/drawing/2014/main" id="{82FCB581-874A-F627-F22B-CE05FEFC6EE6}"/>
              </a:ext>
            </a:extLst>
          </p:cNvPr>
          <p:cNvSpPr txBox="1"/>
          <p:nvPr/>
        </p:nvSpPr>
        <p:spPr>
          <a:xfrm>
            <a:off x="4833445" y="5830642"/>
            <a:ext cx="6096000" cy="646331"/>
          </a:xfrm>
          <a:prstGeom prst="rect">
            <a:avLst/>
          </a:prstGeom>
          <a:noFill/>
        </p:spPr>
        <p:txBody>
          <a:bodyPr wrap="square">
            <a:spAutoFit/>
          </a:bodyPr>
          <a:lstStyle/>
          <a:p>
            <a:pPr algn="ctr"/>
            <a:r>
              <a:rPr lang="en-US" dirty="0">
                <a:solidFill>
                  <a:srgbClr val="F79037"/>
                </a:solidFill>
                <a:hlinkClick r:id="rId4">
                  <a:extLst>
                    <a:ext uri="{A12FA001-AC4F-418D-AE19-62706E023703}">
                      <ahyp:hlinkClr xmlns:ahyp="http://schemas.microsoft.com/office/drawing/2018/hyperlinkcolor" val="tx"/>
                    </a:ext>
                  </a:extLst>
                </a:hlinkClick>
              </a:rPr>
              <a:t>10 Simple Ways To Improve Your Networking Skills - How To Network With People Even If You're Shy! - YouTube</a:t>
            </a:r>
            <a:endParaRPr lang="en-IE" dirty="0">
              <a:solidFill>
                <a:srgbClr val="F79037"/>
              </a:solidFill>
            </a:endParaRPr>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941854" y="1439936"/>
            <a:ext cx="5462538" cy="4872402"/>
          </a:xfrm>
        </p:spPr>
        <p:txBody>
          <a:bodyPr/>
          <a:lstStyle/>
          <a:p>
            <a:pPr algn="just" rtl="0"/>
            <a:r>
              <a:rPr lang="en-IE" dirty="0" err="1"/>
              <a:t>Ponha</a:t>
            </a:r>
            <a:r>
              <a:rPr lang="en-IE" dirty="0"/>
              <a:t> as rodas em </a:t>
            </a:r>
            <a:r>
              <a:rPr lang="en-IE" dirty="0" err="1"/>
              <a:t>movimento</a:t>
            </a:r>
            <a:r>
              <a:rPr lang="en-IE" dirty="0"/>
              <a:t>… </a:t>
            </a:r>
            <a:r>
              <a:rPr lang="en-US" b="1" dirty="0" err="1"/>
              <a:t>Pesquise</a:t>
            </a:r>
            <a:r>
              <a:rPr lang="en-US" b="1" dirty="0"/>
              <a:t> as plataformas de networking que </a:t>
            </a:r>
            <a:r>
              <a:rPr lang="en-US" b="1" dirty="0" err="1"/>
              <a:t>pode</a:t>
            </a:r>
            <a:r>
              <a:rPr lang="en-US" b="1" dirty="0"/>
              <a:t> </a:t>
            </a:r>
            <a:r>
              <a:rPr lang="en-US" b="1" dirty="0" err="1"/>
              <a:t>aceder</a:t>
            </a:r>
            <a:r>
              <a:rPr lang="en-US" b="1" dirty="0"/>
              <a:t> </a:t>
            </a:r>
            <a:r>
              <a:rPr lang="en-US" b="1" dirty="0" err="1"/>
              <a:t>na</a:t>
            </a:r>
            <a:r>
              <a:rPr lang="en-US" b="1" dirty="0"/>
              <a:t> </a:t>
            </a:r>
            <a:r>
              <a:rPr lang="en-US" b="1" dirty="0" err="1"/>
              <a:t>sua</a:t>
            </a:r>
            <a:r>
              <a:rPr lang="en-US" b="1" dirty="0"/>
              <a:t>:</a:t>
            </a:r>
            <a:endParaRPr lang="en-US" sz="800" dirty="0"/>
          </a:p>
          <a:p>
            <a:pPr marL="342900" indent="-342900" algn="just" rtl="0">
              <a:buFont typeface="Arial" panose="020B0604020202020204" pitchFamily="34" charset="0"/>
              <a:buChar char="•"/>
            </a:pPr>
            <a:r>
              <a:rPr lang="en-US" dirty="0"/>
              <a:t>Área/região/</a:t>
            </a:r>
            <a:r>
              <a:rPr lang="en-US" dirty="0" err="1"/>
              <a:t>país</a:t>
            </a:r>
            <a:r>
              <a:rPr lang="en-US" dirty="0"/>
              <a:t>;</a:t>
            </a:r>
          </a:p>
          <a:p>
            <a:pPr marL="342900" indent="-342900" algn="just" rtl="0">
              <a:buFont typeface="Arial" panose="020B0604020202020204" pitchFamily="34" charset="0"/>
              <a:buChar char="•"/>
            </a:pPr>
            <a:r>
              <a:rPr lang="en-US" dirty="0"/>
              <a:t>Setor (</a:t>
            </a:r>
            <a:r>
              <a:rPr lang="en-US" dirty="0" err="1"/>
              <a:t>alimentar</a:t>
            </a:r>
            <a:r>
              <a:rPr lang="en-US" dirty="0"/>
              <a:t> / </a:t>
            </a:r>
            <a:r>
              <a:rPr lang="en-US" dirty="0" err="1"/>
              <a:t>agroalimentar</a:t>
            </a:r>
            <a:r>
              <a:rPr lang="en-US" dirty="0"/>
              <a:t>);</a:t>
            </a:r>
          </a:p>
          <a:p>
            <a:pPr marL="342900" indent="-342900" algn="just" rtl="0">
              <a:buFont typeface="Arial" panose="020B0604020202020204" pitchFamily="34" charset="0"/>
              <a:buChar char="•"/>
            </a:pPr>
            <a:r>
              <a:rPr lang="en-US" dirty="0"/>
              <a:t>Específicos online, que </a:t>
            </a:r>
            <a:r>
              <a:rPr lang="en-US" dirty="0" err="1"/>
              <a:t>sejam</a:t>
            </a:r>
            <a:r>
              <a:rPr lang="en-US" dirty="0"/>
              <a:t> </a:t>
            </a:r>
            <a:r>
              <a:rPr lang="en-US" dirty="0" err="1"/>
              <a:t>relevantes</a:t>
            </a:r>
            <a:r>
              <a:rPr lang="en-US" dirty="0"/>
              <a:t> para a </a:t>
            </a:r>
            <a:r>
              <a:rPr lang="en-US" dirty="0" err="1"/>
              <a:t>sua</a:t>
            </a:r>
            <a:r>
              <a:rPr lang="en-US" dirty="0"/>
              <a:t> </a:t>
            </a:r>
            <a:r>
              <a:rPr lang="en-US" dirty="0" err="1"/>
              <a:t>atividade</a:t>
            </a:r>
            <a:endParaRPr lang="en-US" strike="sngStrike" dirty="0"/>
          </a:p>
          <a:p>
            <a:pPr algn="just" rtl="0"/>
            <a:endParaRPr lang="en-US" sz="400" dirty="0"/>
          </a:p>
          <a:p>
            <a:pPr algn="just" rtl="0"/>
            <a:r>
              <a:rPr lang="en-US" dirty="0" err="1"/>
              <a:t>Depois</a:t>
            </a:r>
            <a:r>
              <a:rPr lang="en-US" dirty="0"/>
              <a:t>, </a:t>
            </a:r>
            <a:r>
              <a:rPr lang="en-US" dirty="0" err="1"/>
              <a:t>calcule</a:t>
            </a:r>
            <a:r>
              <a:rPr lang="en-US" dirty="0"/>
              <a:t> </a:t>
            </a:r>
            <a:r>
              <a:rPr lang="en-US" b="1" dirty="0" err="1"/>
              <a:t>quanto</a:t>
            </a:r>
            <a:r>
              <a:rPr lang="en-US" b="1" dirty="0"/>
              <a:t> tempo </a:t>
            </a:r>
            <a:r>
              <a:rPr lang="en-US" b="1" dirty="0" err="1"/>
              <a:t>pode</a:t>
            </a:r>
            <a:r>
              <a:rPr lang="en-US" b="1" dirty="0"/>
              <a:t> reservar para </a:t>
            </a:r>
            <a:r>
              <a:rPr lang="en-US" b="1" dirty="0" err="1"/>
              <a:t>trabalhar</a:t>
            </a:r>
            <a:r>
              <a:rPr lang="en-US" b="1" dirty="0"/>
              <a:t> em </a:t>
            </a:r>
            <a:r>
              <a:rPr lang="en-US" b="1" dirty="0" err="1"/>
              <a:t>grupo</a:t>
            </a:r>
            <a:r>
              <a:rPr lang="en-US" b="1" dirty="0"/>
              <a:t> </a:t>
            </a:r>
            <a:r>
              <a:rPr lang="en-US" b="1" dirty="0" err="1"/>
              <a:t>por</a:t>
            </a:r>
            <a:r>
              <a:rPr lang="en-US" b="1" dirty="0"/>
              <a:t> </a:t>
            </a:r>
            <a:r>
              <a:rPr lang="en-US" b="1" dirty="0" err="1"/>
              <a:t>mês</a:t>
            </a:r>
            <a:r>
              <a:rPr lang="en-US" b="1" dirty="0"/>
              <a:t>?</a:t>
            </a:r>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pPr algn="l" rtl="0"/>
            <a:r>
              <a:rPr lang="en-IE" dirty="0" err="1">
                <a:highlight>
                  <a:srgbClr val="F79037"/>
                </a:highlight>
              </a:rPr>
              <a:t>Exercício</a:t>
            </a:r>
            <a:endParaRPr lang="en-IE" dirty="0">
              <a:highlight>
                <a:srgbClr val="F79037"/>
              </a:highlight>
            </a:endParaRP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pPr algn="l" rtl="0"/>
            <a:endParaRPr lang="en-IE" dirty="0"/>
          </a:p>
        </p:txBody>
      </p:sp>
      <p:pic>
        <p:nvPicPr>
          <p:cNvPr id="5" name="Picture 4" descr="Icon  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692872" y="2042655"/>
            <a:ext cx="5923925" cy="3291086"/>
          </a:xfrm>
        </p:spPr>
        <p:txBody>
          <a:bodyPr/>
          <a:lstStyle/>
          <a:p>
            <a:pPr algn="just" rtl="0"/>
            <a:r>
              <a:rPr lang="en-IE" dirty="0">
                <a:effectLst/>
                <a:latin typeface="Calibri" panose="020F0502020204030204" pitchFamily="34" charset="0"/>
                <a:ea typeface="Times New Roman" panose="02020603050405020304" pitchFamily="18" charset="0"/>
                <a:cs typeface="Calibri" panose="020F0502020204030204" pitchFamily="34" charset="0"/>
              </a:rPr>
              <a:t>O principal objetivo da plataforma é formar um elo intergeracional entre aspirantes a </a:t>
            </a:r>
            <a:r>
              <a:rPr lang="en-IE" dirty="0" err="1">
                <a:effectLst/>
                <a:latin typeface="Calibri" panose="020F0502020204030204" pitchFamily="34" charset="0"/>
                <a:ea typeface="Times New Roman" panose="02020603050405020304" pitchFamily="18" charset="0"/>
                <a:cs typeface="Calibri" panose="020F0502020204030204" pitchFamily="34" charset="0"/>
              </a:rPr>
              <a:t>empreendedores</a:t>
            </a:r>
            <a:r>
              <a:rPr lang="en-IE" dirty="0">
                <a:effectLst/>
                <a:latin typeface="Calibri" panose="020F0502020204030204" pitchFamily="34" charset="0"/>
                <a:ea typeface="Times New Roman" panose="02020603050405020304" pitchFamily="18" charset="0"/>
                <a:cs typeface="Calibri" panose="020F0502020204030204" pitchFamily="34" charset="0"/>
              </a:rPr>
              <a:t> de </a:t>
            </a:r>
            <a:r>
              <a:rPr lang="en-IE" dirty="0" err="1">
                <a:effectLst/>
                <a:latin typeface="Calibri" panose="020F0502020204030204" pitchFamily="34" charset="0"/>
                <a:ea typeface="Times New Roman" panose="02020603050405020304" pitchFamily="18" charset="0"/>
                <a:cs typeface="Calibri" panose="020F0502020204030204" pitchFamily="34" charset="0"/>
              </a:rPr>
              <a:t>alimentos</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éticos</a:t>
            </a:r>
            <a:r>
              <a:rPr lang="en-IE" dirty="0">
                <a:latin typeface="Calibri" panose="020F0502020204030204" pitchFamily="34" charset="0"/>
                <a:ea typeface="Times New Roman" panose="02020603050405020304" pitchFamily="18" charset="0"/>
                <a:cs typeface="Calibri" panose="020F0502020204030204" pitchFamily="34" charset="0"/>
              </a:rPr>
              <a:t>.</a:t>
            </a:r>
          </a:p>
          <a:p>
            <a:pPr algn="just" rtl="0"/>
            <a:r>
              <a:rPr lang="en-IE" dirty="0">
                <a:latin typeface="Calibri" panose="020F0502020204030204" pitchFamily="34" charset="0"/>
                <a:ea typeface="Times New Roman" panose="02020603050405020304" pitchFamily="18" charset="0"/>
                <a:cs typeface="Calibri" panose="020F0502020204030204" pitchFamily="34" charset="0"/>
              </a:rPr>
              <a:t>A </a:t>
            </a:r>
            <a:r>
              <a:rPr lang="en-IE" dirty="0" err="1">
                <a:latin typeface="Calibri" panose="020F0502020204030204" pitchFamily="34" charset="0"/>
                <a:ea typeface="Times New Roman" panose="02020603050405020304" pitchFamily="18" charset="0"/>
                <a:cs typeface="Calibri" panose="020F0502020204030204" pitchFamily="34" charset="0"/>
              </a:rPr>
              <a:t>partilha</a:t>
            </a:r>
            <a:r>
              <a:rPr lang="en-IE" dirty="0">
                <a:latin typeface="Calibri" panose="020F0502020204030204" pitchFamily="34" charset="0"/>
                <a:ea typeface="Times New Roman" panose="02020603050405020304" pitchFamily="18" charset="0"/>
                <a:cs typeface="Calibri" panose="020F0502020204030204" pitchFamily="34" charset="0"/>
              </a:rPr>
              <a:t> </a:t>
            </a:r>
            <a:r>
              <a:rPr lang="en-IE" dirty="0" err="1">
                <a:latin typeface="Calibri" panose="020F0502020204030204" pitchFamily="34" charset="0"/>
                <a:ea typeface="Times New Roman" panose="02020603050405020304" pitchFamily="18" charset="0"/>
                <a:cs typeface="Calibri" panose="020F0502020204030204" pitchFamily="34" charset="0"/>
              </a:rPr>
              <a:t>desta</a:t>
            </a:r>
            <a:r>
              <a:rPr lang="en-IE" dirty="0">
                <a:latin typeface="Calibri" panose="020F0502020204030204" pitchFamily="34" charset="0"/>
                <a:ea typeface="Times New Roman" panose="02020603050405020304" pitchFamily="18" charset="0"/>
                <a:cs typeface="Calibri" panose="020F0502020204030204" pitchFamily="34" charset="0"/>
              </a:rPr>
              <a:t> plataforma </a:t>
            </a:r>
            <a:r>
              <a:rPr lang="en-IE" dirty="0" err="1">
                <a:latin typeface="Calibri" panose="020F0502020204030204" pitchFamily="34" charset="0"/>
                <a:ea typeface="Times New Roman" panose="02020603050405020304" pitchFamily="18" charset="0"/>
                <a:cs typeface="Calibri" panose="020F0502020204030204" pitchFamily="34" charset="0"/>
              </a:rPr>
              <a:t>envolverá</a:t>
            </a:r>
            <a:r>
              <a:rPr lang="en-IE" dirty="0">
                <a:latin typeface="Calibri" panose="020F0502020204030204" pitchFamily="34" charset="0"/>
                <a:ea typeface="Times New Roman" panose="02020603050405020304" pitchFamily="18" charset="0"/>
                <a:cs typeface="Calibri" panose="020F0502020204030204" pitchFamily="34" charset="0"/>
              </a:rPr>
              <a:t> a </a:t>
            </a:r>
            <a:r>
              <a:rPr lang="en-IE" dirty="0" err="1">
                <a:latin typeface="Calibri" panose="020F0502020204030204" pitchFamily="34" charset="0"/>
                <a:ea typeface="Times New Roman" panose="02020603050405020304" pitchFamily="18" charset="0"/>
                <a:cs typeface="Calibri" panose="020F0502020204030204" pitchFamily="34" charset="0"/>
              </a:rPr>
              <a:t>disponibilização</a:t>
            </a:r>
            <a:r>
              <a:rPr lang="en-IE" dirty="0">
                <a:effectLst/>
                <a:latin typeface="Calibri" panose="020F0502020204030204" pitchFamily="34" charset="0"/>
                <a:ea typeface="Times New Roman" panose="02020603050405020304" pitchFamily="18" charset="0"/>
                <a:cs typeface="Calibri" panose="020F0502020204030204" pitchFamily="34" charset="0"/>
              </a:rPr>
              <a:t> e a </a:t>
            </a:r>
            <a:r>
              <a:rPr lang="en-IE" dirty="0" err="1">
                <a:effectLst/>
                <a:latin typeface="Calibri" panose="020F0502020204030204" pitchFamily="34" charset="0"/>
                <a:ea typeface="Times New Roman" panose="02020603050405020304" pitchFamily="18" charset="0"/>
                <a:cs typeface="Calibri" panose="020F0502020204030204" pitchFamily="34" charset="0"/>
              </a:rPr>
              <a:t>criação</a:t>
            </a:r>
            <a:r>
              <a:rPr lang="en-IE" dirty="0">
                <a:effectLst/>
                <a:latin typeface="Calibri" panose="020F0502020204030204" pitchFamily="34" charset="0"/>
                <a:ea typeface="Times New Roman" panose="02020603050405020304" pitchFamily="18" charset="0"/>
                <a:cs typeface="Calibri" panose="020F0502020204030204" pitchFamily="34" charset="0"/>
              </a:rPr>
              <a:t> de canais adequados para a troca de informação e  </a:t>
            </a:r>
            <a:r>
              <a:rPr lang="en-IE" dirty="0" err="1">
                <a:effectLst/>
                <a:latin typeface="Calibri" panose="020F0502020204030204" pitchFamily="34" charset="0"/>
                <a:ea typeface="Times New Roman" panose="02020603050405020304" pitchFamily="18" charset="0"/>
                <a:cs typeface="Calibri" panose="020F0502020204030204" pitchFamily="34" charset="0"/>
              </a:rPr>
              <a:t>coordenação</a:t>
            </a:r>
            <a:r>
              <a:rPr lang="en-IE" dirty="0">
                <a:effectLst/>
                <a:latin typeface="Calibri" panose="020F0502020204030204" pitchFamily="34" charset="0"/>
                <a:ea typeface="Times New Roman" panose="02020603050405020304" pitchFamily="18" charset="0"/>
                <a:cs typeface="Calibri" panose="020F0502020204030204" pitchFamily="34" charset="0"/>
              </a:rPr>
              <a:t> entre </a:t>
            </a:r>
            <a:r>
              <a:rPr lang="en-IE" dirty="0" err="1">
                <a:effectLst/>
                <a:latin typeface="Calibri" panose="020F0502020204030204" pitchFamily="34" charset="0"/>
                <a:ea typeface="Times New Roman" panose="02020603050405020304" pitchFamily="18" charset="0"/>
                <a:cs typeface="Calibri" panose="020F0502020204030204" pitchFamily="34" charset="0"/>
              </a:rPr>
              <a:t>formadores</a:t>
            </a:r>
            <a:r>
              <a:rPr lang="en-IE" dirty="0">
                <a:effectLst/>
                <a:latin typeface="Calibri" panose="020F0502020204030204" pitchFamily="34" charset="0"/>
                <a:ea typeface="Times New Roman" panose="02020603050405020304" pitchFamily="18" charset="0"/>
                <a:cs typeface="Calibri" panose="020F0502020204030204" pitchFamily="34" charset="0"/>
              </a:rPr>
              <a:t> e </a:t>
            </a:r>
            <a:r>
              <a:rPr lang="en-IE" dirty="0" err="1">
                <a:effectLst/>
                <a:latin typeface="Calibri" panose="020F0502020204030204" pitchFamily="34" charset="0"/>
                <a:ea typeface="Times New Roman" panose="02020603050405020304" pitchFamily="18" charset="0"/>
                <a:cs typeface="Calibri" panose="020F0502020204030204" pitchFamily="34" charset="0"/>
              </a:rPr>
              <a:t>formandos</a:t>
            </a:r>
            <a:r>
              <a:rPr lang="en-IE" dirty="0">
                <a:effectLst/>
                <a:latin typeface="Calibri" panose="020F0502020204030204" pitchFamily="34" charset="0"/>
                <a:ea typeface="Times New Roman" panose="02020603050405020304" pitchFamily="18" charset="0"/>
                <a:cs typeface="Calibri" panose="020F0502020204030204" pitchFamily="34" charset="0"/>
              </a:rPr>
              <a:t> e o networking entre pares, de modo a </a:t>
            </a:r>
            <a:r>
              <a:rPr lang="en-IE" dirty="0" err="1">
                <a:effectLst/>
                <a:latin typeface="Calibri" panose="020F0502020204030204" pitchFamily="34" charset="0"/>
                <a:ea typeface="Times New Roman" panose="02020603050405020304" pitchFamily="18" charset="0"/>
                <a:cs typeface="Calibri" panose="020F0502020204030204" pitchFamily="34" charset="0"/>
              </a:rPr>
              <a:t>criar</a:t>
            </a:r>
            <a:r>
              <a:rPr lang="en-IE" dirty="0">
                <a:effectLst/>
                <a:latin typeface="Calibri" panose="020F0502020204030204" pitchFamily="34" charset="0"/>
                <a:ea typeface="Times New Roman" panose="02020603050405020304" pitchFamily="18" charset="0"/>
                <a:cs typeface="Calibri" panose="020F0502020204030204" pitchFamily="34" charset="0"/>
              </a:rPr>
              <a:t> </a:t>
            </a:r>
            <a:r>
              <a:rPr lang="en-IE" dirty="0" err="1">
                <a:effectLst/>
                <a:latin typeface="Calibri" panose="020F0502020204030204" pitchFamily="34" charset="0"/>
                <a:ea typeface="Times New Roman" panose="02020603050405020304" pitchFamily="18" charset="0"/>
                <a:cs typeface="Calibri" panose="020F0502020204030204" pitchFamily="34" charset="0"/>
              </a:rPr>
              <a:t>sinergias</a:t>
            </a:r>
            <a:r>
              <a:rPr lang="en-IE" dirty="0">
                <a:effectLst/>
                <a:latin typeface="Calibri" panose="020F0502020204030204" pitchFamily="34" charset="0"/>
                <a:ea typeface="Times New Roman" panose="02020603050405020304" pitchFamily="18" charset="0"/>
                <a:cs typeface="Calibri" panose="020F0502020204030204" pitchFamily="34" charset="0"/>
              </a:rPr>
              <a:t> que </a:t>
            </a:r>
            <a:r>
              <a:rPr lang="en-IE" dirty="0" err="1">
                <a:effectLst/>
                <a:latin typeface="Calibri" panose="020F0502020204030204" pitchFamily="34" charset="0"/>
                <a:ea typeface="Times New Roman" panose="02020603050405020304" pitchFamily="18" charset="0"/>
                <a:cs typeface="Calibri" panose="020F0502020204030204" pitchFamily="34" charset="0"/>
              </a:rPr>
              <a:t>promovam</a:t>
            </a:r>
            <a:r>
              <a:rPr lang="en-IE" dirty="0">
                <a:effectLst/>
                <a:latin typeface="Calibri" panose="020F0502020204030204" pitchFamily="34" charset="0"/>
                <a:ea typeface="Times New Roman" panose="02020603050405020304" pitchFamily="18" charset="0"/>
                <a:cs typeface="Calibri" panose="020F0502020204030204" pitchFamily="34" charset="0"/>
              </a:rPr>
              <a:t> a transição para o modelo circular.</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gn="just" rtl="0"/>
            <a:endParaRPr lang="en-IE" dirty="0"/>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363128"/>
            <a:ext cx="6368328" cy="992652"/>
          </a:xfrm>
        </p:spPr>
        <p:txBody>
          <a:bodyPr/>
          <a:lstStyle/>
          <a:p>
            <a:pPr algn="l" rtl="0">
              <a:lnSpc>
                <a:spcPct val="100000"/>
              </a:lnSpc>
            </a:pPr>
            <a:r>
              <a:rPr lang="en-IE" dirty="0" err="1">
                <a:highlight>
                  <a:srgbClr val="F79037"/>
                </a:highlight>
              </a:rPr>
              <a:t>Relembrar</a:t>
            </a:r>
            <a:r>
              <a:rPr lang="en-IE" dirty="0">
                <a:highlight>
                  <a:srgbClr val="F79037"/>
                </a:highlight>
              </a:rPr>
              <a:t> </a:t>
            </a:r>
            <a:r>
              <a:rPr lang="en-IE" dirty="0"/>
              <a:t>de </a:t>
            </a:r>
            <a:r>
              <a:rPr lang="en-IE" dirty="0" err="1"/>
              <a:t>verificar</a:t>
            </a:r>
            <a:r>
              <a:rPr lang="en-IE" dirty="0"/>
              <a:t> a Plataforma de </a:t>
            </a:r>
            <a:r>
              <a:rPr lang="en-IE" dirty="0" err="1"/>
              <a:t>Partilha</a:t>
            </a:r>
            <a:r>
              <a:rPr lang="en-IE" dirty="0"/>
              <a:t> &amp; </a:t>
            </a:r>
            <a:r>
              <a:rPr lang="en-IE" dirty="0" err="1"/>
              <a:t>Melhoria</a:t>
            </a:r>
            <a:r>
              <a:rPr lang="en-IE" dirty="0"/>
              <a:t> - </a:t>
            </a:r>
            <a:r>
              <a:rPr lang="en-IE" i="1" dirty="0"/>
              <a:t>EFE </a:t>
            </a:r>
            <a:r>
              <a:rPr lang="en-IE" dirty="0" err="1"/>
              <a:t>Resultado</a:t>
            </a:r>
            <a:r>
              <a:rPr lang="en-IE" dirty="0"/>
              <a:t> 4</a:t>
            </a:r>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a:srcRect r="6481"/>
          <a:stretch/>
        </p:blipFill>
        <p:spPr>
          <a:xfrm>
            <a:off x="7061200" y="1420553"/>
            <a:ext cx="5130800" cy="3913188"/>
          </a:xfrm>
        </p:spPr>
      </p:pic>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9375762" y="161540"/>
            <a:ext cx="501676" cy="539778"/>
          </a:xfrm>
          <a:prstGeom prst="rect">
            <a:avLst/>
          </a:prstGeom>
        </p:spPr>
      </p:pic>
      <p:sp>
        <p:nvSpPr>
          <p:cNvPr id="4" name="TextBox 7">
            <a:extLst>
              <a:ext uri="{FF2B5EF4-FFF2-40B4-BE49-F238E27FC236}">
                <a16:creationId xmlns:a16="http://schemas.microsoft.com/office/drawing/2014/main" id="{0CDB50F0-6A28-EEDB-AB3C-3F65AE65CCDB}"/>
              </a:ext>
            </a:extLst>
          </p:cNvPr>
          <p:cNvSpPr txBox="1"/>
          <p:nvPr/>
        </p:nvSpPr>
        <p:spPr>
          <a:xfrm>
            <a:off x="6897116" y="682483"/>
            <a:ext cx="5294884" cy="353943"/>
          </a:xfrm>
          <a:prstGeom prst="rect">
            <a:avLst/>
          </a:prstGeom>
          <a:noFill/>
        </p:spPr>
        <p:txBody>
          <a:bodyPr wrap="square">
            <a:spAutoFit/>
          </a:bodyPr>
          <a:lstStyle/>
          <a:p>
            <a:r>
              <a:rPr lang="en-US" sz="1700" b="1" dirty="0">
                <a:solidFill>
                  <a:srgbClr val="F79037"/>
                </a:solidFill>
                <a:hlinkClick r:id="rId2">
                  <a:extLst>
                    <a:ext uri="{A12FA001-AC4F-418D-AE19-62706E023703}">
                      <ahyp:hlinkClr xmlns:ahyp="http://schemas.microsoft.com/office/drawing/2018/hyperlinkcolor" val="tx"/>
                    </a:ext>
                  </a:extLst>
                </a:hlinkClick>
              </a:rPr>
              <a:t>Home - Ethical Food Entrepreneurship (ethical-food.eu)</a:t>
            </a:r>
            <a:endParaRPr lang="en-IE" sz="1700" b="1" dirty="0">
              <a:solidFill>
                <a:srgbClr val="F79037"/>
              </a:solidFill>
            </a:endParaRPr>
          </a:p>
        </p:txBody>
      </p:sp>
    </p:spTree>
    <p:extLst>
      <p:ext uri="{BB962C8B-B14F-4D97-AF65-F5344CB8AC3E}">
        <p14:creationId xmlns:p14="http://schemas.microsoft.com/office/powerpoint/2010/main" val="97276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189028" cy="2699658"/>
          </a:xfrm>
        </p:spPr>
        <p:txBody>
          <a:bodyPr>
            <a:normAutofit/>
          </a:bodyPr>
          <a:lstStyle/>
          <a:p>
            <a:pPr algn="l" rtl="0">
              <a:lnSpc>
                <a:spcPct val="120000"/>
              </a:lnSpc>
            </a:pPr>
            <a:r>
              <a:rPr lang="en-US" sz="3200" dirty="0" err="1"/>
              <a:t>Acabou</a:t>
            </a:r>
            <a:r>
              <a:rPr lang="en-US" sz="3200" dirty="0"/>
              <a:t> de concluir o penúltimo módulo… no módulo final, </a:t>
            </a:r>
            <a:r>
              <a:rPr lang="en-US" sz="3200" dirty="0" err="1"/>
              <a:t>olharemos</a:t>
            </a:r>
            <a:r>
              <a:rPr lang="en-US" sz="3200" dirty="0"/>
              <a:t> para o FUTURO e </a:t>
            </a:r>
            <a:r>
              <a:rPr lang="en-US" sz="3200" dirty="0" err="1"/>
              <a:t>recapitularemos</a:t>
            </a:r>
            <a:r>
              <a:rPr lang="en-US" sz="3200" dirty="0"/>
              <a:t> os principais elementos que são críticos para a </a:t>
            </a:r>
            <a:r>
              <a:rPr lang="en-US" sz="3200" b="1" dirty="0" err="1"/>
              <a:t>sustentabilidade</a:t>
            </a:r>
            <a:r>
              <a:rPr lang="en-US" sz="3200" b="1" dirty="0"/>
              <a:t> da </a:t>
            </a:r>
            <a:r>
              <a:rPr lang="en-US" sz="3200" b="1" dirty="0" err="1"/>
              <a:t>sua</a:t>
            </a:r>
            <a:r>
              <a:rPr lang="en-US" sz="3200" b="1" dirty="0"/>
              <a:t> </a:t>
            </a:r>
            <a:r>
              <a:rPr lang="en-US" sz="3200" b="1" dirty="0" err="1"/>
              <a:t>empresa</a:t>
            </a:r>
            <a:r>
              <a:rPr lang="en-US" sz="3200" b="1" dirty="0"/>
              <a:t> &amp; para o futuro do </a:t>
            </a:r>
            <a:r>
              <a:rPr lang="en-US" sz="3200" b="1" dirty="0" err="1"/>
              <a:t>planeta</a:t>
            </a:r>
            <a:r>
              <a:rPr lang="en-US" sz="3200" b="1" dirty="0"/>
              <a: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1022345" y="2042655"/>
            <a:ext cx="4867011" cy="3291086"/>
          </a:xfrm>
        </p:spPr>
        <p:txBody>
          <a:bodyPr/>
          <a:lstStyle/>
          <a:p>
            <a:pPr algn="just" rtl="0"/>
            <a:r>
              <a:rPr lang="en-IE" dirty="0"/>
              <a:t>Um dos nossos estudos de </a:t>
            </a:r>
            <a:r>
              <a:rPr lang="en-IE" dirty="0" err="1"/>
              <a:t>caso</a:t>
            </a:r>
            <a:r>
              <a:rPr lang="en-IE" dirty="0"/>
              <a:t>, </a:t>
            </a:r>
            <a:r>
              <a:rPr lang="en-IE" b="1" dirty="0">
                <a:solidFill>
                  <a:srgbClr val="F79037"/>
                </a:solidFill>
                <a:hlinkClick r:id="rId2">
                  <a:extLst>
                    <a:ext uri="{A12FA001-AC4F-418D-AE19-62706E023703}">
                      <ahyp:hlinkClr xmlns:ahyp="http://schemas.microsoft.com/office/drawing/2018/hyperlinkcolor" val="tx"/>
                    </a:ext>
                  </a:extLst>
                </a:hlinkClick>
              </a:rPr>
              <a:t>FAZLA GIDA</a:t>
            </a:r>
            <a:r>
              <a:rPr lang="en-IE" dirty="0"/>
              <a:t>,</a:t>
            </a:r>
            <a:r>
              <a:rPr lang="en-IE" b="1" dirty="0">
                <a:solidFill>
                  <a:srgbClr val="F79037"/>
                </a:solidFill>
              </a:rPr>
              <a:t> </a:t>
            </a:r>
            <a:r>
              <a:rPr lang="en-IE" dirty="0"/>
              <a:t>é </a:t>
            </a:r>
            <a:r>
              <a:rPr lang="en-IE" dirty="0" err="1"/>
              <a:t>uma</a:t>
            </a:r>
            <a:r>
              <a:rPr lang="en-IE" dirty="0"/>
              <a:t> startup turca que </a:t>
            </a:r>
            <a:r>
              <a:rPr lang="en-IE" dirty="0" err="1"/>
              <a:t>está</a:t>
            </a:r>
            <a:r>
              <a:rPr lang="en-IE" dirty="0"/>
              <a:t> a </a:t>
            </a:r>
            <a:r>
              <a:rPr lang="en-IE" dirty="0" err="1"/>
              <a:t>ajudar</a:t>
            </a:r>
            <a:r>
              <a:rPr lang="en-IE" dirty="0"/>
              <a:t> </a:t>
            </a:r>
            <a:r>
              <a:rPr lang="en-IE" dirty="0" err="1"/>
              <a:t>uma</a:t>
            </a:r>
            <a:r>
              <a:rPr lang="en-IE" dirty="0"/>
              <a:t> rede de empresas a atingir um objetivo comum. Isso é </a:t>
            </a:r>
            <a:r>
              <a:rPr lang="en-IE" dirty="0" err="1"/>
              <a:t>conseguido</a:t>
            </a:r>
            <a:r>
              <a:rPr lang="en-IE" dirty="0"/>
              <a:t> </a:t>
            </a:r>
            <a:r>
              <a:rPr lang="en-IE" dirty="0" err="1"/>
              <a:t>através</a:t>
            </a:r>
            <a:r>
              <a:rPr lang="en-IE" dirty="0"/>
              <a:t> de </a:t>
            </a:r>
            <a:r>
              <a:rPr lang="en-IE" dirty="0" err="1"/>
              <a:t>uma</a:t>
            </a:r>
            <a:r>
              <a:rPr lang="en-IE" dirty="0"/>
              <a:t> </a:t>
            </a:r>
            <a:r>
              <a:rPr lang="en-IE" b="1" dirty="0" err="1"/>
              <a:t>colaboração</a:t>
            </a:r>
            <a:r>
              <a:rPr lang="en-IE" b="1" dirty="0"/>
              <a:t> e </a:t>
            </a:r>
            <a:r>
              <a:rPr lang="en-IE" b="1" dirty="0" err="1"/>
              <a:t>suporte</a:t>
            </a:r>
            <a:r>
              <a:rPr lang="en-IE" b="1" dirty="0"/>
              <a:t> </a:t>
            </a:r>
            <a:r>
              <a:rPr lang="en-IE" b="1" dirty="0" err="1"/>
              <a:t>alargados</a:t>
            </a:r>
            <a:r>
              <a:rPr lang="en-IE" b="1" dirty="0"/>
              <a:t>, </a:t>
            </a:r>
            <a:r>
              <a:rPr lang="en-IE" dirty="0"/>
              <a:t>com </a:t>
            </a:r>
            <a:r>
              <a:rPr lang="en-IE" dirty="0" err="1"/>
              <a:t>recurso</a:t>
            </a:r>
            <a:r>
              <a:rPr lang="en-IE" dirty="0"/>
              <a:t> a </a:t>
            </a:r>
            <a:r>
              <a:rPr lang="en-IE" dirty="0" err="1"/>
              <a:t>tecnologia</a:t>
            </a:r>
            <a:r>
              <a:rPr lang="en-IE" dirty="0"/>
              <a:t> inovadora.</a:t>
            </a:r>
          </a:p>
          <a:p>
            <a:pPr algn="just" rtl="0"/>
            <a:r>
              <a:rPr lang="en-IE" dirty="0" err="1"/>
              <a:t>Ler</a:t>
            </a:r>
            <a:r>
              <a:rPr lang="en-IE" dirty="0"/>
              <a:t>: </a:t>
            </a:r>
            <a:r>
              <a:rPr lang="en-US" b="1" dirty="0">
                <a:solidFill>
                  <a:srgbClr val="F79037"/>
                </a:solidFill>
                <a:hlinkClick r:id="rId3">
                  <a:extLst>
                    <a:ext uri="{A12FA001-AC4F-418D-AE19-62706E023703}">
                      <ahyp:hlinkClr xmlns:ahyp="http://schemas.microsoft.com/office/drawing/2018/hyperlinkcolor" val="tx"/>
                    </a:ext>
                  </a:extLst>
                </a:hlinkClick>
              </a:rPr>
              <a:t>O Compêndio de Boas Práticas - </a:t>
            </a:r>
            <a:r>
              <a:rPr lang="en-US" b="1" dirty="0" err="1">
                <a:solidFill>
                  <a:srgbClr val="F79037"/>
                </a:solidFill>
                <a:hlinkClick r:id="rId3">
                  <a:extLst>
                    <a:ext uri="{A12FA001-AC4F-418D-AE19-62706E023703}">
                      <ahyp:hlinkClr xmlns:ahyp="http://schemas.microsoft.com/office/drawing/2018/hyperlinkcolor" val="tx"/>
                    </a:ext>
                  </a:extLst>
                </a:hlinkClick>
              </a:rPr>
              <a:t>Empreendedorismo</a:t>
            </a:r>
            <a:r>
              <a:rPr lang="en-US" b="1" dirty="0">
                <a:solidFill>
                  <a:srgbClr val="F79037"/>
                </a:solidFill>
                <a:hlinkClick r:id="rId3">
                  <a:extLst>
                    <a:ext uri="{A12FA001-AC4F-418D-AE19-62706E023703}">
                      <ahyp:hlinkClr xmlns:ahyp="http://schemas.microsoft.com/office/drawing/2018/hyperlinkcolor" val="tx"/>
                    </a:ext>
                  </a:extLst>
                </a:hlinkClick>
              </a:rPr>
              <a:t> de Alimentos </a:t>
            </a:r>
            <a:r>
              <a:rPr lang="en-US" b="1" dirty="0" err="1">
                <a:solidFill>
                  <a:srgbClr val="F79037"/>
                </a:solidFill>
                <a:hlinkClick r:id="rId3">
                  <a:extLst>
                    <a:ext uri="{A12FA001-AC4F-418D-AE19-62706E023703}">
                      <ahyp:hlinkClr xmlns:ahyp="http://schemas.microsoft.com/office/drawing/2018/hyperlinkcolor" val="tx"/>
                    </a:ext>
                  </a:extLst>
                </a:hlinkClick>
              </a:rPr>
              <a:t>Éticos</a:t>
            </a:r>
            <a:r>
              <a:rPr lang="en-US" b="1" dirty="0">
                <a:solidFill>
                  <a:srgbClr val="F79037"/>
                </a:solidFill>
                <a:hlinkClick r:id="rId3">
                  <a:extLst>
                    <a:ext uri="{A12FA001-AC4F-418D-AE19-62706E023703}">
                      <ahyp:hlinkClr xmlns:ahyp="http://schemas.microsoft.com/office/drawing/2018/hyperlinkcolor" val="tx"/>
                    </a:ext>
                  </a:extLst>
                </a:hlinkClick>
              </a:rPr>
              <a:t>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algn="l" rtl="0"/>
            <a:r>
              <a:rPr lang="en-IE" dirty="0"/>
              <a:t>Ser </a:t>
            </a:r>
            <a:r>
              <a:rPr lang="en-IE" dirty="0" err="1"/>
              <a:t>inspirado</a:t>
            </a:r>
            <a:r>
              <a:rPr lang="en-IE" dirty="0"/>
              <a:t>…</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endParaRPr lang="pt-PT"/>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a:srcRect/>
          <a:stretch/>
        </p:blipFill>
        <p:spPr>
          <a:xfrm>
            <a:off x="7315980" y="1809337"/>
            <a:ext cx="2310620" cy="3267788"/>
          </a:xfrm>
          <a:prstGeom prst="rect">
            <a:avLst/>
          </a:prstGeom>
          <a:ln>
            <a:solidFill>
              <a:srgbClr val="000000"/>
            </a:solidFill>
          </a:ln>
        </p:spPr>
      </p:pic>
      <p:pic>
        <p:nvPicPr>
          <p:cNvPr id="10" name="Picture 9">
            <a:hlinkClick r:id="rId3"/>
            <a:extLst>
              <a:ext uri="{FF2B5EF4-FFF2-40B4-BE49-F238E27FC236}">
                <a16:creationId xmlns:a16="http://schemas.microsoft.com/office/drawing/2014/main" id="{45FAE610-F644-774C-2BBD-79A7FD9A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3134" y="1793612"/>
            <a:ext cx="2310620" cy="3283513"/>
          </a:xfrm>
          <a:prstGeom prst="rect">
            <a:avLst/>
          </a:prstGeom>
          <a:ln>
            <a:solidFill>
              <a:srgbClr val="000000"/>
            </a:solidFill>
          </a:ln>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05715" y="686480"/>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1003384" y="1452563"/>
            <a:ext cx="4867011" cy="5072375"/>
          </a:xfrm>
        </p:spPr>
        <p:txBody>
          <a:bodyPr/>
          <a:lstStyle/>
          <a:p>
            <a:pPr algn="just" rtl="0"/>
            <a:r>
              <a:rPr lang="en-IE" dirty="0"/>
              <a:t>No </a:t>
            </a:r>
            <a:r>
              <a:rPr lang="en-IE" dirty="0" err="1"/>
              <a:t>Módulo</a:t>
            </a:r>
            <a:r>
              <a:rPr lang="en-IE" dirty="0"/>
              <a:t> 3 </a:t>
            </a:r>
            <a:r>
              <a:rPr lang="en-IE" dirty="0" err="1"/>
              <a:t>discutiu</a:t>
            </a:r>
            <a:r>
              <a:rPr lang="en-IE" dirty="0"/>
              <a:t>-se a </a:t>
            </a:r>
            <a:r>
              <a:rPr lang="en-IE" dirty="0" err="1"/>
              <a:t>empatia</a:t>
            </a:r>
            <a:r>
              <a:rPr lang="en-IE" dirty="0"/>
              <a:t> </a:t>
            </a:r>
            <a:r>
              <a:rPr lang="en-IE" dirty="0" err="1"/>
              <a:t>na</a:t>
            </a:r>
            <a:r>
              <a:rPr lang="en-IE" dirty="0"/>
              <a:t> </a:t>
            </a:r>
            <a:r>
              <a:rPr lang="en-IE" dirty="0" err="1"/>
              <a:t>perspetiva</a:t>
            </a:r>
            <a:r>
              <a:rPr lang="en-IE" dirty="0"/>
              <a:t> do consumidor e como, ao entender as </a:t>
            </a:r>
            <a:r>
              <a:rPr lang="en-IE" dirty="0" err="1"/>
              <a:t>suas</a:t>
            </a:r>
            <a:r>
              <a:rPr lang="en-IE" dirty="0"/>
              <a:t> </a:t>
            </a:r>
            <a:r>
              <a:rPr lang="en-IE" dirty="0" err="1"/>
              <a:t>necessidades</a:t>
            </a:r>
            <a:r>
              <a:rPr lang="en-IE" dirty="0"/>
              <a:t> e </a:t>
            </a:r>
            <a:r>
              <a:rPr lang="en-IE" dirty="0" err="1"/>
              <a:t>desejos</a:t>
            </a:r>
            <a:r>
              <a:rPr lang="en-IE" dirty="0"/>
              <a:t> é </a:t>
            </a:r>
            <a:r>
              <a:rPr lang="en-IE" dirty="0" err="1"/>
              <a:t>possível</a:t>
            </a:r>
            <a:r>
              <a:rPr lang="en-IE" dirty="0"/>
              <a:t> inovar melhor e resolver </a:t>
            </a:r>
            <a:r>
              <a:rPr lang="en-IE" dirty="0" err="1"/>
              <a:t>os</a:t>
            </a:r>
            <a:r>
              <a:rPr lang="en-IE" dirty="0"/>
              <a:t> </a:t>
            </a:r>
            <a:r>
              <a:rPr lang="en-IE" dirty="0" err="1"/>
              <a:t>seus</a:t>
            </a:r>
            <a:r>
              <a:rPr lang="en-IE" dirty="0"/>
              <a:t>  </a:t>
            </a:r>
            <a:r>
              <a:rPr lang="en-IE" dirty="0" err="1"/>
              <a:t>problemas</a:t>
            </a:r>
            <a:r>
              <a:rPr lang="en-IE" dirty="0"/>
              <a:t>.</a:t>
            </a:r>
          </a:p>
          <a:p>
            <a:pPr algn="just" rtl="0"/>
            <a:r>
              <a:rPr lang="en-IE" dirty="0"/>
              <a:t>A </a:t>
            </a:r>
            <a:r>
              <a:rPr lang="en-IE" b="1" dirty="0" err="1"/>
              <a:t>empatia</a:t>
            </a:r>
            <a:r>
              <a:rPr lang="en-IE" b="1" dirty="0"/>
              <a:t> desempenha um </a:t>
            </a:r>
            <a:r>
              <a:rPr lang="en-IE" b="1" dirty="0" err="1"/>
              <a:t>papel</a:t>
            </a:r>
            <a:r>
              <a:rPr lang="en-IE" b="1" dirty="0"/>
              <a:t> vital no </a:t>
            </a:r>
            <a:r>
              <a:rPr lang="en-IE" b="1" dirty="0" err="1"/>
              <a:t>mundo</a:t>
            </a:r>
            <a:r>
              <a:rPr lang="en-IE" b="1" dirty="0"/>
              <a:t> </a:t>
            </a:r>
            <a:r>
              <a:rPr lang="en-IE" b="1" dirty="0" err="1"/>
              <a:t>empresarial</a:t>
            </a:r>
            <a:r>
              <a:rPr lang="en-IE" b="1" dirty="0"/>
              <a:t> </a:t>
            </a:r>
            <a:r>
              <a:rPr lang="en-IE" dirty="0"/>
              <a:t>e é muitas </a:t>
            </a:r>
            <a:r>
              <a:rPr lang="en-IE" dirty="0" err="1"/>
              <a:t>vezes</a:t>
            </a:r>
            <a:r>
              <a:rPr lang="en-IE" dirty="0"/>
              <a:t> fundamental </a:t>
            </a:r>
            <a:r>
              <a:rPr lang="en-IE" dirty="0" err="1"/>
              <a:t>na</a:t>
            </a:r>
            <a:r>
              <a:rPr lang="en-IE" dirty="0"/>
              <a:t> orientação de </a:t>
            </a:r>
            <a:r>
              <a:rPr lang="en-IE" dirty="0" err="1"/>
              <a:t>processos</a:t>
            </a:r>
            <a:r>
              <a:rPr lang="en-IE" dirty="0"/>
              <a:t> de tomada de </a:t>
            </a:r>
            <a:r>
              <a:rPr lang="en-IE" dirty="0" err="1"/>
              <a:t>decisão</a:t>
            </a:r>
            <a:r>
              <a:rPr lang="en-IE" dirty="0"/>
              <a:t>.</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pPr algn="l" rtl="0"/>
            <a:r>
              <a:rPr lang="en-IE" dirty="0"/>
              <a:t>Empatia…</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ADADC-A138-4096-9C7C-6ED05C046525}">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3FE21D93-492C-401B-977F-9983031DD641}">
  <ds:schemaRefs>
    <ds:schemaRef ds:uri="http://schemas.microsoft.com/sharepoint/v3/contenttype/forms"/>
  </ds:schemaRefs>
</ds:datastoreItem>
</file>

<file path=customXml/itemProps3.xml><?xml version="1.0" encoding="utf-8"?>
<ds:datastoreItem xmlns:ds="http://schemas.openxmlformats.org/officeDocument/2006/customXml" ds:itemID="{15C99454-AE29-4140-AE73-E03141DB0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11504</TotalTime>
  <Words>6222</Words>
  <Application>Microsoft Office PowerPoint</Application>
  <PresentationFormat>Widescreen</PresentationFormat>
  <Paragraphs>420</Paragraphs>
  <Slides>74</Slides>
  <Notes>40</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Gilroy</vt:lpstr>
      <vt:lpstr>Montserrat</vt:lpstr>
      <vt:lpstr>Montserrat Light</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293</cp:revision>
  <dcterms:created xsi:type="dcterms:W3CDTF">2020-10-14T13:32:04Z</dcterms:created>
  <dcterms:modified xsi:type="dcterms:W3CDTF">2024-02-01T11:52:23Z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