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9"/>
  </p:notesMasterIdLst>
  <p:sldIdLst>
    <p:sldId id="4286" r:id="rId5"/>
    <p:sldId id="4306" r:id="rId6"/>
    <p:sldId id="4323" r:id="rId7"/>
    <p:sldId id="4322" r:id="rId8"/>
    <p:sldId id="4343" r:id="rId9"/>
    <p:sldId id="4350" r:id="rId10"/>
    <p:sldId id="4348" r:id="rId11"/>
    <p:sldId id="4349" r:id="rId12"/>
    <p:sldId id="4351" r:id="rId13"/>
    <p:sldId id="4524" r:id="rId14"/>
    <p:sldId id="4527" r:id="rId15"/>
    <p:sldId id="4529" r:id="rId16"/>
    <p:sldId id="4342" r:id="rId17"/>
    <p:sldId id="4530" r:id="rId18"/>
    <p:sldId id="4539" r:id="rId19"/>
    <p:sldId id="4538" r:id="rId20"/>
    <p:sldId id="4532" r:id="rId21"/>
    <p:sldId id="4533" r:id="rId22"/>
    <p:sldId id="4534" r:id="rId23"/>
    <p:sldId id="4535" r:id="rId24"/>
    <p:sldId id="4543" r:id="rId25"/>
    <p:sldId id="4536" r:id="rId26"/>
    <p:sldId id="4537" r:id="rId27"/>
    <p:sldId id="4541" r:id="rId28"/>
    <p:sldId id="4345" r:id="rId29"/>
    <p:sldId id="4544" r:id="rId30"/>
    <p:sldId id="4545" r:id="rId31"/>
    <p:sldId id="4551" r:id="rId32"/>
    <p:sldId id="4552" r:id="rId33"/>
    <p:sldId id="4580" r:id="rId34"/>
    <p:sldId id="4546" r:id="rId35"/>
    <p:sldId id="4548" r:id="rId36"/>
    <p:sldId id="4549" r:id="rId37"/>
    <p:sldId id="4550" r:id="rId38"/>
    <p:sldId id="4547" r:id="rId39"/>
    <p:sldId id="4553" r:id="rId40"/>
    <p:sldId id="4554" r:id="rId41"/>
    <p:sldId id="4578" r:id="rId42"/>
    <p:sldId id="4579" r:id="rId43"/>
    <p:sldId id="4526" r:id="rId44"/>
    <p:sldId id="4556" r:id="rId45"/>
    <p:sldId id="4557" r:id="rId46"/>
    <p:sldId id="4558" r:id="rId47"/>
    <p:sldId id="4560" r:id="rId48"/>
    <p:sldId id="4561" r:id="rId49"/>
    <p:sldId id="4562" r:id="rId50"/>
    <p:sldId id="4564" r:id="rId51"/>
    <p:sldId id="4563" r:id="rId52"/>
    <p:sldId id="4559" r:id="rId53"/>
    <p:sldId id="4346" r:id="rId54"/>
    <p:sldId id="4565" r:id="rId55"/>
    <p:sldId id="4555" r:id="rId56"/>
    <p:sldId id="4567" r:id="rId57"/>
    <p:sldId id="4568" r:id="rId58"/>
    <p:sldId id="4570" r:id="rId59"/>
    <p:sldId id="4571" r:id="rId60"/>
    <p:sldId id="4572" r:id="rId61"/>
    <p:sldId id="4573" r:id="rId62"/>
    <p:sldId id="4574" r:id="rId63"/>
    <p:sldId id="4575" r:id="rId64"/>
    <p:sldId id="4576" r:id="rId65"/>
    <p:sldId id="4577" r:id="rId66"/>
    <p:sldId id="4589" r:id="rId67"/>
    <p:sldId id="4347" r:id="rId68"/>
    <p:sldId id="4583" r:id="rId69"/>
    <p:sldId id="4581" r:id="rId70"/>
    <p:sldId id="4593" r:id="rId71"/>
    <p:sldId id="4584" r:id="rId72"/>
    <p:sldId id="4585" r:id="rId73"/>
    <p:sldId id="4586" r:id="rId74"/>
    <p:sldId id="4590" r:id="rId75"/>
    <p:sldId id="4588" r:id="rId76"/>
    <p:sldId id="4591" r:id="rId77"/>
    <p:sldId id="426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DDC"/>
    <a:srgbClr val="F1A0C2"/>
    <a:srgbClr val="000000"/>
    <a:srgbClr val="F79037"/>
    <a:srgbClr val="086D6E"/>
    <a:srgbClr val="1BA19A"/>
    <a:srgbClr val="85EBE6"/>
    <a:srgbClr val="B2DEDD"/>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9FAA5-D160-44A4-B7FB-F9536393A673}" v="2" dt="2023-09-01T06:21:03.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554" autoAdjust="0"/>
    <p:restoredTop sz="0" autoAdjust="0"/>
  </p:normalViewPr>
  <p:slideViewPr>
    <p:cSldViewPr snapToGrid="0" snapToObjects="1">
      <p:cViewPr varScale="1">
        <p:scale>
          <a:sx n="27" d="100"/>
          <a:sy n="27" d="100"/>
        </p:scale>
        <p:origin x="408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custT="1"/>
      <dgm:spPr/>
      <dgm:t>
        <a:bodyPr/>
        <a:lstStyle/>
        <a:p>
          <a:r>
            <a:rPr lang="en-GB" sz="1600" b="1" dirty="0" err="1"/>
            <a:t>ihmiselämä</a:t>
          </a:r>
          <a:endParaRPr lang="en-GB" sz="16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custT="1"/>
      <dgm:spPr/>
      <dgm:t>
        <a:bodyPr/>
        <a:lstStyle/>
        <a:p>
          <a:r>
            <a:rPr lang="en-GB" sz="1800" b="1" dirty="0" err="1"/>
            <a:t>yhteys</a:t>
          </a:r>
          <a:endParaRPr lang="en-GB" sz="1800" b="1" dirty="0"/>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dirty="0" err="1"/>
            <a:t>sitoutuminen</a:t>
          </a:r>
          <a:endParaRPr lang="en-GB" sz="1800" b="1" dirty="0"/>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dgm:spPr/>
      <dgm:t>
        <a:bodyPr/>
        <a:lstStyle/>
        <a:p>
          <a:endParaRPr lang="en-GB">
            <a:solidFill>
              <a:srgbClr val="6D6A3A"/>
            </a:solidFill>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dgm:spPr/>
      <dgm:t>
        <a:bodyPr/>
        <a:lstStyle/>
        <a:p>
          <a:endParaRPr lang="en-GB" dirty="0">
            <a:solidFill>
              <a:srgbClr val="6D6A3A"/>
            </a:solidFill>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custScaleX="160285" custScaleY="108707">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306622" custScaleY="52735" custLinFactNeighborX="-16309" custLinFactNeighborY="-20379">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1886554"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1959988" y="543079"/>
          <a:ext cx="1387747" cy="47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err="1"/>
            <a:t>ihmiselämä</a:t>
          </a:r>
          <a:endParaRPr lang="en-GB" sz="1600" b="1" kern="1200" dirty="0"/>
        </a:p>
      </dsp:txBody>
      <dsp:txXfrm>
        <a:off x="1959988" y="543079"/>
        <a:ext cx="1387747" cy="470382"/>
      </dsp:txXfrm>
    </dsp:sp>
    <dsp:sp modelId="{AC9A05DD-2CB6-4414-835B-9330C3547636}">
      <dsp:nvSpPr>
        <dsp:cNvPr id="0" name=""/>
        <dsp:cNvSpPr/>
      </dsp:nvSpPr>
      <dsp:spPr>
        <a:xfrm>
          <a:off x="1447416"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714138"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t>yhteys</a:t>
          </a:r>
          <a:endParaRPr lang="en-GB" sz="1800" b="1" kern="1200" dirty="0"/>
        </a:p>
      </dsp:txBody>
      <dsp:txXfrm>
        <a:off x="1714138" y="1388172"/>
        <a:ext cx="1334093" cy="432706"/>
      </dsp:txXfrm>
    </dsp:sp>
    <dsp:sp modelId="{B6F44495-37CA-4335-B6DB-935563211BF8}">
      <dsp:nvSpPr>
        <dsp:cNvPr id="0" name=""/>
        <dsp:cNvSpPr/>
      </dsp:nvSpPr>
      <dsp:spPr>
        <a:xfrm>
          <a:off x="1878425"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220961"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220961" y="2348334"/>
        <a:ext cx="865800" cy="432706"/>
      </dsp:txXfrm>
    </dsp:sp>
    <dsp:sp modelId="{52157ABB-FF05-4197-9C8A-6AF3624DFB6E}">
      <dsp:nvSpPr>
        <dsp:cNvPr id="0" name=""/>
        <dsp:cNvSpPr/>
      </dsp:nvSpPr>
      <dsp:spPr>
        <a:xfrm>
          <a:off x="1447416"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1788207" y="3241793"/>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6D6A3A"/>
            </a:solidFill>
          </a:endParaRPr>
        </a:p>
      </dsp:txBody>
      <dsp:txXfrm>
        <a:off x="1788207" y="3241793"/>
        <a:ext cx="865800" cy="432706"/>
      </dsp:txXfrm>
    </dsp:sp>
    <dsp:sp modelId="{73728A22-AFC3-4C98-9F4D-8887CE3FCAF0}">
      <dsp:nvSpPr>
        <dsp:cNvPr id="0" name=""/>
        <dsp:cNvSpPr/>
      </dsp:nvSpPr>
      <dsp:spPr>
        <a:xfrm>
          <a:off x="1988723"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1185291" y="4149330"/>
          <a:ext cx="2654733" cy="2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t>sitoutuminen</a:t>
          </a:r>
          <a:endParaRPr lang="en-GB" sz="1800" b="1" kern="1200" dirty="0"/>
        </a:p>
      </dsp:txBody>
      <dsp:txXfrm>
        <a:off x="1185291" y="4149330"/>
        <a:ext cx="2654733" cy="2281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46</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63</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67</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69</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37</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39</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41</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44</a:t>
            </a:fld>
            <a:endParaRPr lang="en-US"/>
          </a:p>
        </p:txBody>
      </p:sp>
    </p:spTree>
    <p:extLst>
      <p:ext uri="{BB962C8B-B14F-4D97-AF65-F5344CB8AC3E}">
        <p14:creationId xmlns:p14="http://schemas.microsoft.com/office/powerpoint/2010/main" val="8801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FBD9560F-77D0-A67C-78E6-E0967C723A29}"/>
              </a:ext>
            </a:extLst>
          </p:cNvPr>
          <p:cNvPicPr>
            <a:picLocks noChangeAspect="1"/>
          </p:cNvPicPr>
          <p:nvPr userDrawn="1"/>
        </p:nvPicPr>
        <p:blipFill>
          <a:blip r:embed="rId2"/>
          <a:stretch>
            <a:fillRect/>
          </a:stretch>
        </p:blipFill>
        <p:spPr>
          <a:xfrm>
            <a:off x="983112" y="6047127"/>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4" name="Rectangle 3">
            <a:extLst>
              <a:ext uri="{FF2B5EF4-FFF2-40B4-BE49-F238E27FC236}">
                <a16:creationId xmlns:a16="http://schemas.microsoft.com/office/drawing/2014/main" id="{5D6E98B5-9CAE-338D-D643-49F8F37DB693}"/>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5" name="Picture 4">
            <a:extLst>
              <a:ext uri="{FF2B5EF4-FFF2-40B4-BE49-F238E27FC236}">
                <a16:creationId xmlns:a16="http://schemas.microsoft.com/office/drawing/2014/main" id="{8AD056A8-2A57-FB25-53BB-59D4086F0ED9}"/>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rzone.com/lead/culture/ethics-in-the-workplace-ethical-intelligence-and-how-to-achieve-it" TargetMode="External"/><Relationship Id="rId2" Type="http://schemas.openxmlformats.org/officeDocument/2006/relationships/hyperlink" Target="https://owlcation.com/humanities/The-Difference-Between-Modern-and-Traditional-Ethical-Thinking" TargetMode="External"/><Relationship Id="rId1" Type="http://schemas.openxmlformats.org/officeDocument/2006/relationships/slideLayout" Target="../slideLayouts/slideLayout10.xml"/><Relationship Id="rId6" Type="http://schemas.openxmlformats.org/officeDocument/2006/relationships/hyperlink" Target="https://www.youtube.com/watch?v=BjZXRs6fAkA" TargetMode="External"/><Relationship Id="rId5" Type="http://schemas.openxmlformats.org/officeDocument/2006/relationships/hyperlink" Target="https://www.forbes.com/sites/kevinkruse/2019/11/05/the-greatest-leadership-article-ive-ever-read/?sh=4db1407131ed" TargetMode="External"/><Relationship Id="rId4" Type="http://schemas.openxmlformats.org/officeDocument/2006/relationships/hyperlink" Target="https://www.accaglobal.com/gb/en/student/exam-support-resources/professional-exams-study-resources/strategic-business-leader/technical-articles/responsible-leadership.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uides.ie/megabites/table-great-food-misunderstood-heron-food-truck-whilst-you-stare-down-fjord-good-it-gets" TargetMode="External"/><Relationship Id="rId13" Type="http://schemas.openxmlformats.org/officeDocument/2006/relationships/hyperlink" Target="https://www.facebook.com/MisunderstoodHeron/" TargetMode="External"/><Relationship Id="rId3" Type="http://schemas.openxmlformats.org/officeDocument/2006/relationships/hyperlink" Target="https://www.discoverireland.ie/galway/misunderstood-heron" TargetMode="External"/><Relationship Id="rId7" Type="http://schemas.openxmlformats.org/officeDocument/2006/relationships/hyperlink" Target="https://www.ireland-guide.com/establishment/misunderstood-heron.13436.html" TargetMode="External"/><Relationship Id="rId12" Type="http://schemas.openxmlformats.org/officeDocument/2006/relationships/hyperlink" Target="https://www.instagram.com/misunderstood_heron/" TargetMode="External"/><Relationship Id="rId2" Type="http://schemas.openxmlformats.org/officeDocument/2006/relationships/hyperlink" Target="https://www.irishtimes.com/sponsored/square/how-a-food-business-in-the-west-of-ireland-has-taken-flight-1.4650053" TargetMode="External"/><Relationship Id="rId1" Type="http://schemas.openxmlformats.org/officeDocument/2006/relationships/slideLayout" Target="../slideLayouts/slideLayout2.xml"/><Relationship Id="rId6" Type="http://schemas.openxmlformats.org/officeDocument/2006/relationships/hyperlink" Target="https://www.independent.ie/life/restaurant-review-the-misunderstood-heron-car-park-food-truck-ticks-all-the-boxes-38402878.html" TargetMode="External"/><Relationship Id="rId11" Type="http://schemas.openxmlformats.org/officeDocument/2006/relationships/hyperlink" Target="https://www.misunderstoodheron.com/" TargetMode="External"/><Relationship Id="rId5" Type="http://schemas.openxmlformats.org/officeDocument/2006/relationships/hyperlink" Target="https://foodandwine.ie/misunderstood-heron-lonely-planet" TargetMode="External"/><Relationship Id="rId10" Type="http://schemas.openxmlformats.org/officeDocument/2006/relationships/image" Target="../media/image36.png"/><Relationship Id="rId4" Type="http://schemas.openxmlformats.org/officeDocument/2006/relationships/hyperlink" Target="https://www.tripadvisor.ie/Restaurant_Review-g212985-d12418072-Reviews-Misunderstood_Heron-Leenane_County_Galway_Western_Ireland.html" TargetMode="External"/><Relationship Id="rId9" Type="http://schemas.openxmlformats.org/officeDocument/2006/relationships/image" Target="../media/image35.png"/><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5"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4" Type="http://schemas.openxmlformats.org/officeDocument/2006/relationships/hyperlink" Target="https://fr.futuroprossimo.it/2021/07/unanalisi-con-ai-su-800-aziende-rileva-che-il-greenwashing-sta-dilagan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rbonplan.org/research/forest-offsets-explainer" TargetMode="External"/><Relationship Id="rId2" Type="http://schemas.openxmlformats.org/officeDocument/2006/relationships/hyperlink" Target="https://www.nationalgeographic.com/environment/article/forests-as-carbon-offsets-climate-change-has-other-plans" TargetMode="External"/><Relationship Id="rId1" Type="http://schemas.openxmlformats.org/officeDocument/2006/relationships/slideLayout" Target="../slideLayouts/slideLayout18.xml"/><Relationship Id="rId5" Type="http://schemas.openxmlformats.org/officeDocument/2006/relationships/hyperlink" Target="https://www.nationalgeographic.com/environment/article/what-is-greenwashing-how-to-spot" TargetMode="Externa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svg"/></Relationships>
</file>

<file path=ppt/slides/_rels/slide49.xml.rels><?xml version="1.0" encoding="UTF-8" standalone="yes"?>
<Relationships xmlns="http://schemas.openxmlformats.org/package/2006/relationships"><Relationship Id="rId3" Type="http://schemas.openxmlformats.org/officeDocument/2006/relationships/hyperlink" Target="https://www.nutritioninsight.com/news/nestle-accused-of-irresponsible-marketing-with-fake-nutrition-claims-on-kitkat-cereals.html" TargetMode="External"/><Relationship Id="rId2" Type="http://schemas.openxmlformats.org/officeDocument/2006/relationships/hyperlink" Target="https://meta.eeb.org/2022/01/26/europe-targets-greenwashing-and-eco-labelling-for-food/" TargetMode="External"/><Relationship Id="rId1" Type="http://schemas.openxmlformats.org/officeDocument/2006/relationships/slideLayout" Target="../slideLayouts/slideLayout10.xml"/><Relationship Id="rId6" Type="http://schemas.openxmlformats.org/officeDocument/2006/relationships/hyperlink" Target="https://www.bbc.co.uk/food/articles/are_we_fooled_by_food_labels" TargetMode="External"/><Relationship Id="rId5" Type="http://schemas.openxmlformats.org/officeDocument/2006/relationships/hyperlink" Target="https://food.ec.europa.eu/safety/labelling-and-nutrition/nutrition-and-health-claims/eu-register-health-claims_en" TargetMode="External"/><Relationship Id="rId4"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4" Type="http://schemas.openxmlformats.org/officeDocument/2006/relationships/hyperlink" Target="https://www.youtube.com/watch?v=mivnqVqgie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rulact.com/frulact/who-we-are/"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www.youtube.com/watch?v=CsJP1x_5kmc" TargetMode="External"/><Relationship Id="rId5" Type="http://schemas.openxmlformats.org/officeDocument/2006/relationships/hyperlink" Target="https://ethical-food.eu/the-good-practice-compendium/" TargetMode="External"/><Relationship Id="rId4" Type="http://schemas.openxmlformats.org/officeDocument/2006/relationships/hyperlink" Target="https://www.biasol.i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5" Type="http://schemas.openxmlformats.org/officeDocument/2006/relationships/hyperlink" Target="https://www.discoverireland.ie/" TargetMode="External"/><Relationship Id="rId4" Type="http://schemas.openxmlformats.org/officeDocument/2006/relationships/hyperlink" Target="https://www.youtube.com/watch?v=9WeAU43FkqM&amp;t=1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www.bni.com/" TargetMode="External"/><Relationship Id="rId7" Type="http://schemas.openxmlformats.org/officeDocument/2006/relationships/hyperlink" Target="https://www.etl.fi/"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fi.linkedin.com/company/elintarviketieteiden-seura-ry" TargetMode="External"/><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 Id="rId9"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447088" y="1669281"/>
            <a:ext cx="6990220" cy="1816708"/>
          </a:xfrm>
        </p:spPr>
        <p:txBody>
          <a:bodyPr/>
          <a:lstStyle/>
          <a:p>
            <a:pPr algn="l" rtl="0"/>
            <a:r>
              <a:rPr lang="en-IE" b="0" dirty="0" err="1"/>
              <a:t>Työ</a:t>
            </a:r>
            <a:r>
              <a:rPr lang="en-IE" b="0" dirty="0"/>
              <a:t> IHMISTEN kanssa – Viestintä liiketoiminnassa</a:t>
            </a:r>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447088" y="779889"/>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MODUULI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dirty="0">
                <a:solidFill>
                  <a:srgbClr val="000000"/>
                </a:solidFill>
              </a:rPr>
              <a:t> </a:t>
            </a:r>
            <a:r>
              <a:rPr lang="en-GB" sz="2000" b="1" dirty="0" err="1">
                <a:solidFill>
                  <a:srgbClr val="000000"/>
                </a:solidFill>
              </a:rPr>
              <a:t>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5494526" cy="992652"/>
          </a:xfrm>
        </p:spPr>
        <p:txBody>
          <a:bodyPr/>
          <a:lstStyle/>
          <a:p>
            <a:pPr algn="l" rtl="0"/>
            <a:r>
              <a:rPr lang="en-IE" dirty="0"/>
              <a:t>Empatiaa liiketoiminnassa</a:t>
            </a:r>
          </a:p>
          <a:p>
            <a:pPr algn="l" rtl="0"/>
            <a:endParaRPr lang="en-IE" dirty="0"/>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73114" y="1367547"/>
            <a:ext cx="6163178" cy="3500437"/>
          </a:xfrm>
        </p:spPr>
        <p:txBody>
          <a:bodyPr/>
          <a:lstStyle/>
          <a:p>
            <a:pPr algn="l" rtl="0"/>
            <a:r>
              <a:rPr lang="en-IE" dirty="0" err="1">
                <a:solidFill>
                  <a:srgbClr val="F79037"/>
                </a:solidFill>
                <a:hlinkClick r:id="rId2">
                  <a:extLst>
                    <a:ext uri="{A12FA001-AC4F-418D-AE19-62706E023703}">
                      <ahyp:hlinkClr xmlns:ahyp="http://schemas.microsoft.com/office/drawing/2018/hyperlinkcolor" val="tx"/>
                    </a:ext>
                  </a:extLst>
                </a:hlinkClick>
              </a:rPr>
              <a:t>Cambridgen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sanakirja</a:t>
            </a:r>
            <a:r>
              <a:rPr lang="en-IE" dirty="0">
                <a:solidFill>
                  <a:srgbClr val="F79037"/>
                </a:solidFill>
              </a:rPr>
              <a:t> </a:t>
            </a:r>
            <a:r>
              <a:rPr lang="en-IE" dirty="0" err="1"/>
              <a:t>määrittelee</a:t>
            </a:r>
            <a:r>
              <a:rPr lang="en-IE" dirty="0"/>
              <a:t> </a:t>
            </a:r>
            <a:r>
              <a:rPr lang="en-IE" dirty="0" err="1"/>
              <a:t>empatian</a:t>
            </a:r>
            <a:r>
              <a:rPr lang="en-IE" dirty="0"/>
              <a:t>: </a:t>
            </a:r>
            <a:r>
              <a:rPr lang="en-IE" i="1" dirty="0"/>
              <a:t>"kyky jakaa jonkun toisen tunteita tai kokemuksia kuvittelemalla, millaista olisi olla kyseisen henkilön tilanteessa."</a:t>
            </a:r>
          </a:p>
          <a:p>
            <a:pPr algn="l" rtl="0"/>
            <a:r>
              <a:rPr lang="en-IE" dirty="0"/>
              <a:t>Näin ollen empatia on kriittinen, kun rakennetaan vahvoja suhteita eettisessä liiketoiminnassa. </a:t>
            </a:r>
          </a:p>
          <a:p>
            <a:pPr algn="l" rtl="0"/>
            <a:r>
              <a:rPr lang="en-IE" dirty="0" err="1"/>
              <a:t>Kun</a:t>
            </a:r>
            <a:r>
              <a:rPr lang="en-IE" dirty="0"/>
              <a:t> keskustelet yllä vahvoista suhteista, olet huomannut, että useita verbejä tulee </a:t>
            </a:r>
            <a:r>
              <a:rPr lang="en-IE" dirty="0" err="1"/>
              <a:t>jatkuvasti</a:t>
            </a:r>
            <a:r>
              <a:rPr lang="en-IE" dirty="0"/>
              <a:t> </a:t>
            </a:r>
            <a:r>
              <a:rPr lang="en-IE" dirty="0" err="1"/>
              <a:t>esiin</a:t>
            </a:r>
            <a:r>
              <a:rPr lang="en-IE" dirty="0"/>
              <a:t> … </a:t>
            </a:r>
            <a:r>
              <a:rPr lang="en-IE" i="1" dirty="0" err="1"/>
              <a:t>ymmärtää</a:t>
            </a:r>
            <a:r>
              <a:rPr lang="en-IE" i="1" dirty="0"/>
              <a:t>, tunnistaa, luottaa, laajentaa, </a:t>
            </a:r>
            <a:r>
              <a:rPr lang="en-IE" i="1" dirty="0" err="1"/>
              <a:t>sitoutua</a:t>
            </a:r>
            <a:r>
              <a:rPr lang="en-IE" i="1" dirty="0"/>
              <a:t> </a:t>
            </a:r>
            <a:r>
              <a:rPr lang="en-IE" dirty="0"/>
              <a:t>… </a:t>
            </a:r>
            <a:r>
              <a:rPr lang="en-IE" dirty="0" err="1"/>
              <a:t>nämä</a:t>
            </a:r>
            <a:r>
              <a:rPr lang="en-IE" dirty="0"/>
              <a:t> ovat kaikki toimintasanoja, jotka pyörivät empatian ympärillä.</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SITOUTUA</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YMMÄRTÄÄ</a:t>
            </a:r>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536711"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LUOTTAA</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470067"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TUNNISTAA</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LAAJENTAA</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632389" y="682595"/>
            <a:ext cx="10595237" cy="803654"/>
          </a:xfrm>
        </p:spPr>
        <p:txBody>
          <a:bodyPr/>
          <a:lstStyle/>
          <a:p>
            <a:pPr algn="l" rtl="0"/>
            <a:r>
              <a:rPr lang="en-IE" b="1" dirty="0"/>
              <a:t>Empatian etu tai ARVOT yrityksesi kannalta</a:t>
            </a:r>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632389" y="1396285"/>
            <a:ext cx="11100432" cy="4261679"/>
          </a:xfrm>
          <a:prstGeom prst="rect">
            <a:avLst/>
          </a:prstGeom>
          <a:noFill/>
        </p:spPr>
        <p:txBody>
          <a:bodyPr wrap="square" rtlCol="0">
            <a:spAutoFit/>
          </a:bodyPr>
          <a:lstStyle/>
          <a:p>
            <a:pPr marL="342900" indent="-342900" algn="l" rtl="0">
              <a:buFont typeface="+mj-lt"/>
              <a:buAutoNum type="arabicPeriod"/>
            </a:pPr>
            <a:r>
              <a:rPr lang="en-IE" b="1" dirty="0">
                <a:solidFill>
                  <a:srgbClr val="F79037"/>
                </a:solidFill>
              </a:rPr>
              <a:t>Ymmärrä sidosryhmien </a:t>
            </a:r>
            <a:r>
              <a:rPr lang="en-IE" b="1" dirty="0" err="1">
                <a:solidFill>
                  <a:srgbClr val="F79037"/>
                </a:solidFill>
              </a:rPr>
              <a:t>näkökulmat</a:t>
            </a:r>
            <a:r>
              <a:rPr lang="en-IE" b="1" dirty="0">
                <a:solidFill>
                  <a:srgbClr val="F79037"/>
                </a:solidFill>
              </a:rPr>
              <a:t>: </a:t>
            </a:r>
            <a:r>
              <a:rPr lang="en-IE" dirty="0" err="1"/>
              <a:t>mukaan</a:t>
            </a:r>
            <a:r>
              <a:rPr lang="en-IE" dirty="0"/>
              <a:t> lukien työntekijät, asiakkaat, toimittajat ja yhteisö, ja tee sitten tietoon perustuvia päätöksiä.</a:t>
            </a:r>
          </a:p>
          <a:p>
            <a:pPr marL="342900" indent="-342900" algn="l" rtl="0">
              <a:buFont typeface="+mj-lt"/>
              <a:buAutoNum type="arabicPeriod"/>
            </a:pPr>
            <a:r>
              <a:rPr lang="en-IE" b="1" dirty="0">
                <a:solidFill>
                  <a:srgbClr val="F79037"/>
                </a:solidFill>
              </a:rPr>
              <a:t>Mieti ihmisen </a:t>
            </a:r>
            <a:r>
              <a:rPr lang="en-IE" b="1" dirty="0" err="1">
                <a:solidFill>
                  <a:srgbClr val="F79037"/>
                </a:solidFill>
              </a:rPr>
              <a:t>vaikutusta</a:t>
            </a:r>
            <a:r>
              <a:rPr lang="en-IE" b="1" dirty="0">
                <a:solidFill>
                  <a:srgbClr val="F79037"/>
                </a:solidFill>
              </a:rPr>
              <a:t>: </a:t>
            </a:r>
            <a:r>
              <a:rPr lang="en-IE" dirty="0" err="1"/>
              <a:t>kun</a:t>
            </a:r>
            <a:r>
              <a:rPr lang="en-IE" dirty="0"/>
              <a:t> </a:t>
            </a:r>
            <a:r>
              <a:rPr lang="en-US" dirty="0" err="1"/>
              <a:t>yksilöiden</a:t>
            </a:r>
            <a:r>
              <a:rPr lang="en-US" dirty="0"/>
              <a:t> hyvinvoinnin, oikeuksien ja ihmisarvon katsotaan johtavan eettisempään lopputulokseen.</a:t>
            </a:r>
          </a:p>
          <a:p>
            <a:pPr marL="342900" indent="-342900" algn="l" rtl="0">
              <a:buFont typeface="+mj-lt"/>
              <a:buAutoNum type="arabicPeriod"/>
            </a:pPr>
            <a:r>
              <a:rPr lang="en-US" b="1" dirty="0" err="1">
                <a:solidFill>
                  <a:srgbClr val="F79037"/>
                </a:solidFill>
              </a:rPr>
              <a:t>Edistä</a:t>
            </a:r>
            <a:r>
              <a:rPr lang="en-US" b="1" dirty="0">
                <a:solidFill>
                  <a:srgbClr val="F79037"/>
                </a:solidFill>
              </a:rPr>
              <a:t> </a:t>
            </a:r>
            <a:r>
              <a:rPr lang="en-US" b="1" dirty="0" err="1">
                <a:solidFill>
                  <a:srgbClr val="F79037"/>
                </a:solidFill>
              </a:rPr>
              <a:t>eettisistä</a:t>
            </a:r>
            <a:r>
              <a:rPr lang="en-US" b="1" dirty="0">
                <a:solidFill>
                  <a:srgbClr val="F79037"/>
                </a:solidFill>
              </a:rPr>
              <a:t> </a:t>
            </a:r>
            <a:r>
              <a:rPr lang="en-US" b="1" dirty="0" err="1">
                <a:solidFill>
                  <a:srgbClr val="F79037"/>
                </a:solidFill>
              </a:rPr>
              <a:t>organisaatiokulttuuria</a:t>
            </a:r>
            <a:r>
              <a:rPr lang="en-US" b="1" dirty="0">
                <a:solidFill>
                  <a:srgbClr val="F79037"/>
                </a:solidFill>
              </a:rPr>
              <a:t>: </a:t>
            </a:r>
            <a:r>
              <a:rPr lang="en-US" dirty="0" err="1"/>
              <a:t>Kun</a:t>
            </a:r>
            <a:r>
              <a:rPr lang="en-US" dirty="0"/>
              <a:t> johtajat ja päättäjät osoittavat empatiaa, se näyttää </a:t>
            </a:r>
            <a:r>
              <a:rPr lang="en-US" dirty="0" err="1"/>
              <a:t>esimerkkiä</a:t>
            </a:r>
            <a:r>
              <a:rPr lang="en-US" dirty="0"/>
              <a:t> </a:t>
            </a:r>
            <a:r>
              <a:rPr lang="en-US" dirty="0" err="1"/>
              <a:t>muille</a:t>
            </a:r>
            <a:r>
              <a:rPr lang="en-US" dirty="0"/>
              <a:t> </a:t>
            </a:r>
            <a:r>
              <a:rPr lang="en-US" dirty="0" err="1"/>
              <a:t>organisaatiossa</a:t>
            </a:r>
            <a:r>
              <a:rPr lang="en-US" dirty="0"/>
              <a:t> </a:t>
            </a:r>
            <a:r>
              <a:rPr lang="en-US" dirty="0" err="1"/>
              <a:t>seurata</a:t>
            </a:r>
            <a:r>
              <a:rPr lang="en-US" dirty="0"/>
              <a:t>.</a:t>
            </a:r>
          </a:p>
          <a:p>
            <a:pPr marL="342900" indent="-342900" algn="l" rtl="0">
              <a:buFont typeface="+mj-lt"/>
              <a:buAutoNum type="arabicPeriod"/>
            </a:pPr>
            <a:r>
              <a:rPr lang="en-US" b="1" dirty="0">
                <a:solidFill>
                  <a:srgbClr val="F79037"/>
                </a:solidFill>
              </a:rPr>
              <a:t>Sidosryhmien luottamus ja </a:t>
            </a:r>
            <a:r>
              <a:rPr lang="en-US" b="1" dirty="0" err="1">
                <a:solidFill>
                  <a:srgbClr val="F79037"/>
                </a:solidFill>
              </a:rPr>
              <a:t>maine</a:t>
            </a:r>
            <a:r>
              <a:rPr lang="en-US" b="1" dirty="0">
                <a:solidFill>
                  <a:srgbClr val="F79037"/>
                </a:solidFill>
              </a:rPr>
              <a:t>: </a:t>
            </a:r>
            <a:r>
              <a:rPr lang="en-US" dirty="0" err="1"/>
              <a:t>Empatialla</a:t>
            </a:r>
            <a:r>
              <a:rPr lang="en-US" dirty="0"/>
              <a:t> on ratkaiseva rooli sidosryhmien välisen luottamuksen rakentamisessa ja ylläpitämisessä. Kun päättäjät osoittavat empatiaa, heidät nähdään luotettavina, välittävinä ja huomaavaisina.</a:t>
            </a:r>
          </a:p>
          <a:p>
            <a:pPr marL="342900" indent="-342900" algn="l" rtl="0">
              <a:buFont typeface="+mj-lt"/>
              <a:buAutoNum type="arabicPeriod"/>
            </a:pPr>
            <a:r>
              <a:rPr lang="en-US" b="1" dirty="0">
                <a:solidFill>
                  <a:srgbClr val="F79037"/>
                </a:solidFill>
              </a:rPr>
              <a:t>Eettinen innovaatio ja kestävä </a:t>
            </a:r>
            <a:r>
              <a:rPr lang="en-US" b="1" dirty="0" err="1">
                <a:solidFill>
                  <a:srgbClr val="F79037"/>
                </a:solidFill>
              </a:rPr>
              <a:t>kehitys</a:t>
            </a:r>
            <a:r>
              <a:rPr lang="en-US" b="1" dirty="0">
                <a:solidFill>
                  <a:srgbClr val="F79037"/>
                </a:solidFill>
              </a:rPr>
              <a:t>: </a:t>
            </a:r>
            <a:r>
              <a:rPr lang="en-US" dirty="0" err="1"/>
              <a:t>Empatiavetoinen</a:t>
            </a:r>
            <a:r>
              <a:rPr lang="en-US" dirty="0"/>
              <a:t> innovaatio edistää kestäviä käytäntöjä, vastuullista tuotekehitystä ja pitkän aikavälin arvon luomista.</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a:xfrm>
            <a:off x="898357" y="1954961"/>
            <a:ext cx="4867011" cy="3291086"/>
          </a:xfrm>
        </p:spPr>
        <p:txBody>
          <a:bodyPr/>
          <a:lstStyle/>
          <a:p>
            <a:pPr algn="l" rtl="0"/>
            <a:r>
              <a:rPr lang="en-IE" dirty="0" err="1"/>
              <a:t>Käyttämällä</a:t>
            </a:r>
            <a:r>
              <a:rPr lang="en-IE" dirty="0"/>
              <a:t> </a:t>
            </a:r>
            <a:r>
              <a:rPr lang="en-IE" b="1" dirty="0" err="1">
                <a:solidFill>
                  <a:srgbClr val="F79037"/>
                </a:solidFill>
                <a:hlinkClick r:id="rId3">
                  <a:extLst>
                    <a:ext uri="{A12FA001-AC4F-418D-AE19-62706E023703}">
                      <ahyp:hlinkClr xmlns:ahyp="http://schemas.microsoft.com/office/drawing/2018/hyperlinkcolor" val="tx"/>
                    </a:ext>
                  </a:extLst>
                </a:hlinkClick>
              </a:rPr>
              <a:t>Gibbin</a:t>
            </a:r>
            <a:r>
              <a:rPr lang="en-IE" b="1" dirty="0">
                <a:solidFill>
                  <a:srgbClr val="F79037"/>
                </a:solidFill>
                <a:hlinkClick r:id="rId3">
                  <a:extLst>
                    <a:ext uri="{A12FA001-AC4F-418D-AE19-62706E023703}">
                      <ahyp:hlinkClr xmlns:ahyp="http://schemas.microsoft.com/office/drawing/2018/hyperlinkcolor" val="tx"/>
                    </a:ext>
                  </a:extLst>
                </a:hlinkClick>
              </a:rPr>
              <a:t> </a:t>
            </a:r>
            <a:r>
              <a:rPr lang="en-IE" b="1" dirty="0" err="1">
                <a:solidFill>
                  <a:srgbClr val="F79037"/>
                </a:solidFill>
                <a:hlinkClick r:id="rId3">
                  <a:extLst>
                    <a:ext uri="{A12FA001-AC4F-418D-AE19-62706E023703}">
                      <ahyp:hlinkClr xmlns:ahyp="http://schemas.microsoft.com/office/drawing/2018/hyperlinkcolor" val="tx"/>
                    </a:ext>
                  </a:extLst>
                </a:hlinkClick>
              </a:rPr>
              <a:t>heijastava</a:t>
            </a:r>
            <a:r>
              <a:rPr lang="en-IE" b="1" dirty="0">
                <a:solidFill>
                  <a:srgbClr val="F79037"/>
                </a:solidFill>
                <a:hlinkClick r:id="rId3">
                  <a:extLst>
                    <a:ext uri="{A12FA001-AC4F-418D-AE19-62706E023703}">
                      <ahyp:hlinkClr xmlns:ahyp="http://schemas.microsoft.com/office/drawing/2018/hyperlinkcolor" val="tx"/>
                    </a:ext>
                  </a:extLst>
                </a:hlinkClick>
              </a:rPr>
              <a:t> </a:t>
            </a:r>
            <a:r>
              <a:rPr lang="en-IE" b="1" dirty="0" err="1">
                <a:solidFill>
                  <a:srgbClr val="F79037"/>
                </a:solidFill>
                <a:hlinkClick r:id="rId3">
                  <a:extLst>
                    <a:ext uri="{A12FA001-AC4F-418D-AE19-62706E023703}">
                      <ahyp:hlinkClr xmlns:ahyp="http://schemas.microsoft.com/office/drawing/2018/hyperlinkcolor" val="tx"/>
                    </a:ext>
                  </a:extLst>
                </a:hlinkClick>
              </a:rPr>
              <a:t>sykli</a:t>
            </a:r>
            <a:r>
              <a:rPr lang="en-IE" b="1" dirty="0">
                <a:solidFill>
                  <a:srgbClr val="F79037"/>
                </a:solidFill>
              </a:rPr>
              <a:t> </a:t>
            </a:r>
            <a:r>
              <a:rPr lang="en-IE" dirty="0" err="1"/>
              <a:t>voit</a:t>
            </a:r>
            <a:r>
              <a:rPr lang="en-IE" dirty="0"/>
              <a:t> </a:t>
            </a:r>
            <a:r>
              <a:rPr lang="en-IE" dirty="0" err="1"/>
              <a:t>analysoida</a:t>
            </a:r>
            <a:r>
              <a:rPr lang="en-IE" dirty="0"/>
              <a:t> </a:t>
            </a:r>
            <a:r>
              <a:rPr lang="en-IE" dirty="0" err="1"/>
              <a:t>tähänastisia</a:t>
            </a:r>
            <a:r>
              <a:rPr lang="en-IE" dirty="0"/>
              <a:t> toimiasi empatiatasosi ja liikesuhteidesi laadun perusteella sekä sisäisesti että ulkoisesti.</a:t>
            </a:r>
          </a:p>
          <a:p>
            <a:pPr algn="l" rtl="0"/>
            <a:r>
              <a:rPr lang="en-IE" dirty="0"/>
              <a:t>Tämä auttaa sinua tekemään parannuksia jatkuvasti.</a:t>
            </a: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pPr algn="l" rtl="0"/>
            <a:r>
              <a:rPr lang="en-IE" b="1" dirty="0" err="1"/>
              <a:t>Reflektio</a:t>
            </a:r>
            <a:r>
              <a:rPr lang="en-IE" b="1" dirty="0"/>
              <a:t> -</a:t>
            </a:r>
            <a:r>
              <a:rPr lang="en-IE" b="1" dirty="0" err="1"/>
              <a:t>harjoitus</a:t>
            </a:r>
            <a:endParaRPr lang="en-IE" dirty="0"/>
          </a:p>
        </p:txBody>
      </p:sp>
      <p:pic>
        <p:nvPicPr>
          <p:cNvPr id="7" name="Picture 4" descr="Icon  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297394" y="1588167"/>
            <a:ext cx="5894606" cy="2868446"/>
            <a:chOff x="6113975" y="1805144"/>
            <a:chExt cx="5894606" cy="2868446"/>
          </a:xfrm>
        </p:grpSpPr>
        <p:sp>
          <p:nvSpPr>
            <p:cNvPr id="11" name="TextBox 10">
              <a:extLst>
                <a:ext uri="{FF2B5EF4-FFF2-40B4-BE49-F238E27FC236}">
                  <a16:creationId xmlns:a16="http://schemas.microsoft.com/office/drawing/2014/main" id="{68416A63-DD7D-6B85-4E45-7382A7C5D9BE}"/>
                </a:ext>
              </a:extLst>
            </p:cNvPr>
            <p:cNvSpPr txBox="1"/>
            <p:nvPr/>
          </p:nvSpPr>
          <p:spPr>
            <a:xfrm>
              <a:off x="6651781" y="1952724"/>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Kuvaus</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653147" y="2192455"/>
              <a:ext cx="1311933" cy="259045"/>
            </a:xfrm>
            <a:prstGeom prst="rect">
              <a:avLst/>
            </a:prstGeom>
            <a:noFill/>
          </p:spPr>
          <p:txBody>
            <a:bodyPr wrap="square" rtlCol="0">
              <a:spAutoFit/>
            </a:bodyPr>
            <a:lstStyle/>
            <a:p>
              <a:pPr algn="l" rtl="0">
                <a:lnSpc>
                  <a:spcPts val="134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Mitä tapahtui?</a:t>
              </a:r>
            </a:p>
          </p:txBody>
        </p:sp>
        <p:sp>
          <p:nvSpPr>
            <p:cNvPr id="15" name="TextBox 14">
              <a:extLst>
                <a:ext uri="{FF2B5EF4-FFF2-40B4-BE49-F238E27FC236}">
                  <a16:creationId xmlns:a16="http://schemas.microsoft.com/office/drawing/2014/main" id="{59DF576D-85D7-28A2-9D99-9AC53E3A76B1}"/>
                </a:ext>
              </a:extLst>
            </p:cNvPr>
            <p:cNvSpPr txBox="1"/>
            <p:nvPr/>
          </p:nvSpPr>
          <p:spPr>
            <a:xfrm>
              <a:off x="6531750" y="3844585"/>
              <a:ext cx="885179"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Johtopäätös</a:t>
              </a: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537942" y="4059130"/>
              <a:ext cx="1145941" cy="553998"/>
            </a:xfrm>
            <a:prstGeom prst="rect">
              <a:avLst/>
            </a:prstGeom>
            <a:noFill/>
          </p:spPr>
          <p:txBody>
            <a:bodyPr wrap="square" rtlCol="0">
              <a:spAutoFit/>
            </a:bodyPr>
            <a:lstStyle/>
            <a:p>
              <a:pPr algn="l" rtl="0">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Mitä muuta olisit voinut tehdä?</a:t>
              </a:r>
            </a:p>
            <a:p>
              <a:pPr algn="l" rtl="0">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113975" y="2976908"/>
              <a:ext cx="914033"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Toimintasuunnitelma</a:t>
              </a: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Tunteet</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879542"/>
              <a:ext cx="1603647" cy="276999"/>
              <a:chOff x="9930507" y="3879542"/>
              <a:chExt cx="1603647" cy="276999"/>
            </a:xfrm>
          </p:grpSpPr>
          <p:sp>
            <p:nvSpPr>
              <p:cNvPr id="32" name="TextBox 31">
                <a:extLst>
                  <a:ext uri="{FF2B5EF4-FFF2-40B4-BE49-F238E27FC236}">
                    <a16:creationId xmlns:a16="http://schemas.microsoft.com/office/drawing/2014/main" id="{F13618A0-00B4-94EC-50A7-4F35CA9535EE}"/>
                  </a:ext>
                </a:extLst>
              </p:cNvPr>
              <p:cNvSpPr txBox="1"/>
              <p:nvPr/>
            </p:nvSpPr>
            <p:spPr>
              <a:xfrm>
                <a:off x="10615889" y="3879542"/>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Kuvaus</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147692" cy="276999"/>
              <a:chOff x="10325614" y="2998538"/>
              <a:chExt cx="1147692" cy="276999"/>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855106"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Arviointi</a:t>
                </a: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1976"/>
            </a:xfrm>
            <a:prstGeom prst="rect">
              <a:avLst/>
            </a:prstGeom>
            <a:noFill/>
          </p:spPr>
          <p:txBody>
            <a:bodyPr wrap="square" rtlCol="0">
              <a:spAutoFit/>
            </a:bodyPr>
            <a:lstStyle/>
            <a:p>
              <a:pPr algn="ctr" rtl="0">
                <a:lnSpc>
                  <a:spcPts val="1480"/>
                </a:lnSpc>
              </a:pP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Gibbsin</a:t>
              </a: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reflektoiva</a:t>
              </a: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sykli</a:t>
              </a:r>
              <a:endParaRPr lang="en-US" sz="12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91" name="TextBox 90">
              <a:extLst>
                <a:ext uri="{FF2B5EF4-FFF2-40B4-BE49-F238E27FC236}">
                  <a16:creationId xmlns:a16="http://schemas.microsoft.com/office/drawing/2014/main" id="{FAB438F9-6724-4ED6-7E85-AE93E171D896}"/>
                </a:ext>
              </a:extLst>
            </p:cNvPr>
            <p:cNvSpPr txBox="1"/>
            <p:nvPr/>
          </p:nvSpPr>
          <p:spPr>
            <a:xfrm>
              <a:off x="6117885" y="3156646"/>
              <a:ext cx="1369068" cy="600164"/>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Jos se nousi uudelleen, mitä tekisit?</a:t>
              </a:r>
            </a:p>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Mitkä olivat ajatuksesi ja tunteesi?</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626470" y="3176181"/>
              <a:ext cx="1369068" cy="600164"/>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Mitä hyvää ja huonoa kokemuksessa oli?</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39513" y="4073426"/>
              <a:ext cx="1369068" cy="600164"/>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Mitä järkeä voit ymmärtää tilanteesta?</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Eettinen ajattelu ja reilu kauppa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898357" y="1442612"/>
            <a:ext cx="6163346" cy="3776408"/>
          </a:xfrm>
        </p:spPr>
        <p:txBody>
          <a:bodyPr/>
          <a:lstStyle/>
          <a:p>
            <a:pPr algn="l" rtl="0"/>
            <a:r>
              <a:rPr lang="en-US" sz="2300" b="1" dirty="0"/>
              <a:t>Eettinen ajattelu on vastuullisen johtamisen </a:t>
            </a:r>
            <a:r>
              <a:rPr lang="en-US" sz="2300" b="1" dirty="0" err="1"/>
              <a:t>perusta</a:t>
            </a:r>
            <a:r>
              <a:rPr lang="en-US" sz="2300" b="1" dirty="0"/>
              <a:t>.</a:t>
            </a:r>
          </a:p>
          <a:p>
            <a:pPr algn="l" rtl="0"/>
            <a:r>
              <a:rPr lang="en-US" sz="2300" dirty="0" err="1"/>
              <a:t>Eettiset</a:t>
            </a:r>
            <a:r>
              <a:rPr lang="en-US" sz="2300" dirty="0"/>
              <a:t> yritysjohtajat asettavat etusijalle eettisen päätöksenteon, ottavat huomioon sidosryhmien edut, asettavat eettisiä standardeja ja toimivat </a:t>
            </a:r>
            <a:r>
              <a:rPr lang="en-US" sz="2300" dirty="0" err="1"/>
              <a:t>roolimalleina</a:t>
            </a:r>
            <a:r>
              <a:rPr lang="en-US" sz="2300" dirty="0"/>
              <a:t> </a:t>
            </a:r>
            <a:r>
              <a:rPr lang="en-US" sz="2300" dirty="0" err="1"/>
              <a:t>eettisille</a:t>
            </a:r>
            <a:r>
              <a:rPr lang="en-US" sz="2300" dirty="0"/>
              <a:t> </a:t>
            </a:r>
            <a:r>
              <a:rPr lang="en-US" sz="2300" dirty="0" err="1"/>
              <a:t>käyttäytymiselle</a:t>
            </a:r>
            <a:r>
              <a:rPr lang="en-US" sz="2300" dirty="0"/>
              <a:t>.</a:t>
            </a:r>
          </a:p>
          <a:p>
            <a:pPr algn="l" rtl="0"/>
            <a:r>
              <a:rPr lang="en-US" sz="2300" dirty="0"/>
              <a:t>He vaalivat eettistä kulttuuria ja ilmastoa, edistävät eettistä viestintää ja vaalivat yrityksensä </a:t>
            </a:r>
            <a:r>
              <a:rPr lang="en-US" sz="2300" dirty="0" err="1"/>
              <a:t>mainetta</a:t>
            </a:r>
            <a:r>
              <a:rPr lang="en-US" sz="2300" dirty="0"/>
              <a:t>.</a:t>
            </a:r>
          </a:p>
          <a:p>
            <a:pPr algn="l" rtl="0"/>
            <a:r>
              <a:rPr lang="en-US" sz="2300" dirty="0" err="1"/>
              <a:t>Eettisen</a:t>
            </a:r>
            <a:r>
              <a:rPr lang="en-US" sz="2300" dirty="0"/>
              <a:t> ajattelun avulla vastuulliset yritysjohtajat edistävät yleistä menestystä, kestävyyttä ja positiivisia vaikutuksia, ei vain </a:t>
            </a:r>
            <a:r>
              <a:rPr lang="en-US" sz="2300" dirty="0" err="1"/>
              <a:t>liiketoimintaansa</a:t>
            </a:r>
            <a:r>
              <a:rPr lang="en-US" sz="2300" dirty="0"/>
              <a:t> 	</a:t>
            </a:r>
            <a:r>
              <a:rPr lang="en-US" sz="2300" dirty="0" err="1"/>
              <a:t>vaan</a:t>
            </a:r>
            <a:r>
              <a:rPr lang="en-US" sz="2300" dirty="0"/>
              <a:t> koko yhteiskuntaa.</a:t>
            </a:r>
            <a:endParaRPr lang="en-IE" sz="2300"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p:txBody>
          <a:bodyPr/>
          <a:lstStyle/>
          <a:p>
            <a:pPr algn="l" rtl="0"/>
            <a:r>
              <a:rPr lang="en-IE" dirty="0"/>
              <a:t>Eettinen ajattelu</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681173" y="1404749"/>
            <a:ext cx="5825924" cy="4277594"/>
          </a:xfrm>
        </p:spPr>
        <p:txBody>
          <a:bodyPr>
            <a:normAutofit/>
          </a:bodyPr>
          <a:lstStyle/>
          <a:p>
            <a:pPr rtl="0"/>
            <a:r>
              <a:rPr lang="en-US" b="1" dirty="0"/>
              <a:t>Välittäminen on osa </a:t>
            </a:r>
            <a:r>
              <a:rPr lang="en-US" b="1" dirty="0" err="1"/>
              <a:t>eettistä</a:t>
            </a:r>
            <a:r>
              <a:rPr lang="en-US" b="1" dirty="0"/>
              <a:t> </a:t>
            </a:r>
            <a:r>
              <a:rPr lang="en-US" b="1" dirty="0" err="1"/>
              <a:t>johtamista</a:t>
            </a:r>
            <a:endParaRPr lang="en-US" sz="2600" b="1" dirty="0"/>
          </a:p>
          <a:p>
            <a:pPr rtl="0"/>
            <a:r>
              <a:rPr lang="en-US" sz="2400" dirty="0"/>
              <a:t>Hoitoetiikka keskittyy siihen, että olemme kaikki </a:t>
            </a:r>
            <a:r>
              <a:rPr lang="en-US" sz="2400" dirty="0" err="1"/>
              <a:t>yhteydessä</a:t>
            </a:r>
            <a:r>
              <a:rPr lang="en-US" sz="2400" dirty="0"/>
              <a:t> </a:t>
            </a:r>
            <a:r>
              <a:rPr lang="en-US" sz="2400" dirty="0" err="1"/>
              <a:t>toisiimme</a:t>
            </a:r>
            <a:r>
              <a:rPr lang="en-US" sz="2400" dirty="0"/>
              <a:t> ja meillä on velvollisuus välittää toisistamme. Meidän on välitettävä, koska johtajuus on ihmissuhteiden </a:t>
            </a:r>
            <a:r>
              <a:rPr lang="en-US" sz="2400" dirty="0" err="1"/>
              <a:t>ytimessä</a:t>
            </a:r>
            <a:r>
              <a:rPr lang="en-US" sz="2400" dirty="0"/>
              <a:t>.</a:t>
            </a:r>
          </a:p>
          <a:p>
            <a:pPr rtl="0"/>
            <a:endParaRPr lang="en-US" sz="2400" dirty="0"/>
          </a:p>
          <a:p>
            <a:pPr rtl="0"/>
            <a:r>
              <a:rPr lang="en-US" sz="2400" dirty="0">
                <a:solidFill>
                  <a:srgbClr val="F79037"/>
                </a:solidFill>
                <a:hlinkClick r:id="rId2">
                  <a:extLst>
                    <a:ext uri="{A12FA001-AC4F-418D-AE19-62706E023703}">
                      <ahyp:hlinkClr xmlns:ahyp="http://schemas.microsoft.com/office/drawing/2018/hyperlinkcolor" val="tx"/>
                    </a:ext>
                  </a:extLst>
                </a:hlinkClick>
              </a:rPr>
              <a:t>Lähde</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xfrm>
            <a:off x="6597805" y="1404749"/>
            <a:ext cx="5239644" cy="4704418"/>
          </a:xfrm>
          <a:solidFill>
            <a:schemeClr val="bg1"/>
          </a:solidFill>
          <a:ln>
            <a:solidFill>
              <a:srgbClr val="000000"/>
            </a:solidFill>
          </a:ln>
        </p:spPr>
        <p:txBody>
          <a:bodyPr/>
          <a:lstStyle/>
          <a:p>
            <a:endParaRPr lang="en-IE"/>
          </a:p>
        </p:txBody>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302033"/>
            <a:ext cx="6553234" cy="999383"/>
          </a:xfrm>
        </p:spPr>
        <p:txBody>
          <a:bodyPr/>
          <a:lstStyle/>
          <a:p>
            <a:pPr algn="ctr" rtl="0"/>
            <a:r>
              <a:rPr lang="en-US" sz="2800" b="1" dirty="0">
                <a:solidFill>
                  <a:srgbClr val="F79037"/>
                </a:solidFill>
              </a:rPr>
              <a:t>Heitä ohjaa halu vaikuttaa myönteisesti.</a:t>
            </a:r>
            <a:endParaRPr lang="en-IE" sz="2800" b="1" dirty="0">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pPr algn="l" rtl="0"/>
            <a:r>
              <a:rPr lang="en-IE" dirty="0"/>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rtl="0"/>
            <a:r>
              <a:rPr lang="en-US" sz="2800" b="1" dirty="0">
                <a:solidFill>
                  <a:srgbClr val="F79037"/>
                </a:solidFill>
              </a:rPr>
              <a:t>He ajattelevat, mikä on parasta muille ja etsivät molemminpuolista hyötyä.</a:t>
            </a:r>
            <a:endParaRPr lang="en-IE" sz="2800" b="1" dirty="0">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pPr algn="l" rtl="0"/>
            <a:r>
              <a:rPr lang="en-IE" dirty="0"/>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683497"/>
            <a:ext cx="6553234" cy="999383"/>
          </a:xfrm>
        </p:spPr>
        <p:txBody>
          <a:bodyPr/>
          <a:lstStyle/>
          <a:p>
            <a:pPr algn="ctr" rtl="0"/>
            <a:r>
              <a:rPr lang="en-US" sz="2800" b="1" dirty="0">
                <a:solidFill>
                  <a:srgbClr val="F79037"/>
                </a:solidFill>
              </a:rPr>
              <a:t>He ajattelevat tapoja osoittaa arvonsa päivittäisessä johtajuudessa, vaikka he kohtaavat haasteita</a:t>
            </a:r>
            <a:endParaRPr lang="en-IE" sz="2800" b="1" dirty="0">
              <a:solidFill>
                <a:srgbClr val="F79037"/>
              </a:solidFill>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pPr algn="l" rtl="0"/>
            <a:r>
              <a:rPr lang="en-IE" dirty="0"/>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754326"/>
          </a:xfrm>
          <a:prstGeom prst="rect">
            <a:avLst/>
          </a:prstGeom>
          <a:noFill/>
        </p:spPr>
        <p:txBody>
          <a:bodyPr wrap="square">
            <a:spAutoFit/>
          </a:bodyPr>
          <a:lstStyle/>
          <a:p>
            <a:pPr algn="l" rtl="0"/>
            <a:r>
              <a:rPr lang="en-US" sz="3600" b="1" i="0" dirty="0">
                <a:solidFill>
                  <a:srgbClr val="000000"/>
                </a:solidFill>
                <a:effectLst/>
                <a:highlight>
                  <a:srgbClr val="B2DDDC"/>
                </a:highlight>
              </a:rPr>
              <a:t>Mitä eettiset johtajat ajattelevat?</a:t>
            </a:r>
            <a:endParaRPr lang="en-IE" sz="3600" b="1" dirty="0">
              <a:highlight>
                <a:srgbClr val="B2DDDC"/>
              </a:highlight>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4" y="212598"/>
            <a:ext cx="9496295" cy="1311013"/>
          </a:xfrm>
          <a:solidFill>
            <a:srgbClr val="F79037"/>
          </a:solidFill>
        </p:spPr>
        <p:txBody>
          <a:bodyPr anchor="ctr">
            <a:noAutofit/>
          </a:bodyPr>
          <a:lstStyle/>
          <a:p>
            <a:pPr indent="0" algn="l" rtl="0"/>
            <a:r>
              <a:rPr lang="en-IE" dirty="0">
                <a:solidFill>
                  <a:srgbClr val="000000"/>
                </a:solidFill>
              </a:rPr>
              <a:t>Eettinen ajattelu ja vastuullinen johtaminen</a:t>
            </a: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972493" y="3598029"/>
            <a:ext cx="2019406" cy="977531"/>
          </a:xfrm>
        </p:spPr>
        <p:txBody>
          <a:bodyPr/>
          <a:lstStyle/>
          <a:p>
            <a:pPr marL="0" indent="0" rtl="0"/>
            <a:r>
              <a:rPr lang="en-IE" sz="2300" b="0" i="0" dirty="0">
                <a:solidFill>
                  <a:srgbClr val="000000"/>
                </a:solidFill>
                <a:effectLst/>
                <a:latin typeface="+mn-lt"/>
              </a:rPr>
              <a:t>Eettinen päätöksenteko</a:t>
            </a:r>
            <a:endParaRPr lang="en-IE" sz="2300" dirty="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3659095" y="3598030"/>
            <a:ext cx="2199586" cy="977531"/>
          </a:xfrm>
        </p:spPr>
        <p:txBody>
          <a:bodyPr/>
          <a:lstStyle/>
          <a:p>
            <a:pPr marL="0" indent="0" rtl="0"/>
            <a:r>
              <a:rPr lang="en-IE" sz="2300" b="0" i="0" dirty="0">
                <a:solidFill>
                  <a:srgbClr val="000000"/>
                </a:solidFill>
                <a:effectLst/>
                <a:latin typeface="+mn-lt"/>
              </a:rPr>
              <a:t>Sidosryhmien suuntautuminen</a:t>
            </a:r>
            <a:endParaRPr lang="en-IE" sz="2300" dirty="0">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570636" y="3552502"/>
            <a:ext cx="1921722" cy="977531"/>
          </a:xfrm>
        </p:spPr>
        <p:txBody>
          <a:bodyPr/>
          <a:lstStyle/>
          <a:p>
            <a:pPr marL="0" indent="0" rtl="0"/>
            <a:r>
              <a:rPr lang="en-IE" sz="2300" dirty="0">
                <a:solidFill>
                  <a:srgbClr val="000000"/>
                </a:solidFill>
                <a:latin typeface="+mn-lt"/>
              </a:rPr>
              <a:t>Eettisten standardien asettaminen</a:t>
            </a: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pPr rtl="0"/>
            <a:r>
              <a:rPr lang="en-IE" dirty="0">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pPr rtl="0"/>
            <a:r>
              <a:rPr lang="en-IE" dirty="0">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9204313" y="3552501"/>
            <a:ext cx="1921722" cy="977531"/>
          </a:xfrm>
        </p:spPr>
        <p:txBody>
          <a:bodyPr/>
          <a:lstStyle/>
          <a:p>
            <a:pPr marL="0" indent="0" rtl="0"/>
            <a:r>
              <a:rPr lang="en-IE" sz="2300" dirty="0" err="1">
                <a:solidFill>
                  <a:srgbClr val="000000"/>
                </a:solidFill>
                <a:latin typeface="+mn-lt"/>
              </a:rPr>
              <a:t>Eettinen</a:t>
            </a:r>
            <a:r>
              <a:rPr lang="en-IE" sz="2300" dirty="0">
                <a:solidFill>
                  <a:srgbClr val="000000"/>
                </a:solidFill>
                <a:latin typeface="+mn-lt"/>
              </a:rPr>
              <a:t> </a:t>
            </a:r>
            <a:r>
              <a:rPr lang="en-IE" sz="2300" dirty="0" err="1">
                <a:solidFill>
                  <a:srgbClr val="000000"/>
                </a:solidFill>
                <a:latin typeface="+mn-lt"/>
              </a:rPr>
              <a:t>viestintä</a:t>
            </a:r>
            <a:endParaRPr lang="en-IE" sz="2300" dirty="0">
              <a:solidFill>
                <a:srgbClr val="000000"/>
              </a:solidFill>
              <a:latin typeface="+mn-lt"/>
            </a:endParaRP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pPr rtl="0"/>
            <a:r>
              <a:rPr lang="en-IE" dirty="0">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pPr rtl="0"/>
            <a:r>
              <a:rPr lang="en-IE" dirty="0">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777133" y="2026472"/>
            <a:ext cx="5646737" cy="3508317"/>
          </a:xfrm>
        </p:spPr>
        <p:txBody>
          <a:bodyPr/>
          <a:lstStyle/>
          <a:p>
            <a:pPr algn="l" rtl="0"/>
            <a:r>
              <a:rPr lang="en-IE" dirty="0"/>
              <a:t>Viimeisessä </a:t>
            </a:r>
            <a:r>
              <a:rPr lang="en-IE" dirty="0" err="1"/>
              <a:t>osiossa</a:t>
            </a:r>
            <a:r>
              <a:rPr lang="en-IE" dirty="0"/>
              <a:t> </a:t>
            </a:r>
            <a:r>
              <a:rPr lang="en-IE" dirty="0" err="1"/>
              <a:t>pohdimme</a:t>
            </a:r>
            <a:r>
              <a:rPr lang="en-IE" dirty="0"/>
              <a:t> EMPATIAA ja siitä, kuinka empatia voi tehdä sinusta ja yrityksestäsi </a:t>
            </a:r>
            <a:r>
              <a:rPr lang="en-IE" dirty="0" err="1"/>
              <a:t>eettisempiä</a:t>
            </a:r>
            <a:r>
              <a:rPr lang="en-IE" dirty="0"/>
              <a:t>.</a:t>
            </a:r>
          </a:p>
          <a:p>
            <a:pPr algn="l" rtl="0"/>
            <a:r>
              <a:rPr lang="en-IE" dirty="0" err="1"/>
              <a:t>Kehittämällä</a:t>
            </a:r>
            <a:r>
              <a:rPr lang="en-IE" dirty="0"/>
              <a:t> </a:t>
            </a:r>
            <a:r>
              <a:rPr lang="en-IE" dirty="0" err="1"/>
              <a:t>empatiaa</a:t>
            </a:r>
            <a:r>
              <a:rPr lang="en-IE" dirty="0"/>
              <a:t> AJATTELET EETTISESTI ja saat samalla tavalla arvoa toimistasi vastuullisena johtajana, ei vain sinulle ja yrityksellesi, vaan kaikille sidosryhmille, mukaan lukien yhteisö </a:t>
            </a:r>
            <a:r>
              <a:rPr lang="en-IE" dirty="0" err="1"/>
              <a:t>ja</a:t>
            </a:r>
            <a:r>
              <a:rPr lang="en-IE" dirty="0"/>
              <a:t> </a:t>
            </a:r>
            <a:r>
              <a:rPr lang="en-IE" dirty="0" err="1"/>
              <a:t>ympäristö</a:t>
            </a:r>
            <a:r>
              <a:rPr lang="en-IE" dirty="0"/>
              <a:t> … </a:t>
            </a:r>
            <a:r>
              <a:rPr lang="en-IE" dirty="0" err="1"/>
              <a:t>jälleen</a:t>
            </a:r>
            <a:r>
              <a:rPr lang="en-IE" dirty="0"/>
              <a:t> “</a:t>
            </a:r>
            <a:r>
              <a:rPr lang="en-IE" i="1" dirty="0"/>
              <a:t>People, Planet, Profit</a:t>
            </a:r>
            <a:r>
              <a:rPr lang="en-IE" dirty="0"/>
              <a:t>” </a:t>
            </a:r>
            <a:r>
              <a:rPr lang="en-IE" dirty="0" err="1"/>
              <a:t>hyväksi</a:t>
            </a:r>
            <a:r>
              <a:rPr lang="en-IE" dirty="0"/>
              <a:t>.</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a:xfrm>
            <a:off x="655740" y="572742"/>
            <a:ext cx="9288360" cy="992652"/>
          </a:xfrm>
        </p:spPr>
        <p:txBody>
          <a:bodyPr/>
          <a:lstStyle/>
          <a:p>
            <a:pPr algn="l" rtl="0"/>
            <a:r>
              <a:rPr lang="en-IE" dirty="0"/>
              <a:t>Eettinen ajattelu</a:t>
            </a:r>
            <a:r>
              <a:rPr lang="en-IE" dirty="0">
                <a:sym typeface="Wingdings" panose="05000000000000000000" pitchFamily="2" charset="2"/>
              </a:rPr>
              <a:t> </a:t>
            </a:r>
          </a:p>
          <a:p>
            <a:pPr algn="l" rtl="0"/>
            <a:r>
              <a:rPr lang="en-IE" dirty="0" err="1">
                <a:sym typeface="Wingdings" panose="05000000000000000000" pitchFamily="2" charset="2"/>
              </a:rPr>
              <a:t>Vastuullinen</a:t>
            </a:r>
            <a:r>
              <a:rPr lang="en-IE" dirty="0">
                <a:sym typeface="Wingdings" panose="05000000000000000000" pitchFamily="2" charset="2"/>
              </a:rPr>
              <a:t> johtaminen</a:t>
            </a:r>
            <a:endParaRPr lang="en-IE" dirty="0"/>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898357" y="1702677"/>
            <a:ext cx="5355298" cy="3907710"/>
          </a:xfrm>
        </p:spPr>
        <p:txBody>
          <a:bodyPr/>
          <a:lstStyle/>
          <a:p>
            <a:pPr algn="l" rtl="0"/>
            <a:r>
              <a:rPr lang="en-US" dirty="0"/>
              <a:t>Eettinen ajattelu voi tarjota sinulle johtajana puitteet vastuullisten ja eettisten päätösten tekemiseen. </a:t>
            </a:r>
          </a:p>
          <a:p>
            <a:pPr algn="l" rtl="0"/>
            <a:r>
              <a:rPr lang="en-US" dirty="0" err="1"/>
              <a:t>Siihen</a:t>
            </a:r>
            <a:r>
              <a:rPr lang="en-US" dirty="0"/>
              <a:t> </a:t>
            </a:r>
            <a:r>
              <a:rPr lang="en-US" dirty="0" err="1"/>
              <a:t>kuuluu</a:t>
            </a:r>
            <a:r>
              <a:rPr lang="en-US" dirty="0"/>
              <a:t> </a:t>
            </a:r>
            <a:r>
              <a:rPr lang="en-US" dirty="0" err="1"/>
              <a:t>pohtia</a:t>
            </a:r>
            <a:r>
              <a:rPr lang="en-US" dirty="0"/>
              <a:t> </a:t>
            </a:r>
            <a:r>
              <a:rPr lang="en-US" b="1" dirty="0" err="1"/>
              <a:t>moraaliset</a:t>
            </a:r>
            <a:r>
              <a:rPr lang="en-US" b="1" dirty="0"/>
              <a:t> seuraukset ja </a:t>
            </a:r>
            <a:r>
              <a:rPr lang="en-US" b="1" dirty="0" err="1"/>
              <a:t>mahdolliset</a:t>
            </a:r>
            <a:r>
              <a:rPr lang="en-US" b="1" dirty="0"/>
              <a:t> </a:t>
            </a:r>
            <a:r>
              <a:rPr lang="en-US" b="1" dirty="0" err="1"/>
              <a:t>seuraukset</a:t>
            </a:r>
            <a:r>
              <a:rPr lang="en-US" b="1" dirty="0"/>
              <a:t> </a:t>
            </a:r>
            <a:r>
              <a:rPr lang="en-US" dirty="0" err="1"/>
              <a:t>toimistasi</a:t>
            </a:r>
            <a:r>
              <a:rPr lang="en-US" dirty="0"/>
              <a:t> sidosryhmiä, yhteiskuntaa ja ympäristöä kohtaan. </a:t>
            </a:r>
          </a:p>
          <a:p>
            <a:pPr algn="l" rtl="0"/>
            <a:r>
              <a:rPr lang="en-US" dirty="0" err="1"/>
              <a:t>Sinä</a:t>
            </a:r>
            <a:r>
              <a:rPr lang="en-US" dirty="0"/>
              <a:t> eettisenä </a:t>
            </a:r>
            <a:r>
              <a:rPr lang="en-US" dirty="0" err="1"/>
              <a:t>johtajana</a:t>
            </a:r>
            <a:r>
              <a:rPr lang="en-US" dirty="0"/>
              <a:t> </a:t>
            </a:r>
            <a:r>
              <a:rPr lang="en-US" dirty="0" err="1"/>
              <a:t>voit</a:t>
            </a:r>
            <a:r>
              <a:rPr lang="en-US" dirty="0"/>
              <a:t> </a:t>
            </a:r>
            <a:r>
              <a:rPr lang="en-US" dirty="0" err="1"/>
              <a:t>priorisoida</a:t>
            </a:r>
            <a:r>
              <a:rPr lang="en-US" dirty="0"/>
              <a:t> </a:t>
            </a:r>
            <a:r>
              <a:rPr lang="en-US" dirty="0" err="1"/>
              <a:t>arvot</a:t>
            </a:r>
            <a:r>
              <a:rPr lang="en-US" dirty="0"/>
              <a:t>, </a:t>
            </a:r>
            <a:r>
              <a:rPr lang="en-US" dirty="0" err="1"/>
              <a:t>kuten</a:t>
            </a:r>
            <a:r>
              <a:rPr lang="en-US" dirty="0"/>
              <a:t> </a:t>
            </a:r>
            <a:r>
              <a:rPr lang="en-US" b="1" dirty="0" err="1"/>
              <a:t>rehellisyys</a:t>
            </a:r>
            <a:r>
              <a:rPr lang="en-US" b="1" dirty="0"/>
              <a:t>, </a:t>
            </a:r>
            <a:r>
              <a:rPr lang="en-US" b="1" dirty="0" err="1"/>
              <a:t>vastuullisuus</a:t>
            </a:r>
            <a:r>
              <a:rPr lang="en-US" b="1" dirty="0"/>
              <a:t> ja </a:t>
            </a:r>
            <a:r>
              <a:rPr lang="en-US" b="1" dirty="0" err="1"/>
              <a:t>oikeudenmukaisuus</a:t>
            </a:r>
            <a:r>
              <a:rPr lang="en-US" b="1" dirty="0"/>
              <a:t> </a:t>
            </a:r>
            <a:r>
              <a:rPr lang="en-US" dirty="0"/>
              <a:t>ja integroida ne </a:t>
            </a:r>
            <a:r>
              <a:rPr lang="en-US" dirty="0" err="1"/>
              <a:t>päätöksentekoprosesseihin</a:t>
            </a:r>
            <a:r>
              <a:rPr lang="en-US" dirty="0"/>
              <a:t>.</a:t>
            </a:r>
            <a:endParaRPr lang="en-IE" dirty="0"/>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724186" y="751287"/>
            <a:ext cx="5197642" cy="992652"/>
          </a:xfrm>
        </p:spPr>
        <p:txBody>
          <a:bodyPr/>
          <a:lstStyle/>
          <a:p>
            <a:pPr algn="l" rtl="0"/>
            <a:r>
              <a:rPr lang="en-IE" dirty="0"/>
              <a:t>1. Eettinen päätöksenteko</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pPr algn="l" rtl="0"/>
            <a:r>
              <a:rPr lang="en-IE" sz="1400" b="1" dirty="0">
                <a:solidFill>
                  <a:srgbClr val="000000"/>
                </a:solidFill>
              </a:rPr>
              <a:t>INTEGRITY</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pPr algn="l" rtl="0"/>
            <a:r>
              <a:rPr lang="en-IE" sz="1400" b="1" dirty="0">
                <a:solidFill>
                  <a:srgbClr val="000000"/>
                </a:solidFill>
              </a:rPr>
              <a:t>VASTUULLISUUS</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pPr algn="l" rtl="0"/>
            <a:r>
              <a:rPr lang="en-IE" sz="1400" b="1" dirty="0">
                <a:solidFill>
                  <a:srgbClr val="000000"/>
                </a:solidFill>
              </a:rPr>
              <a:t>OIKEUDELLISUUS</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pPr algn="l" rtl="0"/>
            <a:r>
              <a:rPr lang="en-US" b="1" dirty="0"/>
              <a:t>Suhteiden ja </a:t>
            </a:r>
            <a:r>
              <a:rPr lang="en-US" b="1" dirty="0" err="1"/>
              <a:t>empatian</a:t>
            </a:r>
            <a:r>
              <a:rPr lang="en-US" b="1" dirty="0"/>
              <a:t> </a:t>
            </a:r>
            <a:r>
              <a:rPr lang="en-US" b="1" dirty="0" err="1"/>
              <a:t>merkitys</a:t>
            </a:r>
            <a:endParaRPr lang="en-US" b="1"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2675" y="1519186"/>
            <a:ext cx="5150207" cy="4671588"/>
          </a:xfrm>
        </p:spPr>
        <p:txBody>
          <a:bodyPr/>
          <a:lstStyle/>
          <a:p>
            <a:pPr algn="l" rtl="0"/>
            <a:r>
              <a:rPr lang="en-US" dirty="0"/>
              <a:t>Elintarvikealalla </a:t>
            </a:r>
            <a:r>
              <a:rPr lang="en-US" dirty="0" err="1"/>
              <a:t>ihmiset</a:t>
            </a:r>
            <a:r>
              <a:rPr lang="en-US" dirty="0"/>
              <a:t> </a:t>
            </a:r>
            <a:r>
              <a:rPr lang="en-US" dirty="0" err="1"/>
              <a:t>ovat</a:t>
            </a:r>
            <a:r>
              <a:rPr lang="en-US" dirty="0"/>
              <a:t> ne </a:t>
            </a:r>
            <a:r>
              <a:rPr lang="en-US" dirty="0" err="1"/>
              <a:t>tekijät</a:t>
            </a:r>
            <a:r>
              <a:rPr lang="en-US" dirty="0"/>
              <a:t>, </a:t>
            </a:r>
            <a:r>
              <a:rPr lang="en-US" dirty="0" err="1"/>
              <a:t>jotka</a:t>
            </a:r>
            <a:r>
              <a:rPr lang="en-US" dirty="0"/>
              <a:t> </a:t>
            </a:r>
            <a:r>
              <a:rPr lang="en-US" dirty="0" err="1"/>
              <a:t>saavat</a:t>
            </a:r>
            <a:r>
              <a:rPr lang="en-US" dirty="0"/>
              <a:t> kaiken tapahtumaan. Siksi on välttämätöntä, että </a:t>
            </a:r>
            <a:r>
              <a:rPr lang="en-US" dirty="0" err="1"/>
              <a:t>ymmärrät</a:t>
            </a:r>
            <a:r>
              <a:rPr lang="en-US" dirty="0"/>
              <a:t> </a:t>
            </a:r>
            <a:r>
              <a:rPr lang="en-US" dirty="0" err="1"/>
              <a:t>arvon</a:t>
            </a:r>
            <a:r>
              <a:rPr lang="en-US" dirty="0"/>
              <a:t> </a:t>
            </a:r>
            <a:r>
              <a:rPr lang="en-US" b="1" dirty="0" err="1"/>
              <a:t>suhteiden</a:t>
            </a:r>
            <a:r>
              <a:rPr lang="en-US" b="1" dirty="0"/>
              <a:t> rakentamiseen ja </a:t>
            </a:r>
            <a:r>
              <a:rPr lang="en-US" b="1" dirty="0" err="1"/>
              <a:t>viestintään</a:t>
            </a:r>
            <a:r>
              <a:rPr lang="en-US" b="1" dirty="0"/>
              <a:t> </a:t>
            </a:r>
            <a:r>
              <a:rPr lang="en-US" dirty="0" err="1"/>
              <a:t>yrittäjänä</a:t>
            </a:r>
            <a:r>
              <a:rPr lang="en-US" dirty="0"/>
              <a:t>.</a:t>
            </a:r>
          </a:p>
          <a:p>
            <a:pPr algn="l" rtl="0"/>
            <a:r>
              <a:rPr lang="en-US" dirty="0"/>
              <a:t>Tässä moduulissa viemme sinut loogiselle </a:t>
            </a:r>
            <a:r>
              <a:rPr lang="en-US" dirty="0" err="1"/>
              <a:t>matkalle</a:t>
            </a:r>
            <a:r>
              <a:rPr lang="en-US" dirty="0"/>
              <a:t> </a:t>
            </a:r>
            <a:r>
              <a:rPr lang="en-US" dirty="0" err="1"/>
              <a:t>miksi</a:t>
            </a:r>
            <a:r>
              <a:rPr lang="en-US" dirty="0"/>
              <a:t> ja </a:t>
            </a:r>
            <a:r>
              <a:rPr lang="en-US" dirty="0" err="1"/>
              <a:t>miten</a:t>
            </a:r>
            <a:r>
              <a:rPr lang="en-US" dirty="0"/>
              <a:t>. </a:t>
            </a:r>
            <a:r>
              <a:rPr lang="en-US" dirty="0" err="1"/>
              <a:t>Tavoitteenamme</a:t>
            </a:r>
            <a:r>
              <a:rPr lang="en-US" dirty="0"/>
              <a:t> on </a:t>
            </a:r>
            <a:r>
              <a:rPr lang="en-US" dirty="0" err="1"/>
              <a:t>antaa</a:t>
            </a:r>
            <a:r>
              <a:rPr lang="en-US" dirty="0"/>
              <a:t> sinulle tiedot ja taidot tulla vahvaksi empaattiseksi kommunikaattoriksi eettisellä tavalla.</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pPr algn="l" rtl="0"/>
            <a:r>
              <a:rPr lang="en-US" b="1" dirty="0"/>
              <a:t>Eettinen ajattelu</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3167965"/>
            <a:ext cx="4824012" cy="689519"/>
          </a:xfrm>
        </p:spPr>
        <p:txBody>
          <a:bodyPr/>
          <a:lstStyle/>
          <a:p>
            <a:pPr algn="l" rtl="0"/>
            <a:r>
              <a:rPr lang="en-US" b="1" dirty="0"/>
              <a:t>Kuinka olemme vuorovaikutuksessa sidosryhmien ja </a:t>
            </a:r>
            <a:r>
              <a:rPr lang="en-US" b="1" dirty="0" err="1"/>
              <a:t>reilun</a:t>
            </a:r>
            <a:r>
              <a:rPr lang="en-US" b="1" dirty="0"/>
              <a:t> kaupan kanssa</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a:lstStyle/>
          <a:p>
            <a:r>
              <a:rPr lang="fi-FI" b="1" dirty="0"/>
              <a:t>Tarinankerronnan mahdollisuudet</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algn="l" rtl="0"/>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pPr algn="l" rtl="0"/>
            <a:r>
              <a:rPr lang="en-US" b="1" dirty="0"/>
              <a:t>Verkostojen voima elintarvikealalla</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pPr algn="l" rtl="0"/>
            <a:r>
              <a:rPr lang="en-US" sz="3000" b="1" dirty="0"/>
              <a:t>Viestintä liiketoiminnassa</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654253"/>
            <a:ext cx="5828694" cy="4002305"/>
          </a:xfrm>
        </p:spPr>
        <p:txBody>
          <a:bodyPr/>
          <a:lstStyle/>
          <a:p>
            <a:pPr algn="l" rtl="0"/>
            <a:r>
              <a:rPr lang="en-US" dirty="0"/>
              <a:t>Johtamisen eettinen ajattelu korostaa erilaisten sidosryhmien näkökulmien ja etujen huomioon </a:t>
            </a:r>
            <a:r>
              <a:rPr lang="en-US" dirty="0" err="1"/>
              <a:t>ottamista</a:t>
            </a:r>
            <a:r>
              <a:rPr lang="en-US" dirty="0"/>
              <a:t>.</a:t>
            </a:r>
          </a:p>
          <a:p>
            <a:pPr algn="l" rtl="0"/>
            <a:r>
              <a:rPr lang="en-US" dirty="0" err="1"/>
              <a:t>Vastuullisena</a:t>
            </a:r>
            <a:r>
              <a:rPr lang="en-US" dirty="0"/>
              <a:t> johtajana ymmärrät, että päätöksesi ja toimintasi vaikuttavat eri sidosryhmiin, kuten työntekijöihin, asiakkaisiin, yhteisöihin ja ympäristöön. </a:t>
            </a:r>
          </a:p>
          <a:p>
            <a:pPr algn="l" rtl="0"/>
            <a:r>
              <a:rPr lang="en-US" dirty="0"/>
              <a:t>On hyvä hakea aktiivisesti panosta sidosryhmiltä ja ottaa heidän huolenaiheensa huomioon päätöksiä tehtäessä ja pyrkiä suurempaa hyvää edistäviin tuloksiin.</a:t>
            </a:r>
            <a:endParaRPr lang="en-IE" dirty="0"/>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680963" y="555561"/>
            <a:ext cx="6166151" cy="992652"/>
          </a:xfrm>
        </p:spPr>
        <p:txBody>
          <a:bodyPr/>
          <a:lstStyle/>
          <a:p>
            <a:pPr algn="l" rtl="0"/>
            <a:r>
              <a:rPr lang="en-IE" dirty="0"/>
              <a:t>2. Sidosryhmien suuntautuminen</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1181937"/>
            <a:ext cx="4174359" cy="2800767"/>
          </a:xfrm>
          <a:prstGeom prst="rect">
            <a:avLst/>
          </a:prstGeom>
          <a:noFill/>
        </p:spPr>
        <p:txBody>
          <a:bodyPr wrap="square" rtlCol="0">
            <a:spAutoFit/>
          </a:bodyPr>
          <a:lstStyle/>
          <a:p>
            <a:pPr algn="l" rtl="0"/>
            <a:r>
              <a:rPr lang="en-IE" sz="2200" dirty="0">
                <a:solidFill>
                  <a:srgbClr val="000000"/>
                </a:solidFill>
              </a:rPr>
              <a:t>Kirjoittaja ja </a:t>
            </a:r>
            <a:r>
              <a:rPr lang="en-IE" sz="2200" dirty="0" err="1">
                <a:solidFill>
                  <a:srgbClr val="000000"/>
                </a:solidFill>
              </a:rPr>
              <a:t>motivoiva</a:t>
            </a:r>
            <a:r>
              <a:rPr lang="en-IE" sz="2200" dirty="0">
                <a:solidFill>
                  <a:srgbClr val="000000"/>
                </a:solidFill>
              </a:rPr>
              <a:t> </a:t>
            </a:r>
            <a:r>
              <a:rPr lang="en-IE" sz="2200" dirty="0" err="1">
                <a:solidFill>
                  <a:srgbClr val="000000"/>
                </a:solidFill>
              </a:rPr>
              <a:t>puhuja</a:t>
            </a:r>
            <a:r>
              <a:rPr lang="en-IE" sz="2200" dirty="0">
                <a:solidFill>
                  <a:srgbClr val="000000"/>
                </a:solidFill>
              </a:rPr>
              <a:t> </a:t>
            </a:r>
            <a:r>
              <a:rPr lang="en-IE" sz="2200" b="1" dirty="0">
                <a:solidFill>
                  <a:srgbClr val="F79037"/>
                </a:solidFill>
                <a:hlinkClick r:id="rId4">
                  <a:extLst>
                    <a:ext uri="{A12FA001-AC4F-418D-AE19-62706E023703}">
                      <ahyp:hlinkClr xmlns:ahyp="http://schemas.microsoft.com/office/drawing/2018/hyperlinkcolor" val="tx"/>
                    </a:ext>
                  </a:extLst>
                </a:hlinkClick>
              </a:rPr>
              <a:t>Simon Sinek</a:t>
            </a:r>
            <a:r>
              <a:rPr lang="en-IE" sz="2200" b="1" dirty="0">
                <a:solidFill>
                  <a:srgbClr val="F79037"/>
                </a:solidFill>
              </a:rPr>
              <a:t> </a:t>
            </a:r>
            <a:r>
              <a:rPr lang="en-IE" sz="2200" dirty="0">
                <a:solidFill>
                  <a:srgbClr val="000000"/>
                </a:solidFill>
              </a:rPr>
              <a:t>on saavuttanut </a:t>
            </a:r>
            <a:r>
              <a:rPr lang="en-IE" sz="2200" dirty="0" err="1">
                <a:solidFill>
                  <a:srgbClr val="000000"/>
                </a:solidFill>
              </a:rPr>
              <a:t>mainetta</a:t>
            </a:r>
            <a:r>
              <a:rPr lang="en-IE" sz="2200" dirty="0">
                <a:solidFill>
                  <a:srgbClr val="000000"/>
                </a:solidFill>
              </a:rPr>
              <a:t> </a:t>
            </a:r>
            <a:r>
              <a:rPr lang="en-IE" sz="2200" dirty="0" err="1">
                <a:solidFill>
                  <a:srgbClr val="000000"/>
                </a:solidFill>
              </a:rPr>
              <a:t>johtajuuden</a:t>
            </a:r>
            <a:r>
              <a:rPr lang="en-IE" sz="2200" dirty="0">
                <a:solidFill>
                  <a:srgbClr val="000000"/>
                </a:solidFill>
              </a:rPr>
              <a:t> </a:t>
            </a:r>
            <a:r>
              <a:rPr lang="en-IE" sz="2200" dirty="0" err="1">
                <a:solidFill>
                  <a:srgbClr val="000000"/>
                </a:solidFill>
              </a:rPr>
              <a:t>asiantuntijana</a:t>
            </a:r>
            <a:r>
              <a:rPr lang="en-IE" sz="2200" dirty="0">
                <a:solidFill>
                  <a:srgbClr val="000000"/>
                </a:solidFill>
              </a:rPr>
              <a:t>. Tässä lyhyessä videossa </a:t>
            </a:r>
            <a:r>
              <a:rPr lang="en-IE" sz="2200" dirty="0" err="1">
                <a:solidFill>
                  <a:srgbClr val="000000"/>
                </a:solidFill>
              </a:rPr>
              <a:t>hän</a:t>
            </a:r>
            <a:r>
              <a:rPr lang="en-IE" sz="2200" dirty="0">
                <a:solidFill>
                  <a:srgbClr val="000000"/>
                </a:solidFill>
              </a:rPr>
              <a:t> </a:t>
            </a:r>
            <a:r>
              <a:rPr lang="en-IE" sz="2200" dirty="0" err="1">
                <a:solidFill>
                  <a:srgbClr val="000000"/>
                </a:solidFill>
              </a:rPr>
              <a:t>pohtii</a:t>
            </a:r>
            <a:r>
              <a:rPr lang="en-IE" sz="2200" dirty="0">
                <a:solidFill>
                  <a:srgbClr val="000000"/>
                </a:solidFill>
              </a:rPr>
              <a:t> siitä, kuinka tärkeää on aktiivisesti etsiä työntekijöiden panosta yrityksesi kulttuurin kehittämiseen.</a:t>
            </a:r>
          </a:p>
        </p:txBody>
      </p:sp>
      <p:sp>
        <p:nvSpPr>
          <p:cNvPr id="5" name="TextBox 4">
            <a:extLst>
              <a:ext uri="{FF2B5EF4-FFF2-40B4-BE49-F238E27FC236}">
                <a16:creationId xmlns:a16="http://schemas.microsoft.com/office/drawing/2014/main" id="{15905F24-E512-99CA-12E4-75A7ECE0E813}"/>
              </a:ext>
            </a:extLst>
          </p:cNvPr>
          <p:cNvSpPr txBox="1"/>
          <p:nvPr/>
        </p:nvSpPr>
        <p:spPr>
          <a:xfrm>
            <a:off x="6680201" y="5927099"/>
            <a:ext cx="4734034" cy="369332"/>
          </a:xfrm>
          <a:prstGeom prst="rect">
            <a:avLst/>
          </a:prstGeom>
          <a:noFill/>
        </p:spPr>
        <p:txBody>
          <a:bodyPr wrap="square">
            <a:spAutoFit/>
          </a:bodyPr>
          <a:lstStyle/>
          <a:p>
            <a:pPr algn="l" rtl="0"/>
            <a:r>
              <a:rPr lang="en-US" dirty="0">
                <a:solidFill>
                  <a:srgbClr val="F79037"/>
                </a:solidFill>
                <a:hlinkClick r:id="rId5">
                  <a:extLst>
                    <a:ext uri="{A12FA001-AC4F-418D-AE19-62706E023703}">
                      <ahyp:hlinkClr xmlns:ahyp="http://schemas.microsoft.com/office/drawing/2018/hyperlinkcolor" val="tx"/>
                    </a:ext>
                  </a:extLst>
                </a:hlinkClick>
              </a:rPr>
              <a:t>Kulttuurin rakentaminen yhdessä – YouTube</a:t>
            </a:r>
            <a:endParaRPr lang="en-IE" dirty="0">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702677"/>
            <a:ext cx="5646906" cy="3907710"/>
          </a:xfrm>
        </p:spPr>
        <p:txBody>
          <a:bodyPr/>
          <a:lstStyle/>
          <a:p>
            <a:r>
              <a:rPr lang="en-US" dirty="0" err="1"/>
              <a:t>Eettisenä</a:t>
            </a:r>
            <a:r>
              <a:rPr lang="en-US" dirty="0"/>
              <a:t> </a:t>
            </a:r>
            <a:r>
              <a:rPr lang="en-US" dirty="0" err="1"/>
              <a:t>johtajana</a:t>
            </a:r>
            <a:r>
              <a:rPr lang="en-US" dirty="0"/>
              <a:t> </a:t>
            </a:r>
            <a:r>
              <a:rPr lang="en-US" dirty="0" err="1"/>
              <a:t>asetat</a:t>
            </a:r>
            <a:r>
              <a:rPr lang="en-US" dirty="0"/>
              <a:t> </a:t>
            </a:r>
            <a:r>
              <a:rPr lang="en-US" dirty="0" err="1"/>
              <a:t>selkeät</a:t>
            </a:r>
            <a:r>
              <a:rPr lang="en-US" dirty="0"/>
              <a:t> eettiset standardit ja </a:t>
            </a:r>
            <a:r>
              <a:rPr lang="en-US" dirty="0" err="1"/>
              <a:t>odotukset</a:t>
            </a:r>
            <a:r>
              <a:rPr lang="en-US" dirty="0"/>
              <a:t> </a:t>
            </a:r>
            <a:r>
              <a:rPr lang="en-US" dirty="0" err="1"/>
              <a:t>organisaatiollesi</a:t>
            </a:r>
            <a:r>
              <a:rPr lang="en-US" dirty="0"/>
              <a:t> ja </a:t>
            </a:r>
            <a:r>
              <a:rPr lang="en-US" dirty="0" err="1"/>
              <a:t>liiketoiminnallesi</a:t>
            </a:r>
            <a:r>
              <a:rPr lang="en-US" dirty="0"/>
              <a:t>. </a:t>
            </a:r>
          </a:p>
          <a:p>
            <a:r>
              <a:rPr lang="en-US" dirty="0" err="1"/>
              <a:t>Eettisenä</a:t>
            </a:r>
            <a:r>
              <a:rPr lang="en-US" dirty="0"/>
              <a:t> </a:t>
            </a:r>
            <a:r>
              <a:rPr lang="en-US" dirty="0" err="1"/>
              <a:t>johtajana</a:t>
            </a:r>
            <a:r>
              <a:rPr lang="en-US" dirty="0"/>
              <a:t> </a:t>
            </a:r>
            <a:r>
              <a:rPr lang="en-US" dirty="0" err="1"/>
              <a:t>pystyt</a:t>
            </a:r>
            <a:r>
              <a:rPr lang="en-US" dirty="0"/>
              <a:t> kommunikoimaan ja toimimaan </a:t>
            </a:r>
            <a:r>
              <a:rPr lang="en-US" dirty="0" err="1"/>
              <a:t>esikuvana</a:t>
            </a:r>
            <a:r>
              <a:rPr lang="en-US" dirty="0"/>
              <a:t> </a:t>
            </a:r>
            <a:r>
              <a:rPr lang="en-US" dirty="0" err="1"/>
              <a:t>vahvistaaksesi</a:t>
            </a:r>
            <a:r>
              <a:rPr lang="en-US" dirty="0"/>
              <a:t> </a:t>
            </a:r>
            <a:r>
              <a:rPr lang="en-US" dirty="0" err="1"/>
              <a:t>eettisyyden</a:t>
            </a:r>
            <a:r>
              <a:rPr lang="en-US" dirty="0"/>
              <a:t> </a:t>
            </a:r>
            <a:r>
              <a:rPr lang="en-US" dirty="0" err="1"/>
              <a:t>merkitystä</a:t>
            </a:r>
            <a:r>
              <a:rPr lang="en-US" dirty="0"/>
              <a:t>, </a:t>
            </a:r>
            <a:r>
              <a:rPr lang="en-US" dirty="0" err="1"/>
              <a:t>eettistä</a:t>
            </a:r>
            <a:r>
              <a:rPr lang="en-US" dirty="0"/>
              <a:t> </a:t>
            </a:r>
            <a:r>
              <a:rPr lang="en-US" dirty="0" err="1"/>
              <a:t>käyttäytymistä</a:t>
            </a:r>
            <a:r>
              <a:rPr lang="en-US" dirty="0"/>
              <a:t> ja </a:t>
            </a:r>
            <a:r>
              <a:rPr lang="en-US" dirty="0" err="1"/>
              <a:t>rehellisyyttä</a:t>
            </a:r>
            <a:r>
              <a:rPr lang="en-US" dirty="0"/>
              <a:t> </a:t>
            </a:r>
            <a:r>
              <a:rPr lang="en-US" dirty="0" err="1"/>
              <a:t>kaikilla</a:t>
            </a:r>
            <a:r>
              <a:rPr lang="en-US" dirty="0"/>
              <a:t> </a:t>
            </a:r>
            <a:r>
              <a:rPr lang="en-US" dirty="0" err="1"/>
              <a:t>tasoilla</a:t>
            </a:r>
            <a:r>
              <a:rPr lang="en-US" dirty="0"/>
              <a:t>.</a:t>
            </a:r>
          </a:p>
          <a:p>
            <a:pPr algn="l" rtl="0"/>
            <a:r>
              <a:rPr lang="en-US" dirty="0" err="1"/>
              <a:t>Luomalla</a:t>
            </a:r>
            <a:r>
              <a:rPr lang="en-US" dirty="0"/>
              <a:t> eettisen </a:t>
            </a:r>
            <a:r>
              <a:rPr lang="en-US" dirty="0" err="1"/>
              <a:t>kulttuurin</a:t>
            </a:r>
            <a:r>
              <a:rPr lang="en-US" dirty="0"/>
              <a:t> </a:t>
            </a:r>
            <a:r>
              <a:rPr lang="en-US" dirty="0" err="1"/>
              <a:t>voit</a:t>
            </a:r>
            <a:r>
              <a:rPr lang="en-US" dirty="0"/>
              <a:t> johtaa ja </a:t>
            </a:r>
            <a:r>
              <a:rPr lang="en-US" dirty="0" err="1"/>
              <a:t>luoda</a:t>
            </a:r>
            <a:r>
              <a:rPr lang="en-US" dirty="0"/>
              <a:t> </a:t>
            </a:r>
            <a:r>
              <a:rPr lang="en-US" dirty="0" err="1"/>
              <a:t>ympäristön</a:t>
            </a:r>
            <a:r>
              <a:rPr lang="en-US" dirty="0"/>
              <a:t>, </a:t>
            </a:r>
            <a:r>
              <a:rPr lang="en-US" dirty="0" err="1"/>
              <a:t>jossa</a:t>
            </a:r>
            <a:r>
              <a:rPr lang="en-US" dirty="0"/>
              <a:t> </a:t>
            </a:r>
            <a:r>
              <a:rPr lang="en-US" dirty="0" err="1"/>
              <a:t>vastuullista</a:t>
            </a:r>
            <a:r>
              <a:rPr lang="en-US" dirty="0"/>
              <a:t> </a:t>
            </a:r>
            <a:r>
              <a:rPr lang="en-US" dirty="0" err="1"/>
              <a:t>päätöksentekoa</a:t>
            </a:r>
            <a:r>
              <a:rPr lang="en-US" dirty="0"/>
              <a:t> ja </a:t>
            </a:r>
            <a:r>
              <a:rPr lang="en-US" dirty="0" err="1"/>
              <a:t>käyttäytymistä</a:t>
            </a:r>
            <a:r>
              <a:rPr lang="en-US" dirty="0"/>
              <a:t> 	</a:t>
            </a:r>
            <a:r>
              <a:rPr lang="en-US" dirty="0" err="1"/>
              <a:t>arvostetaan</a:t>
            </a:r>
            <a:r>
              <a:rPr lang="en-US" dirty="0"/>
              <a:t> ja </a:t>
            </a:r>
            <a:r>
              <a:rPr lang="en-US" dirty="0" err="1"/>
              <a:t>tuetaan</a:t>
            </a:r>
            <a:r>
              <a:rPr lang="en-US" dirty="0"/>
              <a:t>.</a:t>
            </a:r>
            <a:endParaRPr lang="en-IE" dirty="0"/>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745958" y="499253"/>
            <a:ext cx="6307986" cy="992652"/>
          </a:xfrm>
        </p:spPr>
        <p:txBody>
          <a:bodyPr/>
          <a:lstStyle/>
          <a:p>
            <a:pPr algn="l" rtl="0"/>
            <a:r>
              <a:rPr lang="en-IE" dirty="0"/>
              <a:t>3. Eettisten standardien asettaminen</a:t>
            </a:r>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784058" y="1358723"/>
            <a:ext cx="5761205" cy="3844648"/>
          </a:xfrm>
        </p:spPr>
        <p:txBody>
          <a:bodyPr/>
          <a:lstStyle/>
          <a:p>
            <a:pPr algn="l" rtl="0">
              <a:spcBef>
                <a:spcPts val="600"/>
              </a:spcBef>
            </a:pPr>
            <a:r>
              <a:rPr lang="en-US" dirty="0"/>
              <a:t>Eettinen ajattelu ohjaa sinua viestintäkäytäntöjesi johtajana. </a:t>
            </a:r>
          </a:p>
          <a:p>
            <a:pPr algn="l" rtl="0">
              <a:spcBef>
                <a:spcPts val="600"/>
              </a:spcBef>
            </a:pPr>
            <a:r>
              <a:rPr lang="en-US" dirty="0" err="1"/>
              <a:t>Vastuullisena</a:t>
            </a:r>
            <a:r>
              <a:rPr lang="en-US" dirty="0"/>
              <a:t> johtajana </a:t>
            </a:r>
            <a:r>
              <a:rPr lang="en-US" dirty="0" err="1"/>
              <a:t>sinun</a:t>
            </a:r>
            <a:r>
              <a:rPr lang="en-US" dirty="0"/>
              <a:t> </a:t>
            </a:r>
            <a:r>
              <a:rPr lang="en-US" dirty="0" err="1"/>
              <a:t>täytyy</a:t>
            </a:r>
            <a:r>
              <a:rPr lang="en-US" dirty="0"/>
              <a:t> </a:t>
            </a:r>
            <a:r>
              <a:rPr lang="en-US" dirty="0" err="1"/>
              <a:t>priorisoida</a:t>
            </a:r>
            <a:r>
              <a:rPr lang="en-US" dirty="0"/>
              <a:t> </a:t>
            </a:r>
            <a:r>
              <a:rPr lang="en-US" dirty="0" err="1"/>
              <a:t>avoimuus</a:t>
            </a:r>
            <a:r>
              <a:rPr lang="en-US" dirty="0"/>
              <a:t>, rehellisyys ja kunnioittava </a:t>
            </a:r>
            <a:r>
              <a:rPr lang="en-US" dirty="0" err="1"/>
              <a:t>viestintä</a:t>
            </a:r>
            <a:r>
              <a:rPr lang="en-US" dirty="0"/>
              <a:t>.</a:t>
            </a:r>
          </a:p>
          <a:p>
            <a:pPr algn="l" rtl="0">
              <a:spcBef>
                <a:spcPts val="600"/>
              </a:spcBef>
            </a:pPr>
            <a:r>
              <a:rPr lang="en-US" dirty="0" err="1"/>
              <a:t>Sinun</a:t>
            </a:r>
            <a:r>
              <a:rPr lang="en-US" dirty="0"/>
              <a:t> on varmistettava, että tietoa jaetaan avoimesti ja tarkasti, mikä edistää luottamusta ja ymmärrystä sidosryhmien </a:t>
            </a:r>
            <a:r>
              <a:rPr lang="en-US" dirty="0" err="1"/>
              <a:t>keskuudessa</a:t>
            </a:r>
            <a:r>
              <a:rPr lang="en-US" dirty="0"/>
              <a:t>.</a:t>
            </a:r>
          </a:p>
          <a:p>
            <a:pPr algn="l" rtl="0">
              <a:spcBef>
                <a:spcPts val="600"/>
              </a:spcBef>
            </a:pPr>
            <a:r>
              <a:rPr lang="en-US" dirty="0"/>
              <a:t>On tärkeää kannustaa avointa vuoropuhelua ja luoda turvallinen tila keskustelulle eettisistä kysymyksistä ja huolenaiheista.</a:t>
            </a:r>
            <a:endParaRPr lang="en-IE" dirty="0"/>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542758" y="568137"/>
            <a:ext cx="5197642" cy="992652"/>
          </a:xfrm>
        </p:spPr>
        <p:txBody>
          <a:bodyPr/>
          <a:lstStyle/>
          <a:p>
            <a:pPr algn="l" rtl="0"/>
            <a:r>
              <a:rPr lang="en-IE" dirty="0"/>
              <a:t>4. Eettinen viestintä</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lgn="l" rtl="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Erot modernin ja perinteisen eettisen ajattelun välillä -</a:t>
            </a:r>
            <a:r>
              <a:rPr lang="en-US" dirty="0" err="1">
                <a:solidFill>
                  <a:srgbClr val="F79037"/>
                </a:solidFill>
                <a:hlinkClick r:id="rId2">
                  <a:extLst>
                    <a:ext uri="{A12FA001-AC4F-418D-AE19-62706E023703}">
                      <ahyp:hlinkClr xmlns:ahyp="http://schemas.microsoft.com/office/drawing/2018/hyperlinkcolor" val="tx"/>
                    </a:ext>
                  </a:extLst>
                </a:hlinkClick>
              </a:rPr>
              <a:t>Owlcation</a:t>
            </a:r>
            <a:endParaRPr lang="en-US" dirty="0">
              <a:solidFill>
                <a:srgbClr val="F79037"/>
              </a:solidFill>
              <a:hlinkClick r:id="rId3">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Etiikka työpaikalla: eettinen älykkyys ja miten se saavutetaan |</a:t>
            </a:r>
            <a:r>
              <a:rPr lang="en-US" dirty="0" err="1">
                <a:solidFill>
                  <a:srgbClr val="F79037"/>
                </a:solidFill>
                <a:hlinkClick r:id="rId3">
                  <a:extLst>
                    <a:ext uri="{A12FA001-AC4F-418D-AE19-62706E023703}">
                      <ahyp:hlinkClr xmlns:ahyp="http://schemas.microsoft.com/office/drawing/2018/hyperlinkcolor" val="tx"/>
                    </a:ext>
                  </a:extLst>
                </a:hlinkClick>
              </a:rPr>
              <a:t>HRZone</a:t>
            </a:r>
            <a:endParaRPr lang="en-US" dirty="0">
              <a:solidFill>
                <a:srgbClr val="F79037"/>
              </a:solidFill>
            </a:endParaRPr>
          </a:p>
          <a:p>
            <a:pPr marL="342900" indent="-342900" algn="l" rtl="0">
              <a:buFont typeface="Arial" panose="020B0604020202020204" pitchFamily="34" charset="0"/>
              <a:buChar char="•"/>
            </a:pPr>
            <a:r>
              <a:rPr lang="en-IE" dirty="0">
                <a:solidFill>
                  <a:srgbClr val="F79037"/>
                </a:solidFill>
                <a:hlinkClick r:id="rId4">
                  <a:extLst>
                    <a:ext uri="{A12FA001-AC4F-418D-AE19-62706E023703}">
                      <ahyp:hlinkClr xmlns:ahyp="http://schemas.microsoft.com/office/drawing/2018/hyperlinkcolor" val="tx"/>
                    </a:ext>
                  </a:extLst>
                </a:hlinkClick>
              </a:rPr>
              <a:t>Vastuullinen johtaminen | ACCA Global</a:t>
            </a:r>
            <a:endParaRPr lang="en-IE"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Suurin koskaan lukemani johtajuusartikkeli (forbes.com)</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5 Johtamisen perusteet - johtajuuden kehittäminen | Simon Sinek – YouTube</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algn="l" rtl="0"/>
            <a:r>
              <a:rPr lang="en-IE" dirty="0"/>
              <a:t>Lisää mielenkiintoista luettavaa:</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a:xfrm>
            <a:off x="5279570" y="2930184"/>
            <a:ext cx="6009667" cy="3066422"/>
          </a:xfrm>
        </p:spPr>
        <p:txBody>
          <a:bodyPr/>
          <a:lstStyle/>
          <a:p>
            <a:pPr algn="l" rtl="0"/>
            <a:r>
              <a:rPr lang="en-US" dirty="0"/>
              <a:t>Kuinka olemme vuorovaikutuksessa sidosryhmien ja Reilun kaupan kanssa</a:t>
            </a:r>
          </a:p>
          <a:p>
            <a:pPr algn="l" rtl="0"/>
            <a:endParaRPr lang="en-IE" dirty="0"/>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pPr algn="l" rtl="0"/>
            <a:r>
              <a:rPr lang="en-IE" dirty="0"/>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pPr algn="l" rtl="0"/>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pPr algn="l" rtl="0"/>
            <a:r>
              <a:rPr lang="en-IE" sz="2800" b="1" dirty="0" err="1"/>
              <a:t>Kuluttajat</a:t>
            </a:r>
            <a:r>
              <a:rPr lang="en-IE" sz="2800" b="1" dirty="0"/>
              <a:t> / </a:t>
            </a:r>
            <a:r>
              <a:rPr lang="en-IE" sz="2800" b="1" dirty="0" err="1"/>
              <a:t>asiakkaat</a:t>
            </a:r>
            <a:endParaRPr lang="en-IE" sz="2800" b="1" dirty="0"/>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330656"/>
            <a:ext cx="5052061" cy="4671588"/>
          </a:xfrm>
        </p:spPr>
        <p:txBody>
          <a:bodyPr/>
          <a:lstStyle/>
          <a:p>
            <a:pPr algn="l" rtl="0">
              <a:spcBef>
                <a:spcPts val="600"/>
              </a:spcBef>
            </a:pPr>
            <a:r>
              <a:rPr lang="en-US" dirty="0"/>
              <a:t>Antaaksesi lähtökohdan tutkia, kuinka sinä elintarvikealan yrittäjänä voit olla vuorovaikutuksessa sidosryhmiesi kanssa eettisellä ja </a:t>
            </a:r>
            <a:r>
              <a:rPr lang="en-US" dirty="0" err="1"/>
              <a:t>vastuullisella</a:t>
            </a:r>
            <a:r>
              <a:rPr lang="en-US" dirty="0"/>
              <a:t> </a:t>
            </a:r>
            <a:r>
              <a:rPr lang="en-US" dirty="0" err="1"/>
              <a:t>tavalla</a:t>
            </a:r>
            <a:r>
              <a:rPr lang="en-US" dirty="0"/>
              <a:t> ... </a:t>
            </a:r>
            <a:r>
              <a:rPr lang="en-US" dirty="0" err="1"/>
              <a:t>sinun</a:t>
            </a:r>
            <a:r>
              <a:rPr lang="en-US" dirty="0"/>
              <a:t> on ensin tunnistettava, keitä sidosryhmät ovat.</a:t>
            </a:r>
          </a:p>
          <a:p>
            <a:pPr algn="l" rtl="0">
              <a:spcBef>
                <a:spcPts val="600"/>
              </a:spcBef>
            </a:pPr>
            <a:r>
              <a:rPr lang="en-US" dirty="0"/>
              <a:t>Sitten voit alkaa olla vuorovaikutuksessa, rakentaa suhteita, edistää avoimuutta ja käsitellä eri sidosryhmien huolenaiheita ja etuja piirissäsi.</a:t>
            </a:r>
          </a:p>
          <a:p>
            <a:pPr algn="l" rtl="0">
              <a:spcBef>
                <a:spcPts val="600"/>
              </a:spcBef>
            </a:pPr>
            <a:r>
              <a:rPr lang="en-US" dirty="0"/>
              <a:t>Yleensä sidosryhmiä ovat:</a:t>
            </a:r>
            <a:endParaRPr lang="en-IE" dirty="0"/>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pPr algn="l" rtl="0"/>
            <a:r>
              <a:rPr lang="en-IE" b="1" dirty="0"/>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pPr algn="l" rtl="0"/>
            <a:r>
              <a:rPr lang="en-IE" sz="2800" b="1" dirty="0"/>
              <a:t>Työntekijät</a:t>
            </a:r>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pPr algn="l" rtl="0"/>
            <a:r>
              <a:rPr lang="en-IE" b="1" dirty="0"/>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p:txBody>
          <a:bodyPr/>
          <a:lstStyle/>
          <a:p>
            <a:pPr algn="l" rtl="0"/>
            <a:r>
              <a:rPr lang="en-IE" sz="2800" b="1" dirty="0"/>
              <a:t>Toimittajat / jakelijat</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pPr algn="l" rtl="0"/>
            <a:r>
              <a:rPr lang="en-IE" b="1" dirty="0"/>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pPr algn="l" rtl="0"/>
            <a:r>
              <a:rPr lang="en-IE" sz="2800" b="1" dirty="0"/>
              <a:t>Sääntelyviranomaiset</a:t>
            </a:r>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476215" y="346758"/>
            <a:ext cx="5386667" cy="720752"/>
          </a:xfrm>
        </p:spPr>
        <p:txBody>
          <a:bodyPr/>
          <a:lstStyle/>
          <a:p>
            <a:pPr algn="l" rtl="0"/>
            <a:r>
              <a:rPr lang="en-IE" sz="2800" b="1" dirty="0"/>
              <a:t>Keitä ovat sidosryhmäsi?</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914400" y="2071532"/>
            <a:ext cx="5433848" cy="3440624"/>
          </a:xfrm>
        </p:spPr>
        <p:txBody>
          <a:bodyPr/>
          <a:lstStyle/>
          <a:p>
            <a:pPr algn="l" rtl="0"/>
            <a:r>
              <a:rPr lang="en-IE" sz="2200" dirty="0"/>
              <a:t>Tämä ryhmä on </a:t>
            </a:r>
            <a:r>
              <a:rPr lang="en-IE" sz="2200" b="1" dirty="0"/>
              <a:t>iso ja usein haastavampi olla </a:t>
            </a:r>
            <a:r>
              <a:rPr lang="en-IE" sz="2200" b="1" dirty="0" err="1"/>
              <a:t>vuorovaikutuksessa</a:t>
            </a:r>
            <a:r>
              <a:rPr lang="en-IE" sz="2200" b="1" dirty="0"/>
              <a:t>, </a:t>
            </a:r>
            <a:r>
              <a:rPr lang="en-IE" sz="2200" dirty="0" err="1"/>
              <a:t>koska</a:t>
            </a:r>
            <a:r>
              <a:rPr lang="en-IE" sz="2200" dirty="0"/>
              <a:t> se on hyvin </a:t>
            </a:r>
            <a:r>
              <a:rPr lang="en-IE" sz="2200" dirty="0" err="1"/>
              <a:t>monipuolinen</a:t>
            </a:r>
            <a:r>
              <a:rPr lang="en-IE" sz="2200" dirty="0"/>
              <a:t> </a:t>
            </a:r>
            <a:r>
              <a:rPr lang="en-IE" sz="2200" dirty="0" err="1"/>
              <a:t>ryhmä</a:t>
            </a:r>
            <a:r>
              <a:rPr lang="en-IE" sz="2200" dirty="0"/>
              <a:t> </a:t>
            </a:r>
            <a:r>
              <a:rPr lang="en-IE" sz="2200" dirty="0" err="1"/>
              <a:t>sisältäen</a:t>
            </a:r>
            <a:r>
              <a:rPr lang="en-IE" sz="2200" dirty="0"/>
              <a:t>:</a:t>
            </a:r>
          </a:p>
          <a:p>
            <a:pPr algn="l" rtl="0"/>
            <a:endParaRPr lang="en-IE" sz="1200" dirty="0"/>
          </a:p>
          <a:p>
            <a:pPr marL="342900" indent="-342900" algn="l" rtl="0">
              <a:buFont typeface="Arial" panose="020B0604020202020204" pitchFamily="34" charset="0"/>
              <a:buChar char="•"/>
            </a:pPr>
            <a:r>
              <a:rPr lang="en-IE" sz="2200" b="1" dirty="0"/>
              <a:t>Paikallisia yhteisöjä</a:t>
            </a:r>
          </a:p>
          <a:p>
            <a:pPr algn="l" rtl="0"/>
            <a:endParaRPr lang="en-IE" sz="2200" dirty="0"/>
          </a:p>
          <a:p>
            <a:pPr marL="342900" indent="-342900" algn="l" rtl="0">
              <a:buFont typeface="Arial" panose="020B0604020202020204" pitchFamily="34" charset="0"/>
              <a:buChar char="•"/>
            </a:pPr>
            <a:r>
              <a:rPr lang="en-IE" sz="2200" b="1" dirty="0" err="1"/>
              <a:t>Kuluttajia</a:t>
            </a:r>
            <a:endParaRPr lang="en-IE" sz="2200" b="1" dirty="0"/>
          </a:p>
          <a:p>
            <a:pPr algn="l" rtl="0"/>
            <a:endParaRPr lang="en-IE" sz="2200" dirty="0"/>
          </a:p>
          <a:p>
            <a:pPr marL="342900" indent="-342900" algn="l" rtl="0">
              <a:buFont typeface="Arial" panose="020B0604020202020204" pitchFamily="34" charset="0"/>
              <a:buChar char="•"/>
            </a:pPr>
            <a:r>
              <a:rPr lang="en-IE" sz="2200" b="1" dirty="0" err="1"/>
              <a:t>Potentiaalisia</a:t>
            </a:r>
            <a:r>
              <a:rPr lang="en-IE" sz="2200" b="1" dirty="0"/>
              <a:t> </a:t>
            </a:r>
            <a:r>
              <a:rPr lang="en-IE" sz="2200" b="1" dirty="0" err="1"/>
              <a:t>kuluttajia</a:t>
            </a:r>
            <a:endParaRPr lang="en-IE" sz="2200" b="1" dirty="0"/>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pPr algn="l" rtl="0"/>
            <a:r>
              <a:rPr lang="en-IE" dirty="0"/>
              <a:t>Ryhmä 1: </a:t>
            </a:r>
            <a:r>
              <a:rPr lang="en-IE" b="1" dirty="0" err="1"/>
              <a:t>Kuluttajat</a:t>
            </a:r>
            <a:r>
              <a:rPr lang="en-IE" b="1" dirty="0"/>
              <a:t> / </a:t>
            </a:r>
            <a:r>
              <a:rPr lang="en-IE" b="1" dirty="0" err="1"/>
              <a:t>Asiakkaat</a:t>
            </a:r>
            <a:endParaRPr lang="en-IE" b="1" dirty="0"/>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76546" y="2067217"/>
            <a:ext cx="5883998"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sz="2200" b="1" dirty="0" err="1"/>
              <a:t>Aiheet</a:t>
            </a:r>
            <a:r>
              <a:rPr lang="en-IE" sz="2200" b="1" dirty="0"/>
              <a:t> , joista he saattavat olla kiinnostuneita, ovat:</a:t>
            </a:r>
          </a:p>
          <a:p>
            <a:pPr marL="342900" indent="-342900" algn="l" rtl="0">
              <a:buFont typeface="Arial" panose="020B0604020202020204" pitchFamily="34" charset="0"/>
              <a:buChar char="•"/>
            </a:pPr>
            <a:r>
              <a:rPr lang="en-IE" sz="2200" dirty="0"/>
              <a:t>Paikalliset yhteisöaloitteet/-ohjelmat</a:t>
            </a:r>
          </a:p>
          <a:p>
            <a:pPr marL="342900" indent="-342900" algn="l" rtl="0">
              <a:buFont typeface="Arial" panose="020B0604020202020204" pitchFamily="34" charset="0"/>
              <a:buChar char="•"/>
            </a:pPr>
            <a:r>
              <a:rPr lang="en-IE" sz="2200" dirty="0"/>
              <a:t>Ruoan alkuperä, ainesosat, prosessit</a:t>
            </a:r>
          </a:p>
          <a:p>
            <a:pPr marL="342900" indent="-342900" algn="l" rtl="0">
              <a:buFont typeface="Arial" panose="020B0604020202020204" pitchFamily="34" charset="0"/>
              <a:buChar char="•"/>
            </a:pPr>
            <a:r>
              <a:rPr lang="en-IE" sz="2200" dirty="0"/>
              <a:t>Ravitsemustiedot, allergeenit</a:t>
            </a:r>
          </a:p>
          <a:p>
            <a:pPr marL="342900" indent="-342900" algn="l" rtl="0">
              <a:buFont typeface="Arial" panose="020B0604020202020204" pitchFamily="34" charset="0"/>
              <a:buChar char="•"/>
            </a:pPr>
            <a:r>
              <a:rPr lang="en-IE" sz="2200" dirty="0"/>
              <a:t>Terveys- ja turvallisuustiedot</a:t>
            </a:r>
          </a:p>
          <a:p>
            <a:pPr marL="342900" indent="-342900" algn="l" rtl="0">
              <a:buFont typeface="Arial" panose="020B0604020202020204" pitchFamily="34" charset="0"/>
              <a:buChar char="•"/>
            </a:pPr>
            <a:r>
              <a:rPr lang="en-IE" sz="2200" dirty="0"/>
              <a:t>Ympäristö- ja kestävän kehityksen aloitteet</a:t>
            </a:r>
          </a:p>
          <a:p>
            <a:pPr marL="342900" indent="-342900" algn="l" rtl="0">
              <a:buFont typeface="Arial" panose="020B0604020202020204" pitchFamily="34" charset="0"/>
              <a:buChar char="•"/>
            </a:pPr>
            <a:r>
              <a:rPr lang="en-IE" sz="2200" dirty="0"/>
              <a:t>Sosiaalinen vastuu tai hyväntekeväisyyskumppanuudet</a:t>
            </a:r>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4764684"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pPr algn="l" rtl="0"/>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003920" y="3077859"/>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pPr algn="l" rtl="0"/>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pPr algn="l" rtl="0"/>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pPr algn="l" rtl="0"/>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algn="l" rtl="0"/>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algn="l" rtl="0"/>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algn="l" rtl="0"/>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algn="l" rtl="0"/>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algn="l" rtl="0"/>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algn="l" rtl="0"/>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algn="l" rtl="0"/>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algn="l" rtl="0"/>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algn="l" rtl="0"/>
              <a:endParaRPr lang="en-US" dirty="0"/>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algn="l" rtl="0"/>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algn="l" rtl="0"/>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093909"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pPr algn="l" rtl="0"/>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pPr algn="l" rtl="0"/>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170526"/>
            <a:ext cx="10670966" cy="4676422"/>
          </a:xfrm>
        </p:spPr>
        <p:txBody>
          <a:bodyPr/>
          <a:lstStyle/>
          <a:p>
            <a:pPr algn="l" rtl="0"/>
            <a:r>
              <a:rPr lang="en-US" sz="2300" b="1" dirty="0" err="1"/>
              <a:t>Verkkosivusto</a:t>
            </a:r>
            <a:r>
              <a:rPr lang="en-US" sz="2300" b="1" dirty="0"/>
              <a:t>: </a:t>
            </a:r>
            <a:r>
              <a:rPr lang="en-US" sz="2300" dirty="0" err="1"/>
              <a:t>Ylläpidä</a:t>
            </a:r>
            <a:r>
              <a:rPr lang="en-US" sz="2300" dirty="0"/>
              <a:t> informatiivista ja käyttäjäystävällistä verkkosivustoa, joka tarjoaa yksityiskohtaista tietoa elintarvikeyrityksestäsi, tuotteistasi ja arvoistasi. Se on myös loistava tila jakaa kiinnostavaa ja opettavaista sisältöä, joka liittyy kestävän kehityksen pyrkimyksiisi, yhteisön osallistumiseen ja muihin aiheisiin, jotka saattavat kiinnostaa yleisöä.</a:t>
            </a:r>
          </a:p>
          <a:p>
            <a:pPr algn="l" rtl="0"/>
            <a:r>
              <a:rPr lang="en-US" sz="2300" b="1" dirty="0"/>
              <a:t>Sosiaalisessa mediassa </a:t>
            </a:r>
            <a:r>
              <a:rPr lang="en-US" sz="2300" b="1" dirty="0" err="1"/>
              <a:t>läsnäolo</a:t>
            </a:r>
            <a:r>
              <a:rPr lang="en-US" sz="2300" b="1" dirty="0"/>
              <a:t>: </a:t>
            </a:r>
            <a:r>
              <a:rPr lang="en-US" sz="2300" dirty="0"/>
              <a:t>Luo ja ylläpidä aktiivista läsnäoloa kohdeyleisösi kannalta tärkeillä sosiaalisen median alustoilla. Ota yhteyttä seuraajiin jakamalla asiaankuuluvaa sisältöä, vastaamalla kommentteihin/viesteihin ja vastaamalla kaikkiin huolenaiheisiin tai tiedusteluihin. Sosiaalinen media tarjoaa mahdollisuuden tavoittaa laajan yleisön, jakaa päivityksiä ja </a:t>
            </a:r>
            <a:r>
              <a:rPr lang="en-US" sz="2300" dirty="0" err="1"/>
              <a:t>esittelee</a:t>
            </a:r>
            <a:r>
              <a:rPr lang="en-US" sz="2300" dirty="0"/>
              <a:t> ruoka-alan arvoja ja tarjontaa.</a:t>
            </a:r>
          </a:p>
          <a:p>
            <a:pPr algn="l" rtl="0"/>
            <a:r>
              <a:rPr lang="en-US" sz="2300" b="1" dirty="0" err="1"/>
              <a:t>Julkiset</a:t>
            </a:r>
            <a:r>
              <a:rPr lang="en-US" sz="2300" b="1" dirty="0"/>
              <a:t> </a:t>
            </a:r>
            <a:r>
              <a:rPr lang="en-US" sz="2300" b="1" dirty="0" err="1"/>
              <a:t>tapahtumat</a:t>
            </a:r>
            <a:r>
              <a:rPr lang="en-US" sz="2300" b="1" dirty="0"/>
              <a:t>: </a:t>
            </a:r>
            <a:r>
              <a:rPr lang="en-US" sz="2300" dirty="0" err="1"/>
              <a:t>Yhteisötapaamisten</a:t>
            </a:r>
            <a:r>
              <a:rPr lang="en-US" sz="2300" dirty="0"/>
              <a:t> tai paikallisten festivaalien avulla voit olla yhteydessä yleisöön suoraan ja olla kasvokkain vuorovaikutuksessa, jakaa tuotenäytteitä ja rakentaa suhteita potentiaalisten asiakkaiden ja paikallisten yhteisöjen kanssa. Se osoittaa myös sitoutumisesi paikallisten aloitteiden tukemiseen ja edistää hyvää tahtoa.</a:t>
            </a:r>
          </a:p>
          <a:p>
            <a:pPr algn="l" rtl="0"/>
            <a:endParaRPr lang="en-US" sz="2300" dirty="0"/>
          </a:p>
          <a:p>
            <a:pPr algn="l" rtl="0"/>
            <a:endParaRPr lang="en-US" sz="2300" dirty="0"/>
          </a:p>
          <a:p>
            <a:pPr algn="l"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9753600" cy="803654"/>
          </a:xfrm>
          <a:solidFill>
            <a:srgbClr val="F79037"/>
          </a:solidFill>
        </p:spPr>
        <p:txBody>
          <a:bodyPr anchor="ctr"/>
          <a:lstStyle/>
          <a:p>
            <a:pPr marL="432000" algn="l" rtl="0"/>
            <a:r>
              <a:rPr lang="en-IE" b="1" dirty="0"/>
              <a:t>Tapoja olla vuorovaikutuksessa yleisön kanssa:</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030810"/>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742508"/>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454206"/>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1155087"/>
            <a:ext cx="10659687" cy="4676422"/>
          </a:xfrm>
        </p:spPr>
        <p:txBody>
          <a:bodyPr/>
          <a:lstStyle/>
          <a:p>
            <a:pPr algn="l" rtl="0"/>
            <a:r>
              <a:rPr lang="en-US" sz="2250" b="1" dirty="0"/>
              <a:t>Asiakkaiden palaute ja </a:t>
            </a:r>
            <a:r>
              <a:rPr lang="en-US" sz="2250" b="1" dirty="0" err="1"/>
              <a:t>arvostelut</a:t>
            </a:r>
            <a:r>
              <a:rPr lang="en-US" sz="2250" b="1" dirty="0"/>
              <a:t>: </a:t>
            </a:r>
            <a:r>
              <a:rPr lang="en-US" sz="2250" dirty="0" err="1"/>
              <a:t>Kannusta</a:t>
            </a:r>
            <a:r>
              <a:rPr lang="en-US" sz="2250" dirty="0"/>
              <a:t> asiakkaita antamaan palautetta ja arvosteluja kokemuksistaan ​​elintarvikeyrityksestäsi tai tuotteistasi. Kuuntele aktiivisesti heidän kommenttejaan, vastaa heidän kysymyksiinsä/</a:t>
            </a:r>
            <a:r>
              <a:rPr lang="en-US" sz="2250" dirty="0" err="1"/>
              <a:t>huoliinsa</a:t>
            </a:r>
            <a:r>
              <a:rPr lang="en-US" sz="2250" dirty="0"/>
              <a:t> ja käytä </a:t>
            </a:r>
            <a:r>
              <a:rPr lang="en-US" sz="2250" dirty="0" err="1"/>
              <a:t>heidän</a:t>
            </a:r>
            <a:r>
              <a:rPr lang="en-US" sz="2250" dirty="0"/>
              <a:t> </a:t>
            </a:r>
            <a:r>
              <a:rPr lang="en-US" sz="2250" dirty="0" err="1"/>
              <a:t>palautettaan</a:t>
            </a:r>
            <a:r>
              <a:rPr lang="en-US" sz="2250" dirty="0"/>
              <a:t> </a:t>
            </a:r>
            <a:r>
              <a:rPr lang="en-US" sz="2250" dirty="0" err="1"/>
              <a:t>tuotteiden</a:t>
            </a:r>
            <a:r>
              <a:rPr lang="en-US" sz="2250" dirty="0"/>
              <a:t> ja palveluiden parantamiseen. Positiiviset asiakasarvostelut ja suosittelut voivat toimia </a:t>
            </a:r>
            <a:r>
              <a:rPr lang="en-US" sz="2250" dirty="0" err="1"/>
              <a:t>vahvoina</a:t>
            </a:r>
            <a:r>
              <a:rPr lang="en-US" sz="2250" dirty="0"/>
              <a:t> </a:t>
            </a:r>
            <a:r>
              <a:rPr lang="en-US" sz="2250" dirty="0" err="1"/>
              <a:t>vastuullisuusviesteinä</a:t>
            </a:r>
            <a:r>
              <a:rPr lang="en-US" sz="2250" dirty="0"/>
              <a:t> ja auttaa rakentamaan luottamusta suuren yleisön keskuudessa.</a:t>
            </a:r>
          </a:p>
          <a:p>
            <a:pPr algn="l" rtl="0"/>
            <a:r>
              <a:rPr lang="en-US" sz="2250" b="1" dirty="0"/>
              <a:t>Kyselyt ja </a:t>
            </a:r>
            <a:r>
              <a:rPr lang="en-US" sz="2250" b="1" dirty="0" err="1"/>
              <a:t>markkinatutkimukset</a:t>
            </a:r>
            <a:r>
              <a:rPr lang="en-US" sz="2250" b="1" dirty="0"/>
              <a:t> </a:t>
            </a:r>
            <a:r>
              <a:rPr lang="en-US" sz="2250" dirty="0" err="1"/>
              <a:t>auttavat</a:t>
            </a:r>
            <a:r>
              <a:rPr lang="en-US" sz="2250" dirty="0"/>
              <a:t> keräämään näkemyksiä yleisön mieltymyksistä, tarpeista ja odotuksista. Nämä tiedot voivat auttaa muokkaamaan viestintästrategioitasi, tuotekehitystäsi ja yleistä liiketoimintaasi vastaamaan paremmin yleisön tarpeita.</a:t>
            </a:r>
          </a:p>
          <a:p>
            <a:pPr algn="l" rtl="0"/>
            <a:r>
              <a:rPr lang="en-US" sz="2250" b="1" dirty="0"/>
              <a:t>Vastuullinen mainonta ja </a:t>
            </a:r>
            <a:r>
              <a:rPr lang="en-US" sz="2250" b="1" dirty="0" err="1"/>
              <a:t>markkinointi</a:t>
            </a:r>
            <a:r>
              <a:rPr lang="en-US" sz="2250" b="1" dirty="0"/>
              <a:t>. </a:t>
            </a:r>
            <a:r>
              <a:rPr lang="en-US" sz="2250" dirty="0" err="1"/>
              <a:t>Kampanjoiden</a:t>
            </a:r>
            <a:r>
              <a:rPr lang="en-US" sz="2250" dirty="0"/>
              <a:t> on oltava tarkkoja ja eettisiä elintarvikeyrityksesi kannalta. Vältä harhaanjohtavia väitteitä tai petollisia käytäntöjä ja keskity </a:t>
            </a:r>
            <a:r>
              <a:rPr lang="en-US" sz="2250" dirty="0" err="1"/>
              <a:t>edistämään</a:t>
            </a:r>
            <a:r>
              <a:rPr lang="en-US" sz="2250" dirty="0"/>
              <a:t> </a:t>
            </a:r>
            <a:r>
              <a:rPr lang="en-US" sz="2250" dirty="0" err="1"/>
              <a:t>tuotteittesi</a:t>
            </a:r>
            <a:r>
              <a:rPr lang="en-US" sz="2250" dirty="0"/>
              <a:t> ainutlaatuisia ominaisuuksia, kuten kestävyyttä, ravitsemuksellisia etuja tai reilun kaupan käytäntöjä. Läpinäkyvä ja vastuullinen mainonta rakentaa luottamusta yleisön keskuudessa.</a:t>
            </a:r>
          </a:p>
          <a:p>
            <a:pPr algn="l" rtl="0"/>
            <a:endParaRPr lang="en-US" sz="2250" dirty="0"/>
          </a:p>
          <a:p>
            <a:pPr algn="l" rtl="0"/>
            <a:endParaRPr lang="en-IE" sz="225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033000" cy="803654"/>
          </a:xfrm>
          <a:solidFill>
            <a:srgbClr val="F79037"/>
          </a:solidFill>
        </p:spPr>
        <p:txBody>
          <a:bodyPr anchor="ctr"/>
          <a:lstStyle/>
          <a:p>
            <a:pPr marL="432000" algn="l" rtl="0"/>
            <a:r>
              <a:rPr lang="en-IE" b="1" dirty="0"/>
              <a:t>Tapoja olla vuorovaikutuksessa yleisön kanssa:</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70" y="1026491"/>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570" y="2971800"/>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570" y="4043876"/>
            <a:ext cx="914400" cy="879206"/>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68686" y="2930184"/>
            <a:ext cx="6020552" cy="3066422"/>
          </a:xfrm>
        </p:spPr>
        <p:txBody>
          <a:bodyPr/>
          <a:lstStyle/>
          <a:p>
            <a:pPr algn="l" rtl="0"/>
            <a:r>
              <a:rPr lang="en-US" dirty="0"/>
              <a:t>Suhteiden ja </a:t>
            </a:r>
            <a:r>
              <a:rPr lang="en-US" dirty="0" err="1"/>
              <a:t>empatian</a:t>
            </a:r>
            <a:r>
              <a:rPr lang="en-US" dirty="0"/>
              <a:t> </a:t>
            </a:r>
            <a:r>
              <a:rPr lang="en-US" dirty="0" err="1"/>
              <a:t>merkitys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02FAB-069C-0E9E-EF25-4779807D1BC1}"/>
              </a:ext>
            </a:extLst>
          </p:cNvPr>
          <p:cNvSpPr txBox="1"/>
          <p:nvPr/>
        </p:nvSpPr>
        <p:spPr>
          <a:xfrm>
            <a:off x="589869" y="5291107"/>
            <a:ext cx="7705044" cy="369332"/>
          </a:xfrm>
          <a:prstGeom prst="rect">
            <a:avLst/>
          </a:prstGeom>
          <a:noFill/>
        </p:spPr>
        <p:txBody>
          <a:bodyPr wrap="square">
            <a:spAutoFit/>
          </a:bodyPr>
          <a:lstStyle/>
          <a:p>
            <a:pPr marL="285750" indent="-285750" algn="l" rtl="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Kuinka Länsi-Irlannin elintarvikeyritys on lentänyt (irishtimes.com)</a:t>
            </a:r>
            <a:endParaRPr lang="en-IE" dirty="0">
              <a:solidFill>
                <a:srgbClr val="F79037"/>
              </a:solidFill>
            </a:endParaRPr>
          </a:p>
        </p:txBody>
      </p:sp>
      <p:sp>
        <p:nvSpPr>
          <p:cNvPr id="3" name="TextBox 2">
            <a:extLst>
              <a:ext uri="{FF2B5EF4-FFF2-40B4-BE49-F238E27FC236}">
                <a16:creationId xmlns:a16="http://schemas.microsoft.com/office/drawing/2014/main" id="{F99E3E0C-A27B-939A-9812-AD9AD7611FBF}"/>
              </a:ext>
            </a:extLst>
          </p:cNvPr>
          <p:cNvSpPr txBox="1"/>
          <p:nvPr/>
        </p:nvSpPr>
        <p:spPr>
          <a:xfrm>
            <a:off x="589870" y="4960201"/>
            <a:ext cx="6094638" cy="369332"/>
          </a:xfrm>
          <a:prstGeom prst="rect">
            <a:avLst/>
          </a:prstGeom>
          <a:noFill/>
        </p:spPr>
        <p:txBody>
          <a:bodyPr wrap="square">
            <a:spAutoFit/>
          </a:bodyPr>
          <a:lstStyle/>
          <a:p>
            <a:pPr marL="285750" indent="-285750" algn="l" rtl="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Vieraile Misunderstood Heronissa Discover Irelandin avulla</a:t>
            </a:r>
            <a:endParaRPr lang="en-IE" dirty="0">
              <a:solidFill>
                <a:srgbClr val="F79037"/>
              </a:solidFill>
            </a:endParaRPr>
          </a:p>
        </p:txBody>
      </p:sp>
      <p:sp>
        <p:nvSpPr>
          <p:cNvPr id="4" name="TextBox 3">
            <a:extLst>
              <a:ext uri="{FF2B5EF4-FFF2-40B4-BE49-F238E27FC236}">
                <a16:creationId xmlns:a16="http://schemas.microsoft.com/office/drawing/2014/main" id="{898B8680-F53B-1C19-CA7E-8BB1FC14F1AF}"/>
              </a:ext>
            </a:extLst>
          </p:cNvPr>
          <p:cNvSpPr txBox="1"/>
          <p:nvPr/>
        </p:nvSpPr>
        <p:spPr>
          <a:xfrm>
            <a:off x="589870" y="4560773"/>
            <a:ext cx="8219394" cy="369332"/>
          </a:xfrm>
          <a:prstGeom prst="rect">
            <a:avLst/>
          </a:prstGeom>
          <a:noFill/>
        </p:spPr>
        <p:txBody>
          <a:bodyPr wrap="square">
            <a:spAutoFit/>
          </a:bodyPr>
          <a:lstStyle/>
          <a:p>
            <a:pPr marL="285750" indent="-285750" algn="l" rtl="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VÄÄRINYMMÄRÄTY HIKARAKA, -</a:t>
            </a:r>
            <a:r>
              <a:rPr lang="en-US" dirty="0" err="1">
                <a:solidFill>
                  <a:srgbClr val="F79037"/>
                </a:solidFill>
                <a:hlinkClick r:id="rId4">
                  <a:extLst>
                    <a:ext uri="{A12FA001-AC4F-418D-AE19-62706E023703}">
                      <ahyp:hlinkClr xmlns:ahyp="http://schemas.microsoft.com/office/drawing/2018/hyperlinkcolor" val="tx"/>
                    </a:ext>
                  </a:extLst>
                </a:hlinkClick>
              </a:rPr>
              <a:t>Tripadvisor</a:t>
            </a:r>
            <a:endParaRPr lang="en-IE" dirty="0">
              <a:solidFill>
                <a:srgbClr val="F79037"/>
              </a:solidFill>
            </a:endParaRPr>
          </a:p>
        </p:txBody>
      </p:sp>
      <p:sp>
        <p:nvSpPr>
          <p:cNvPr id="5" name="TextBox 4">
            <a:extLst>
              <a:ext uri="{FF2B5EF4-FFF2-40B4-BE49-F238E27FC236}">
                <a16:creationId xmlns:a16="http://schemas.microsoft.com/office/drawing/2014/main" id="{AB6E6A82-2ED8-789E-E249-5ABB01D4126B}"/>
              </a:ext>
            </a:extLst>
          </p:cNvPr>
          <p:cNvSpPr txBox="1"/>
          <p:nvPr/>
        </p:nvSpPr>
        <p:spPr>
          <a:xfrm>
            <a:off x="589870" y="3867531"/>
            <a:ext cx="6094638" cy="369332"/>
          </a:xfrm>
          <a:prstGeom prst="rect">
            <a:avLst/>
          </a:prstGeom>
          <a:noFill/>
        </p:spPr>
        <p:txBody>
          <a:bodyPr wrap="square">
            <a:spAutoFit/>
          </a:bodyPr>
          <a:lstStyle/>
          <a:p>
            <a:pPr marL="285750" indent="-285750" algn="l" rtl="0">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Lonely Planet -lista |Ruoka &amp; </a:t>
            </a:r>
            <a:r>
              <a:rPr lang="en-IE" dirty="0" err="1">
                <a:solidFill>
                  <a:srgbClr val="F79037"/>
                </a:solidFill>
                <a:hlinkClick r:id="rId5">
                  <a:extLst>
                    <a:ext uri="{A12FA001-AC4F-418D-AE19-62706E023703}">
                      <ahyp:hlinkClr xmlns:ahyp="http://schemas.microsoft.com/office/drawing/2018/hyperlinkcolor" val="tx"/>
                    </a:ext>
                  </a:extLst>
                </a:hlinkClick>
              </a:rPr>
              <a:t>Viini</a:t>
            </a:r>
            <a:r>
              <a:rPr lang="en-IE" dirty="0">
                <a:solidFill>
                  <a:srgbClr val="F79037"/>
                </a:solidFill>
                <a:hlinkClick r:id="rId5">
                  <a:extLst>
                    <a:ext uri="{A12FA001-AC4F-418D-AE19-62706E023703}">
                      <ahyp:hlinkClr xmlns:ahyp="http://schemas.microsoft.com/office/drawing/2018/hyperlinkcolor" val="tx"/>
                    </a:ext>
                  </a:extLst>
                </a:hlinkClick>
              </a:rPr>
              <a:t> (foodandwine.ie)</a:t>
            </a:r>
            <a:endParaRPr lang="en-IE" dirty="0">
              <a:solidFill>
                <a:srgbClr val="F79037"/>
              </a:solidFill>
            </a:endParaRPr>
          </a:p>
        </p:txBody>
      </p:sp>
      <p:sp>
        <p:nvSpPr>
          <p:cNvPr id="6" name="TextBox 5">
            <a:extLst>
              <a:ext uri="{FF2B5EF4-FFF2-40B4-BE49-F238E27FC236}">
                <a16:creationId xmlns:a16="http://schemas.microsoft.com/office/drawing/2014/main" id="{1CEB6762-D04B-3EE2-2A25-2502DA6C7782}"/>
              </a:ext>
            </a:extLst>
          </p:cNvPr>
          <p:cNvSpPr txBox="1"/>
          <p:nvPr/>
        </p:nvSpPr>
        <p:spPr>
          <a:xfrm>
            <a:off x="589869" y="5608022"/>
            <a:ext cx="6749823" cy="369332"/>
          </a:xfrm>
          <a:prstGeom prst="rect">
            <a:avLst/>
          </a:prstGeom>
          <a:noFill/>
        </p:spPr>
        <p:txBody>
          <a:bodyPr wrap="square">
            <a:spAutoFit/>
          </a:bodyPr>
          <a:lstStyle/>
          <a:p>
            <a:pPr marL="285750" indent="-285750" algn="l" rtl="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Ravintolaarvostelu: The Misunderstood Heron - Independent.ie</a:t>
            </a:r>
            <a:endParaRPr lang="en-IE" dirty="0">
              <a:solidFill>
                <a:srgbClr val="F79037"/>
              </a:solidFill>
            </a:endParaRPr>
          </a:p>
        </p:txBody>
      </p:sp>
      <p:sp>
        <p:nvSpPr>
          <p:cNvPr id="7" name="TextBox 6">
            <a:extLst>
              <a:ext uri="{FF2B5EF4-FFF2-40B4-BE49-F238E27FC236}">
                <a16:creationId xmlns:a16="http://schemas.microsoft.com/office/drawing/2014/main" id="{417C8B42-F0B3-0859-75B0-3350D8264404}"/>
              </a:ext>
            </a:extLst>
          </p:cNvPr>
          <p:cNvSpPr txBox="1"/>
          <p:nvPr/>
        </p:nvSpPr>
        <p:spPr>
          <a:xfrm>
            <a:off x="589870" y="4199771"/>
            <a:ext cx="8162244" cy="369332"/>
          </a:xfrm>
          <a:prstGeom prst="rect">
            <a:avLst/>
          </a:prstGeom>
          <a:noFill/>
        </p:spPr>
        <p:txBody>
          <a:bodyPr wrap="square">
            <a:spAutoFit/>
          </a:bodyPr>
          <a:lstStyle/>
          <a:p>
            <a:pPr marL="285750" indent="-285750" algn="l" rtl="0">
              <a:buFont typeface="Arial" panose="020B0604020202020204" pitchFamily="34" charset="0"/>
              <a:buChar char="•"/>
            </a:pPr>
            <a:r>
              <a:rPr lang="en-IE" dirty="0" err="1">
                <a:solidFill>
                  <a:srgbClr val="F79037"/>
                </a:solidFill>
                <a:hlinkClick r:id="rId7">
                  <a:extLst>
                    <a:ext uri="{A12FA001-AC4F-418D-AE19-62706E023703}">
                      <ahyp:hlinkClr xmlns:ahyp="http://schemas.microsoft.com/office/drawing/2018/hyperlinkcolor" val="tx"/>
                    </a:ext>
                  </a:extLst>
                </a:hlinkClick>
              </a:rPr>
              <a:t>Leenane</a:t>
            </a:r>
            <a:r>
              <a:rPr lang="en-IE" dirty="0">
                <a:solidFill>
                  <a:srgbClr val="F79037"/>
                </a:solidFill>
                <a:hlinkClick r:id="rId7">
                  <a:extLst>
                    <a:ext uri="{A12FA001-AC4F-418D-AE19-62706E023703}">
                      <ahyp:hlinkClr xmlns:ahyp="http://schemas.microsoft.com/office/drawing/2018/hyperlinkcolor" val="tx"/>
                    </a:ext>
                  </a:extLst>
                </a:hlinkClick>
              </a:rPr>
              <a:t>Georgina Campbell -oppaat (ireland-guide.com)</a:t>
            </a:r>
            <a:endParaRPr lang="en-IE" dirty="0">
              <a:solidFill>
                <a:srgbClr val="F79037"/>
              </a:solidFill>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3538604"/>
            <a:ext cx="5655809" cy="369332"/>
          </a:xfrm>
          <a:prstGeom prst="rect">
            <a:avLst/>
          </a:prstGeom>
          <a:noFill/>
        </p:spPr>
        <p:txBody>
          <a:bodyPr wrap="square">
            <a:spAutoFit/>
          </a:bodyPr>
          <a:lstStyle/>
          <a:p>
            <a:pPr marL="285750" indent="-285750" algn="l" rtl="0">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John ja Sally</a:t>
            </a:r>
            <a:r>
              <a:rPr lang="en-US" dirty="0" err="1">
                <a:solidFill>
                  <a:srgbClr val="F79037"/>
                </a:solidFill>
                <a:hlinkClick r:id="rId8">
                  <a:extLst>
                    <a:ext uri="{A12FA001-AC4F-418D-AE19-62706E023703}">
                      <ahyp:hlinkClr xmlns:ahyp="http://schemas.microsoft.com/office/drawing/2018/hyperlinkcolor" val="tx"/>
                    </a:ext>
                  </a:extLst>
                </a:hlinkClick>
              </a:rPr>
              <a:t>McKennat</a:t>
            </a:r>
            <a:r>
              <a:rPr lang="en-US" dirty="0">
                <a:solidFill>
                  <a:srgbClr val="F79037"/>
                </a:solidFill>
                <a:hlinkClick r:id="rId8">
                  <a:extLst>
                    <a:ext uri="{A12FA001-AC4F-418D-AE19-62706E023703}">
                      <ahyp:hlinkClr xmlns:ahyp="http://schemas.microsoft.com/office/drawing/2018/hyperlinkcolor" val="tx"/>
                    </a:ext>
                  </a:extLst>
                </a:hlinkClick>
              </a:rPr>
              <a:t>'Oppaat</a:t>
            </a:r>
            <a:endParaRPr lang="en-IE" dirty="0">
              <a:solidFill>
                <a:srgbClr val="F79037"/>
              </a:solidFill>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11094384" cy="646331"/>
          </a:xfrm>
          <a:prstGeom prst="rect">
            <a:avLst/>
          </a:prstGeom>
          <a:noFill/>
        </p:spPr>
        <p:txBody>
          <a:bodyPr wrap="none" rtlCol="0">
            <a:spAutoFit/>
          </a:bodyPr>
          <a:lstStyle/>
          <a:p>
            <a:pPr algn="l" rtl="0"/>
            <a:r>
              <a:rPr lang="en-US" sz="3600" b="1" dirty="0">
                <a:solidFill>
                  <a:srgbClr val="000000"/>
                </a:solidFill>
              </a:rPr>
              <a:t>Saa </a:t>
            </a:r>
            <a:r>
              <a:rPr lang="en-US" sz="3600" b="1" dirty="0" err="1">
                <a:solidFill>
                  <a:srgbClr val="000000"/>
                </a:solidFill>
              </a:rPr>
              <a:t>inspiraatiota</a:t>
            </a:r>
            <a:r>
              <a:rPr lang="en-US" sz="3600" b="1" dirty="0">
                <a:solidFill>
                  <a:srgbClr val="000000"/>
                </a:solidFill>
              </a:rPr>
              <a:t> VÄÄRINYMMÄRRETYSTÄ HAIKARASTA…</a:t>
            </a:r>
            <a:endParaRPr lang="en-IE" sz="3600" b="1" dirty="0">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lnSpc>
                <a:spcPct val="100000"/>
              </a:lnSpc>
              <a:buNone/>
            </a:pPr>
            <a:r>
              <a:rPr lang="en-US" sz="2400" dirty="0">
                <a:solidFill>
                  <a:srgbClr val="000000"/>
                </a:solidFill>
              </a:rPr>
              <a:t>Tämä on loistava esimerkki siitä, kuinka pieni eettinen elintarvikeyritys voi vaikuttaa tällaiseen hyvän ja selkeän viestinnän avulla. He myyvät vain innovatiivisia, tuoreita, paikallisia ja kausiluonteisia ruokia ja viestivät jatkuvasti tästä (</a:t>
            </a:r>
            <a:r>
              <a:rPr lang="en-US" sz="2400" dirty="0" err="1">
                <a:solidFill>
                  <a:srgbClr val="000000"/>
                </a:solidFill>
              </a:rPr>
              <a:t>omalla</a:t>
            </a:r>
            <a:r>
              <a:rPr lang="en-US" sz="2400" dirty="0">
                <a:solidFill>
                  <a:srgbClr val="000000"/>
                </a:solidFill>
              </a:rPr>
              <a:t> </a:t>
            </a:r>
            <a:r>
              <a:rPr lang="en-US" sz="2400" dirty="0" err="1">
                <a:solidFill>
                  <a:srgbClr val="F79037"/>
                </a:solidFill>
                <a:hlinkClick r:id="rId11">
                  <a:extLst>
                    <a:ext uri="{A12FA001-AC4F-418D-AE19-62706E023703}">
                      <ahyp:hlinkClr xmlns:ahyp="http://schemas.microsoft.com/office/drawing/2018/hyperlinkcolor" val="tx"/>
                    </a:ext>
                  </a:extLst>
                </a:hlinkClick>
              </a:rPr>
              <a:t>verkkosivusto</a:t>
            </a:r>
            <a:r>
              <a:rPr lang="en-US" sz="2400" dirty="0" err="1">
                <a:solidFill>
                  <a:srgbClr val="F79037"/>
                </a:solidFill>
              </a:rPr>
              <a:t>llaan</a:t>
            </a:r>
            <a:r>
              <a:rPr lang="en-US" sz="2400" dirty="0">
                <a:solidFill>
                  <a:srgbClr val="000000"/>
                </a:solidFill>
              </a:rPr>
              <a:t>, </a:t>
            </a:r>
            <a:r>
              <a:rPr lang="en-US" sz="2400" dirty="0">
                <a:solidFill>
                  <a:srgbClr val="F79037"/>
                </a:solidFill>
                <a:hlinkClick r:id="rId12">
                  <a:extLst>
                    <a:ext uri="{A12FA001-AC4F-418D-AE19-62706E023703}">
                      <ahyp:hlinkClr xmlns:ahyp="http://schemas.microsoft.com/office/drawing/2018/hyperlinkcolor" val="tx"/>
                    </a:ext>
                  </a:extLst>
                </a:hlinkClick>
              </a:rPr>
              <a:t>Instagram</a:t>
            </a:r>
            <a:r>
              <a:rPr lang="en-US" sz="2400" dirty="0">
                <a:solidFill>
                  <a:srgbClr val="F79037"/>
                </a:solidFill>
              </a:rPr>
              <a:t> </a:t>
            </a:r>
            <a:r>
              <a:rPr lang="en-US" sz="2400" dirty="0">
                <a:solidFill>
                  <a:srgbClr val="000000"/>
                </a:solidFill>
              </a:rPr>
              <a:t>ja </a:t>
            </a:r>
            <a:r>
              <a:rPr lang="en-US" sz="2400" dirty="0">
                <a:solidFill>
                  <a:srgbClr val="F79037"/>
                </a:solidFill>
                <a:hlinkClick r:id="rId13">
                  <a:extLst>
                    <a:ext uri="{A12FA001-AC4F-418D-AE19-62706E023703}">
                      <ahyp:hlinkClr xmlns:ahyp="http://schemas.microsoft.com/office/drawing/2018/hyperlinkcolor" val="tx"/>
                    </a:ext>
                  </a:extLst>
                </a:hlinkClick>
              </a:rPr>
              <a:t>Facebook</a:t>
            </a:r>
            <a:r>
              <a:rPr lang="en-US" sz="2400" dirty="0">
                <a:solidFill>
                  <a:srgbClr val="F79037"/>
                </a:solidFill>
              </a:rPr>
              <a:t> -</a:t>
            </a:r>
            <a:r>
              <a:rPr lang="en-US" sz="2400" dirty="0" err="1">
                <a:solidFill>
                  <a:srgbClr val="000000"/>
                </a:solidFill>
              </a:rPr>
              <a:t>kanavillaan</a:t>
            </a:r>
            <a:r>
              <a:rPr lang="en-US" sz="2400" dirty="0">
                <a:solidFill>
                  <a:srgbClr val="000000"/>
                </a:solidFill>
              </a:rPr>
              <a:t>. </a:t>
            </a:r>
            <a:r>
              <a:rPr lang="en-US" sz="2400" dirty="0" err="1">
                <a:solidFill>
                  <a:srgbClr val="000000"/>
                </a:solidFill>
              </a:rPr>
              <a:t>Katso</a:t>
            </a:r>
            <a:r>
              <a:rPr lang="en-US" sz="2400" dirty="0">
                <a:solidFill>
                  <a:srgbClr val="000000"/>
                </a:solidFill>
              </a:rPr>
              <a:t> joitain arvosteluja:</a:t>
            </a:r>
            <a:endParaRPr lang="en-IE" sz="2400" dirty="0">
              <a:solidFill>
                <a:srgbClr val="000000"/>
              </a:solidFill>
              <a:highlight>
                <a:srgbClr val="FFFF00"/>
              </a:highlight>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876768" y="2874796"/>
            <a:ext cx="1131876" cy="69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14400" y="2169763"/>
            <a:ext cx="5181600" cy="3440624"/>
          </a:xfrm>
        </p:spPr>
        <p:txBody>
          <a:bodyPr/>
          <a:lstStyle/>
          <a:p>
            <a:pPr algn="l" rtl="0"/>
            <a:r>
              <a:rPr lang="en-US" dirty="0"/>
              <a:t>Tämän ryhmän koko voi vaihdella yrityksesi vaiheen ja koon mukaan. </a:t>
            </a:r>
            <a:r>
              <a:rPr lang="en-US" dirty="0" err="1"/>
              <a:t>Koosta</a:t>
            </a:r>
            <a:r>
              <a:rPr lang="en-US" dirty="0"/>
              <a:t> </a:t>
            </a:r>
            <a:r>
              <a:rPr lang="en-US" dirty="0" err="1"/>
              <a:t>riippumatta</a:t>
            </a:r>
            <a:r>
              <a:rPr lang="en-US" dirty="0"/>
              <a:t> </a:t>
            </a:r>
            <a:r>
              <a:rPr lang="en-US" b="1" dirty="0" err="1"/>
              <a:t>hyvä</a:t>
            </a:r>
            <a:r>
              <a:rPr lang="en-US" b="1" dirty="0"/>
              <a:t> sisäinen viestintä ja vuorovaikutus elintarvikealan työntekijöiden kanssa on kriittistä kaikilla tasoilla</a:t>
            </a:r>
            <a:r>
              <a:rPr lang="en-US" dirty="0"/>
              <a:t>.</a:t>
            </a:r>
            <a:endParaRPr lang="en-IE"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a:lstStyle/>
          <a:p>
            <a:pPr algn="l" rtl="0"/>
            <a:r>
              <a:rPr lang="en-IE" dirty="0"/>
              <a:t>Ryhmä 2: </a:t>
            </a:r>
            <a:r>
              <a:rPr lang="en-IE" b="1" dirty="0" err="1"/>
              <a:t>Työntekijät</a:t>
            </a:r>
            <a:r>
              <a:rPr lang="en-IE" dirty="0"/>
              <a:t> </a:t>
            </a:r>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674069" y="2169763"/>
            <a:ext cx="5391807" cy="3416320"/>
          </a:xfrm>
          <a:prstGeom prst="rect">
            <a:avLst/>
          </a:prstGeom>
          <a:noFill/>
        </p:spPr>
        <p:txBody>
          <a:bodyPr wrap="square" rtlCol="0">
            <a:spAutoFit/>
          </a:bodyPr>
          <a:lstStyle/>
          <a:p>
            <a:pPr algn="l" rtl="0"/>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Aiheet</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joista</a:t>
            </a:r>
            <a:r>
              <a:rPr lang="en-US" sz="2400" b="1" dirty="0">
                <a:solidFill>
                  <a:srgbClr val="000000"/>
                </a:solidFill>
                <a:latin typeface="Calibri" panose="020F0502020204030204"/>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he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voivat</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2400" b="1" dirty="0">
                <a:solidFill>
                  <a:srgbClr val="000000"/>
                </a:solidFill>
                <a:latin typeface="Calibri" panose="020F0502020204030204"/>
              </a:rPr>
              <a:t>olla </a:t>
            </a:r>
            <a:r>
              <a:rPr lang="en-US" sz="2400" b="1" dirty="0" err="1">
                <a:solidFill>
                  <a:srgbClr val="000000"/>
                </a:solidFill>
                <a:latin typeface="Calibri" panose="020F0502020204030204"/>
              </a:rPr>
              <a:t>kiinnostuneita</a:t>
            </a:r>
            <a:r>
              <a:rPr lang="en-US" sz="2400" b="1" dirty="0">
                <a:solidFill>
                  <a:srgbClr val="000000"/>
                </a:solidFill>
                <a:latin typeface="Calibri" panose="020F0502020204030204"/>
              </a:rPr>
              <a:t> muun muassa:</a:t>
            </a:r>
          </a:p>
          <a:p>
            <a:pPr marL="342900" indent="-342900" algn="l" rtl="0">
              <a:buFont typeface="Arial" panose="020B0604020202020204" pitchFamily="34" charset="0"/>
              <a:buChar char="•"/>
            </a:pPr>
            <a:r>
              <a:rPr lang="en-US" sz="2400" dirty="0">
                <a:solidFill>
                  <a:srgbClr val="000000"/>
                </a:solidFill>
                <a:latin typeface="Calibri" panose="020F0502020204030204"/>
              </a:rPr>
              <a:t>P</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ositiivinen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työilmapiiri</a:t>
            </a:r>
          </a:p>
          <a:p>
            <a:pPr marL="342900" indent="-342900" algn="l" rtl="0">
              <a:buFont typeface="Arial" panose="020B0604020202020204" pitchFamily="34" charset="0"/>
              <a:buChar char="•"/>
            </a:pP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Osallistava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työpaikkakulttuuri,</a:t>
            </a:r>
          </a:p>
          <a:p>
            <a:pPr marL="342900" indent="-342900" algn="l" rtl="0">
              <a:buFont typeface="Arial" panose="020B0604020202020204" pitchFamily="34" charset="0"/>
              <a:buChar char="•"/>
            </a:pPr>
            <a:r>
              <a:rPr lang="en-US" sz="2400" dirty="0" err="1">
                <a:solidFill>
                  <a:srgbClr val="000000"/>
                </a:solidFill>
                <a:latin typeface="Calibri" panose="020F0502020204030204"/>
              </a:rPr>
              <a:t>Miten</a:t>
            </a:r>
            <a:r>
              <a:rPr lang="en-US" sz="2400" dirty="0">
                <a:solidFill>
                  <a:srgbClr val="000000"/>
                </a:solidFill>
                <a:latin typeface="Calibri" panose="020F0502020204030204"/>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jakaa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tietoa tai ideoita</a:t>
            </a:r>
          </a:p>
          <a:p>
            <a:pPr marL="342900" indent="-342900" algn="l" rtl="0">
              <a:buFont typeface="Arial" panose="020B0604020202020204" pitchFamily="34" charset="0"/>
              <a:buChar char="•"/>
            </a:pPr>
            <a:r>
              <a:rPr lang="en-US" sz="2400" dirty="0">
                <a:solidFill>
                  <a:srgbClr val="000000"/>
                </a:solidFill>
                <a:latin typeface="Calibri" panose="020F0502020204030204"/>
              </a:rPr>
              <a:t>Miten he voivat olla </a:t>
            </a:r>
            <a:r>
              <a:rPr lang="en-US" sz="2400" dirty="0" err="1">
                <a:solidFill>
                  <a:srgbClr val="000000"/>
                </a:solidFill>
                <a:latin typeface="Calibri" panose="020F0502020204030204"/>
              </a:rPr>
              <a:t>mukana</a:t>
            </a:r>
            <a:r>
              <a:rPr lang="en-US" sz="2400" dirty="0">
                <a:solidFill>
                  <a:srgbClr val="000000"/>
                </a:solidFill>
                <a:latin typeface="Calibri" panose="020F0502020204030204"/>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päätöksentekoprosesseissa</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indent="-342900" algn="l" rtl="0">
              <a:buFont typeface="Arial" panose="020B0604020202020204" pitchFamily="34" charset="0"/>
              <a:buChar char="•"/>
            </a:pPr>
            <a:r>
              <a:rPr lang="en-US" sz="2400" dirty="0">
                <a:solidFill>
                  <a:srgbClr val="000000"/>
                </a:solidFill>
                <a:latin typeface="Calibri" panose="020F0502020204030204"/>
              </a:rPr>
              <a:t>Yrityksen arvot</a:t>
            </a:r>
          </a:p>
          <a:p>
            <a:pPr marL="342900" indent="-342900" algn="l" rtl="0">
              <a:buFont typeface="Arial" panose="020B0604020202020204" pitchFamily="34" charset="0"/>
              <a:buChar char="•"/>
            </a:pPr>
            <a:r>
              <a:rPr lang="en-US" sz="2400" dirty="0">
                <a:solidFill>
                  <a:srgbClr val="000000"/>
                </a:solidFill>
                <a:latin typeface="Calibri" panose="020F0502020204030204"/>
              </a:rPr>
              <a:t>Kuinka antaa palautetta</a:t>
            </a:r>
            <a:endParaRPr lang="en-IE" dirty="0"/>
          </a:p>
        </p:txBody>
      </p:sp>
      <p:grpSp>
        <p:nvGrpSpPr>
          <p:cNvPr id="6" name="Group 5">
            <a:extLst>
              <a:ext uri="{FF2B5EF4-FFF2-40B4-BE49-F238E27FC236}">
                <a16:creationId xmlns:a16="http://schemas.microsoft.com/office/drawing/2014/main" id="{44EC64BA-4643-0A94-414B-5BB59254B132}"/>
              </a:ext>
            </a:extLst>
          </p:cNvPr>
          <p:cNvGrpSpPr/>
          <p:nvPr/>
        </p:nvGrpSpPr>
        <p:grpSpPr>
          <a:xfrm>
            <a:off x="4680597" y="4193628"/>
            <a:ext cx="1284079" cy="129342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62717" y="1269264"/>
            <a:ext cx="10279268" cy="4676422"/>
          </a:xfrm>
        </p:spPr>
        <p:txBody>
          <a:bodyPr/>
          <a:lstStyle/>
          <a:p>
            <a:pPr algn="l" rtl="0"/>
            <a:r>
              <a:rPr lang="en-US" sz="2300" b="1" dirty="0"/>
              <a:t>Avoimet ja </a:t>
            </a:r>
            <a:r>
              <a:rPr lang="en-US" sz="2300" b="1" dirty="0" err="1"/>
              <a:t>läpinäkyvät</a:t>
            </a:r>
            <a:r>
              <a:rPr lang="en-US" sz="2300" b="1" dirty="0"/>
              <a:t> </a:t>
            </a:r>
            <a:r>
              <a:rPr lang="en-US" sz="2300" b="1" dirty="0" err="1"/>
              <a:t>viestintäkanavat</a:t>
            </a:r>
            <a:r>
              <a:rPr lang="en-US" sz="2300" b="1" dirty="0"/>
              <a:t> </a:t>
            </a:r>
            <a:r>
              <a:rPr lang="en-US" sz="2300" dirty="0" err="1"/>
              <a:t>antavat</a:t>
            </a:r>
            <a:r>
              <a:rPr lang="en-US" sz="2300" dirty="0"/>
              <a:t> työntekijöiden ilmaista ajatuksiaan, huolenaiheitaan ja ideoitaan. Tämä voidaan saavuttaa säännöllisillä tiimikokouksilla, ehdotuslaatikoilla, anonyymeillä palautemekanismeilla tai erityisillä viestintäalustoilla, kuten sisäisillä sosiaalisilla verkostoilla tai chat-sovelluksilla tai jopa yksinkertaisella keittiön ilmoitustaululla. Varmista, että tärkeät tiedot ovat helposti kaikkien työntekijöiden saatavilla.</a:t>
            </a:r>
          </a:p>
          <a:p>
            <a:pPr algn="l" rtl="0"/>
            <a:r>
              <a:rPr lang="en-US" sz="2300" b="1" dirty="0" err="1"/>
              <a:t>Kaksisuuntainen</a:t>
            </a:r>
            <a:r>
              <a:rPr lang="en-US" sz="2300" b="1" dirty="0"/>
              <a:t> </a:t>
            </a:r>
            <a:r>
              <a:rPr lang="en-US" sz="2300" b="1" dirty="0" err="1"/>
              <a:t>viestintä</a:t>
            </a:r>
            <a:r>
              <a:rPr lang="en-US" sz="2300" b="1" dirty="0"/>
              <a:t>, </a:t>
            </a:r>
            <a:r>
              <a:rPr lang="en-US" sz="2300" dirty="0" err="1"/>
              <a:t>jossa</a:t>
            </a:r>
            <a:r>
              <a:rPr lang="en-US" sz="2300" dirty="0"/>
              <a:t> työntekijöitä kannustetaan osallistumaan aktiivisesti keskusteluihin. Kannusta johtajia kuuntelemaan tarkkaavaisesti työntekijöiden panosta, ideoita ja ehdotuksia ja antamaan oikea-aikaista ja rakentavaa palautetta.</a:t>
            </a:r>
          </a:p>
          <a:p>
            <a:pPr algn="l" rtl="0"/>
            <a:r>
              <a:rPr lang="en-US" sz="2300" b="1" dirty="0"/>
              <a:t>Koulutus- ja </a:t>
            </a:r>
            <a:r>
              <a:rPr lang="en-US" sz="2300" b="1" dirty="0" err="1"/>
              <a:t>kehitysmahdollisuudet</a:t>
            </a:r>
            <a:r>
              <a:rPr lang="en-US" sz="2300" b="1" dirty="0"/>
              <a:t> </a:t>
            </a:r>
            <a:r>
              <a:rPr lang="en-US" sz="2300" dirty="0" err="1"/>
              <a:t>voi</a:t>
            </a:r>
            <a:r>
              <a:rPr lang="en-US" sz="2300" dirty="0"/>
              <a:t> antaa työntekijöille mahdollisuuden parantaa taitojaan ja tietojaan. Sinun tulisi pyrkiä tarjoamaan mahdollisuuksia ammatilliseen kasvuun, mentorointiohjelmiin tai poikkitoiminnallisiin projekteihin kannustaaksesi jatkuvaa oppimista ja uralla etenemistä.</a:t>
            </a:r>
          </a:p>
          <a:p>
            <a:pPr algn="l" rtl="0"/>
            <a:endParaRPr lang="en-US" sz="2300" dirty="0"/>
          </a:p>
          <a:p>
            <a:pPr algn="l" rtl="0"/>
            <a:endParaRPr lang="en-US" sz="2300" dirty="0"/>
          </a:p>
          <a:p>
            <a:pPr algn="l" rtl="0"/>
            <a:endParaRPr lang="en-US" sz="2300" dirty="0"/>
          </a:p>
          <a:p>
            <a:pPr algn="l"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937072" cy="803654"/>
          </a:xfrm>
          <a:solidFill>
            <a:srgbClr val="F79037"/>
          </a:solidFill>
        </p:spPr>
        <p:txBody>
          <a:bodyPr anchor="ctr"/>
          <a:lstStyle/>
          <a:p>
            <a:pPr marL="432000" algn="l" rtl="0"/>
            <a:r>
              <a:rPr lang="en-IE" b="1" dirty="0"/>
              <a:t>Tapoja olla vuorovaikutuksessa työntekijöiden kanssa:</a:t>
            </a:r>
          </a:p>
        </p:txBody>
      </p:sp>
      <p:grpSp>
        <p:nvGrpSpPr>
          <p:cNvPr id="20" name="Group 19">
            <a:extLst>
              <a:ext uri="{FF2B5EF4-FFF2-40B4-BE49-F238E27FC236}">
                <a16:creationId xmlns:a16="http://schemas.microsoft.com/office/drawing/2014/main" id="{1E963F80-93BA-CAF7-664D-3C00260604BD}"/>
              </a:ext>
            </a:extLst>
          </p:cNvPr>
          <p:cNvGrpSpPr/>
          <p:nvPr/>
        </p:nvGrpSpPr>
        <p:grpSpPr>
          <a:xfrm>
            <a:off x="11043738" y="5397627"/>
            <a:ext cx="833752" cy="848326"/>
            <a:chOff x="6054339" y="3604505"/>
            <a:chExt cx="847183" cy="846104"/>
          </a:xfrm>
          <a:solidFill>
            <a:srgbClr val="000000"/>
          </a:solidFill>
        </p:grpSpPr>
        <p:grpSp>
          <p:nvGrpSpPr>
            <p:cNvPr id="21" name="Graphic 2">
              <a:extLst>
                <a:ext uri="{FF2B5EF4-FFF2-40B4-BE49-F238E27FC236}">
                  <a16:creationId xmlns:a16="http://schemas.microsoft.com/office/drawing/2014/main" id="{AC39B339-F2E8-AD39-B7AA-DFBBC3213250}"/>
                </a:ext>
              </a:extLst>
            </p:cNvPr>
            <p:cNvGrpSpPr/>
            <p:nvPr userDrawn="1"/>
          </p:nvGrpSpPr>
          <p:grpSpPr>
            <a:xfrm>
              <a:off x="6123227" y="3643245"/>
              <a:ext cx="640536" cy="353721"/>
              <a:chOff x="1091072" y="3888347"/>
              <a:chExt cx="640536" cy="353721"/>
            </a:xfrm>
            <a:grpFill/>
          </p:grpSpPr>
          <p:sp>
            <p:nvSpPr>
              <p:cNvPr id="27" name="Freeform 173">
                <a:extLst>
                  <a:ext uri="{FF2B5EF4-FFF2-40B4-BE49-F238E27FC236}">
                    <a16:creationId xmlns:a16="http://schemas.microsoft.com/office/drawing/2014/main" id="{D71CB618-FC1F-1F7C-1625-8260289CF0EF}"/>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28" name="Freeform 174">
                <a:extLst>
                  <a:ext uri="{FF2B5EF4-FFF2-40B4-BE49-F238E27FC236}">
                    <a16:creationId xmlns:a16="http://schemas.microsoft.com/office/drawing/2014/main" id="{796BCB00-8FAF-A054-0597-B6717809A5ED}"/>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29" name="Freeform 175">
                <a:extLst>
                  <a:ext uri="{FF2B5EF4-FFF2-40B4-BE49-F238E27FC236}">
                    <a16:creationId xmlns:a16="http://schemas.microsoft.com/office/drawing/2014/main" id="{4FE8896F-D315-05C6-6ED8-3FEF6B1D0E47}"/>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30" name="Freeform 176">
                <a:extLst>
                  <a:ext uri="{FF2B5EF4-FFF2-40B4-BE49-F238E27FC236}">
                    <a16:creationId xmlns:a16="http://schemas.microsoft.com/office/drawing/2014/main" id="{1B41239E-BDB7-925D-4E03-8089F4FB757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31" name="Freeform 177">
                <a:extLst>
                  <a:ext uri="{FF2B5EF4-FFF2-40B4-BE49-F238E27FC236}">
                    <a16:creationId xmlns:a16="http://schemas.microsoft.com/office/drawing/2014/main" id="{0AFE1F59-D9D9-3199-9921-493526FAE9DA}"/>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32" name="Freeform 178">
                <a:extLst>
                  <a:ext uri="{FF2B5EF4-FFF2-40B4-BE49-F238E27FC236}">
                    <a16:creationId xmlns:a16="http://schemas.microsoft.com/office/drawing/2014/main" id="{032C7F87-0306-3387-CB46-F8DB354B3C0A}"/>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33" name="Freeform 179">
                <a:extLst>
                  <a:ext uri="{FF2B5EF4-FFF2-40B4-BE49-F238E27FC236}">
                    <a16:creationId xmlns:a16="http://schemas.microsoft.com/office/drawing/2014/main" id="{5414BCC2-69A5-B6E1-3759-AEEE02450C8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34" name="Freeform 180">
                <a:extLst>
                  <a:ext uri="{FF2B5EF4-FFF2-40B4-BE49-F238E27FC236}">
                    <a16:creationId xmlns:a16="http://schemas.microsoft.com/office/drawing/2014/main" id="{E183B097-6E67-282B-E91E-E2CF1F2303F6}"/>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35" name="Freeform 181">
                <a:extLst>
                  <a:ext uri="{FF2B5EF4-FFF2-40B4-BE49-F238E27FC236}">
                    <a16:creationId xmlns:a16="http://schemas.microsoft.com/office/drawing/2014/main" id="{98EE072E-B939-0C50-C29E-C7203ADBF9AE}"/>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22" name="Graphic 2">
              <a:extLst>
                <a:ext uri="{FF2B5EF4-FFF2-40B4-BE49-F238E27FC236}">
                  <a16:creationId xmlns:a16="http://schemas.microsoft.com/office/drawing/2014/main" id="{CE681CBF-5D98-D4A9-D86E-DA581D50DB55}"/>
                </a:ext>
              </a:extLst>
            </p:cNvPr>
            <p:cNvGrpSpPr/>
            <p:nvPr userDrawn="1"/>
          </p:nvGrpSpPr>
          <p:grpSpPr>
            <a:xfrm>
              <a:off x="6054339" y="3604505"/>
              <a:ext cx="847183" cy="846104"/>
              <a:chOff x="1022184" y="3859823"/>
              <a:chExt cx="847183" cy="846104"/>
            </a:xfrm>
            <a:grpFill/>
          </p:grpSpPr>
          <p:sp>
            <p:nvSpPr>
              <p:cNvPr id="23" name="Freeform 169">
                <a:extLst>
                  <a:ext uri="{FF2B5EF4-FFF2-40B4-BE49-F238E27FC236}">
                    <a16:creationId xmlns:a16="http://schemas.microsoft.com/office/drawing/2014/main" id="{1F390548-349E-B851-57BB-7AB75D0AD60D}"/>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24" name="Freeform 170">
                <a:extLst>
                  <a:ext uri="{FF2B5EF4-FFF2-40B4-BE49-F238E27FC236}">
                    <a16:creationId xmlns:a16="http://schemas.microsoft.com/office/drawing/2014/main" id="{AA3B6398-C1E5-52E3-C30E-0B9950C75975}"/>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25" name="Freeform 171">
                <a:extLst>
                  <a:ext uri="{FF2B5EF4-FFF2-40B4-BE49-F238E27FC236}">
                    <a16:creationId xmlns:a16="http://schemas.microsoft.com/office/drawing/2014/main" id="{B080C29E-BBB6-863A-185B-565DA72A4BA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26" name="Freeform 172">
                <a:extLst>
                  <a:ext uri="{FF2B5EF4-FFF2-40B4-BE49-F238E27FC236}">
                    <a16:creationId xmlns:a16="http://schemas.microsoft.com/office/drawing/2014/main" id="{7B94CB4E-8DC0-BE6D-FECE-08308D401C11}"/>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33655"/>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3189385"/>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64144"/>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301838" y="1268263"/>
            <a:ext cx="10216098" cy="4676422"/>
          </a:xfrm>
        </p:spPr>
        <p:txBody>
          <a:bodyPr/>
          <a:lstStyle/>
          <a:p>
            <a:pPr algn="l" rtl="0"/>
            <a:r>
              <a:rPr lang="en-US" sz="2300" b="1" dirty="0"/>
              <a:t>Tunnustus ja </a:t>
            </a:r>
            <a:r>
              <a:rPr lang="en-US" sz="2300" b="1" dirty="0" err="1"/>
              <a:t>palkinnot</a:t>
            </a:r>
            <a:r>
              <a:rPr lang="en-US" sz="2300" b="1" dirty="0"/>
              <a:t>: </a:t>
            </a:r>
            <a:r>
              <a:rPr lang="en-US" sz="2300" dirty="0"/>
              <a:t>Ota käyttöön tunnustusohjelmia, joissa juhlitaan ja arvostetaan työntekijöiden panoksia ja </a:t>
            </a:r>
            <a:r>
              <a:rPr lang="en-US" sz="2300" dirty="0" err="1"/>
              <a:t>saavutuksia</a:t>
            </a:r>
            <a:r>
              <a:rPr lang="en-US" sz="2300" dirty="0"/>
              <a:t>. Anna </a:t>
            </a:r>
            <a:r>
              <a:rPr lang="en-US" sz="2300" dirty="0" err="1"/>
              <a:t>tunnustusta</a:t>
            </a:r>
            <a:r>
              <a:rPr lang="en-US" sz="2300" dirty="0"/>
              <a:t> </a:t>
            </a:r>
            <a:r>
              <a:rPr lang="en-US" sz="2300" dirty="0" err="1"/>
              <a:t>yksittäisille</a:t>
            </a:r>
            <a:r>
              <a:rPr lang="en-US" sz="2300" dirty="0"/>
              <a:t> henkilöille tai ryhmille heidän ponnisteluistaan, olipa kyse suullisen kiitoksen, julkisen tunnustuksen tai konkreettisten palkkioiden kautta. Tämä edistää työntekijöiden arvon, yhteenkuuluvuuden ja motivaation tunnetta.</a:t>
            </a:r>
          </a:p>
          <a:p>
            <a:pPr algn="l" rtl="0"/>
            <a:r>
              <a:rPr lang="en-US" sz="2300" b="1" dirty="0" err="1"/>
              <a:t>Työntekijöiden</a:t>
            </a:r>
            <a:r>
              <a:rPr lang="en-US" sz="2300" b="1" dirty="0"/>
              <a:t> </a:t>
            </a:r>
            <a:r>
              <a:rPr lang="en-US" sz="2300" b="1" dirty="0" err="1"/>
              <a:t>sitouttaminen</a:t>
            </a:r>
            <a:r>
              <a:rPr lang="en-US" sz="2300" b="1" dirty="0"/>
              <a:t> </a:t>
            </a:r>
            <a:r>
              <a:rPr lang="en-US" sz="2300" dirty="0"/>
              <a:t>ja tapahtumat, kuten tiiminrakennusharjoitukset, vapaaehtoistyömahdollisuudet tai hyvinvointiohjelmat, auttavat edistämään toveruuden tunnetta, yhteistyötä ja yleistä hyvinvointia työntekijöiden keskuudessa.</a:t>
            </a:r>
            <a:endParaRPr lang="en-US" sz="2300" b="1" dirty="0"/>
          </a:p>
          <a:p>
            <a:pPr algn="l" rtl="0"/>
            <a:r>
              <a:rPr lang="en-US" sz="2300" b="1" dirty="0"/>
              <a:t>Johdon näkyvyys ja </a:t>
            </a:r>
            <a:r>
              <a:rPr lang="en-US" sz="2300" b="1" dirty="0" err="1"/>
              <a:t>saavutettavuus</a:t>
            </a:r>
            <a:r>
              <a:rPr lang="en-US" sz="2300" b="1" dirty="0"/>
              <a:t>: </a:t>
            </a:r>
            <a:r>
              <a:rPr lang="en-US" sz="2300" dirty="0" err="1"/>
              <a:t>Kannustaa</a:t>
            </a:r>
            <a:r>
              <a:rPr lang="en-US" sz="2300" dirty="0"/>
              <a:t> johtajia olemaan näkyvissä ja tavoitettavissa työntekijöille. Edistä ympäristöä, jossa työntekijät tuntevat olonsa mukavaksi lähestyä esimiehiään tai johtajiaan keskustellakseen huolenaiheistaan, hakeakseen ohjausta tai jakaakseen ideoita.</a:t>
            </a:r>
          </a:p>
          <a:p>
            <a:pPr algn="l" rtl="0"/>
            <a:endParaRPr lang="en-US" sz="2300" dirty="0"/>
          </a:p>
          <a:p>
            <a:pPr algn="l" rtl="0"/>
            <a:endParaRPr lang="en-US" sz="2300" dirty="0"/>
          </a:p>
          <a:p>
            <a:pPr algn="l" rtl="0"/>
            <a:endParaRPr lang="en-US" sz="2300" dirty="0"/>
          </a:p>
          <a:p>
            <a:pPr algn="l" rtl="0"/>
            <a:endParaRPr lang="en-IE" sz="2300"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11938000" cy="803654"/>
          </a:xfrm>
          <a:solidFill>
            <a:srgbClr val="F79037"/>
          </a:solidFill>
        </p:spPr>
        <p:txBody>
          <a:bodyPr anchor="ctr"/>
          <a:lstStyle/>
          <a:p>
            <a:pPr marL="432000" algn="l" rtl="0"/>
            <a:r>
              <a:rPr lang="en-IE" b="1" dirty="0"/>
              <a:t>Tapoja olla vuorovaikutuksessa työntekijöiden kanssa:</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093544"/>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919016"/>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4142398"/>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98357" y="1231373"/>
            <a:ext cx="5746887" cy="3501141"/>
          </a:xfrm>
        </p:spPr>
        <p:txBody>
          <a:bodyPr/>
          <a:lstStyle/>
          <a:p>
            <a:pPr algn="ctr" rtl="0"/>
            <a:r>
              <a:rPr lang="en-US" dirty="0"/>
              <a:t>Muista, että tehokas sisäinen viestintä ja sitoutuminen edellyttävät johdonmukaista ja jatkuvaa </a:t>
            </a:r>
            <a:r>
              <a:rPr lang="en-US" dirty="0" err="1"/>
              <a:t>työtä</a:t>
            </a:r>
            <a:r>
              <a:rPr lang="en-US" dirty="0"/>
              <a:t>. </a:t>
            </a:r>
          </a:p>
          <a:p>
            <a:pPr algn="ctr" rtl="0"/>
            <a:r>
              <a:rPr lang="en-US" b="1" dirty="0"/>
              <a:t>On olennaista luoda kulttuuri, jossa työntekijät tuntevat olevansa arvostettuja, kuultuja ja valtuutettuja osallistumaan eettisen elintarvikeyrityksesi </a:t>
            </a:r>
            <a:r>
              <a:rPr lang="en-US" b="1" dirty="0" err="1"/>
              <a:t>menestykseen</a:t>
            </a:r>
            <a:r>
              <a:rPr lang="en-US" b="1" dirty="0"/>
              <a:t>.</a:t>
            </a:r>
            <a:r>
              <a:rPr lang="en-US" dirty="0"/>
              <a:t> </a:t>
            </a:r>
          </a:p>
          <a:p>
            <a:pPr algn="ctr" rtl="0"/>
            <a:r>
              <a:rPr lang="en-US" dirty="0" err="1"/>
              <a:t>Arvioi</a:t>
            </a:r>
            <a:r>
              <a:rPr lang="en-US" dirty="0"/>
              <a:t> säännöllisesti viestintästrategioiden tehokkuutta ja mukauta niitä työntekijöiden palautteen ja muuttuvien liiketoimintatarpeiden perusteella.</a:t>
            </a:r>
          </a:p>
          <a:p>
            <a:pPr algn="ctr" rtl="0"/>
            <a:endParaRPr lang="en-IE" sz="2800" dirty="0"/>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a:lstStyle/>
          <a:p>
            <a:pPr algn="l" rtl="0"/>
            <a:r>
              <a:rPr lang="en-US" sz="2300" dirty="0"/>
              <a:t>Tässä ryhmässä sinulla ja </a:t>
            </a:r>
            <a:r>
              <a:rPr lang="en-US" sz="2300" dirty="0" err="1"/>
              <a:t>elintarvikeyritykselläsi</a:t>
            </a:r>
            <a:r>
              <a:rPr lang="en-US" sz="2300" dirty="0"/>
              <a:t> on </a:t>
            </a:r>
            <a:r>
              <a:rPr lang="en-US" sz="2300" dirty="0" err="1"/>
              <a:t>mahdollisuus</a:t>
            </a:r>
            <a:r>
              <a:rPr lang="en-US" sz="2300" dirty="0"/>
              <a:t> </a:t>
            </a:r>
            <a:r>
              <a:rPr lang="en-US" sz="2300" b="1" dirty="0" err="1"/>
              <a:t>kehittää</a:t>
            </a:r>
            <a:r>
              <a:rPr lang="en-US" sz="2300" b="1" dirty="0"/>
              <a:t> eettisiä ja kestäviä </a:t>
            </a:r>
            <a:r>
              <a:rPr lang="en-US" sz="2300" b="1" dirty="0" err="1"/>
              <a:t>toimittajasuhteita</a:t>
            </a:r>
            <a:r>
              <a:rPr lang="en-US" sz="2300" b="1" dirty="0"/>
              <a:t>.</a:t>
            </a:r>
          </a:p>
          <a:p>
            <a:pPr algn="l" rtl="0"/>
            <a:r>
              <a:rPr lang="en-US" sz="2300" dirty="0" err="1"/>
              <a:t>Eettisenä</a:t>
            </a:r>
            <a:r>
              <a:rPr lang="en-US" sz="2300" dirty="0"/>
              <a:t> ja kestävänä pidetään myös pientuottajien tai paikallisten tuottajien tukemista ja kausituotteiden käyttöä.</a:t>
            </a:r>
          </a:p>
          <a:p>
            <a:pPr algn="l" rtl="0"/>
            <a:endParaRPr lang="en-US" sz="2300" dirty="0"/>
          </a:p>
          <a:p>
            <a:pPr algn="l" rtl="0"/>
            <a:endParaRPr lang="en-US" sz="2300" dirty="0"/>
          </a:p>
          <a:p>
            <a:pPr algn="l" rtl="0"/>
            <a:endParaRPr lang="en-US" sz="2300" dirty="0"/>
          </a:p>
          <a:p>
            <a:pPr algn="l" rtl="0"/>
            <a:endParaRPr lang="en-US" sz="2300" dirty="0"/>
          </a:p>
          <a:p>
            <a:pPr algn="l" rtl="0"/>
            <a:endParaRPr lang="en-US" sz="2300" dirty="0"/>
          </a:p>
          <a:p>
            <a:pPr algn="l" rtl="0"/>
            <a:endParaRPr lang="en-US" sz="2300" dirty="0"/>
          </a:p>
          <a:p>
            <a:pPr algn="l" rtl="0"/>
            <a:endParaRPr lang="en-IE" sz="2300" dirty="0"/>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a:lstStyle/>
          <a:p>
            <a:pPr algn="l" rtl="0"/>
            <a:r>
              <a:rPr lang="en-IE" dirty="0"/>
              <a:t>Ryhmä 3: </a:t>
            </a:r>
            <a:r>
              <a:rPr lang="en-IE" b="1" dirty="0" err="1"/>
              <a:t>Toimittajat</a:t>
            </a:r>
            <a:r>
              <a:rPr lang="en-IE" b="1" dirty="0"/>
              <a:t> &amp; Jakelijat</a:t>
            </a:r>
            <a:endParaRPr lang="en-IE" dirty="0"/>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5385962"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300" b="1" dirty="0"/>
              <a:t>Vuorovaikutus ja viestintä voivat pyöriä esimerkiksi seuraavien aiheiden ympärillä:</a:t>
            </a:r>
          </a:p>
          <a:p>
            <a:pPr marL="342900" indent="-342900" algn="l" rtl="0">
              <a:buFont typeface="Arial" panose="020B0604020202020204" pitchFamily="34" charset="0"/>
              <a:buChar char="•"/>
            </a:pPr>
            <a:r>
              <a:rPr lang="en-US" sz="2300" dirty="0"/>
              <a:t>reilun kaupan käytännöt,</a:t>
            </a:r>
          </a:p>
          <a:p>
            <a:pPr marL="342900" indent="-342900" algn="l" rtl="0">
              <a:buFont typeface="Arial" panose="020B0604020202020204" pitchFamily="34" charset="0"/>
              <a:buChar char="•"/>
            </a:pPr>
            <a:r>
              <a:rPr lang="en-US" sz="2300" dirty="0"/>
              <a:t>vastuullinen hankinta,</a:t>
            </a:r>
          </a:p>
          <a:p>
            <a:pPr marL="342900" indent="-342900" algn="l" rtl="0">
              <a:buFont typeface="Arial" panose="020B0604020202020204" pitchFamily="34" charset="0"/>
              <a:buChar char="•"/>
            </a:pPr>
            <a:r>
              <a:rPr lang="en-US" sz="2300" dirty="0"/>
              <a:t>jäljitettävyys ja</a:t>
            </a:r>
          </a:p>
          <a:p>
            <a:pPr marL="342900" indent="-342900" algn="l" rtl="0">
              <a:buFont typeface="Arial" panose="020B0604020202020204" pitchFamily="34" charset="0"/>
              <a:buChar char="•"/>
            </a:pPr>
            <a:r>
              <a:rPr lang="en-US" sz="2300" dirty="0"/>
              <a:t>vastuullisuus toimitusketjussa</a:t>
            </a:r>
          </a:p>
          <a:p>
            <a:pPr algn="l" rtl="0"/>
            <a:endParaRPr lang="en-US" sz="2300" dirty="0"/>
          </a:p>
          <a:p>
            <a:pPr algn="l" rtl="0"/>
            <a:endParaRPr lang="en-US" sz="2300" dirty="0"/>
          </a:p>
          <a:p>
            <a:pPr algn="l" rtl="0"/>
            <a:endParaRPr lang="en-US" sz="2300" dirty="0"/>
          </a:p>
          <a:p>
            <a:pPr algn="l" rtl="0"/>
            <a:endParaRPr lang="en-US" sz="2300" dirty="0"/>
          </a:p>
          <a:p>
            <a:pPr algn="l" rtl="0"/>
            <a:endParaRPr lang="en-US" sz="2300" dirty="0"/>
          </a:p>
          <a:p>
            <a:pPr algn="l" rtl="0"/>
            <a:endParaRPr lang="en-US" sz="2300" dirty="0"/>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276304" y="4321439"/>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11386" y="1198747"/>
            <a:ext cx="10375794" cy="4676422"/>
          </a:xfrm>
        </p:spPr>
        <p:txBody>
          <a:bodyPr/>
          <a:lstStyle/>
          <a:p>
            <a:pPr algn="l" rtl="0"/>
            <a:r>
              <a:rPr lang="en-US" sz="2300" b="1" dirty="0"/>
              <a:t>Toimittajan valintaprosessi</a:t>
            </a:r>
            <a:r>
              <a:rPr lang="en-US" sz="2300" dirty="0"/>
              <a:t>: Toteuta perusteellinen toimittajan valintaprosessi, joka sisältää eettisten käytäntöjen, kestävän kehityksen aloitteiden ja alan standardien noudattamisen arvioinnin. Harkitse sellaisia ​​tekijöitä kuin reilun kaupan sertifikaatit, </a:t>
            </a:r>
            <a:r>
              <a:rPr lang="en-US" sz="2300" dirty="0" err="1"/>
              <a:t>ympäristönsuojelu</a:t>
            </a:r>
            <a:r>
              <a:rPr lang="en-US" sz="2300" dirty="0"/>
              <a:t>, </a:t>
            </a:r>
            <a:r>
              <a:rPr lang="en-US" sz="2300" dirty="0" err="1"/>
              <a:t>työvoimakäytännöt</a:t>
            </a:r>
            <a:r>
              <a:rPr lang="en-US" sz="2300" dirty="0"/>
              <a:t> ja tuotteiden laatu.</a:t>
            </a:r>
          </a:p>
          <a:p>
            <a:pPr algn="l" rtl="0"/>
            <a:r>
              <a:rPr lang="en-US" sz="2300" b="1" dirty="0"/>
              <a:t>Läpinäkyvä </a:t>
            </a:r>
            <a:r>
              <a:rPr lang="en-US" sz="2300" b="1" dirty="0" err="1"/>
              <a:t>viestintä</a:t>
            </a:r>
            <a:r>
              <a:rPr lang="en-US" sz="2300" b="1" dirty="0"/>
              <a:t>: </a:t>
            </a:r>
            <a:r>
              <a:rPr lang="en-US" sz="2300" dirty="0" err="1"/>
              <a:t>Edistä</a:t>
            </a:r>
            <a:r>
              <a:rPr lang="en-US" sz="2300" dirty="0"/>
              <a:t> avointa ja läpinäkyvää viestintää toimittajien ja jakelijoiden kanssa. Kerro odotuksistasi säännöllisesti, anna ohjeita tai päivityksiä vaatimuksistasi tai muutoksista ja käsittele kaikki huolenaiheet tai ongelmat viipymättä. Luo kanavia jatkuvalle vuoropuhelulle ja yhteistyölle keskinäisen ymmärryksen ja yhdenmukaisuuden varmistamiseksi.</a:t>
            </a:r>
          </a:p>
          <a:p>
            <a:pPr algn="l" rtl="0"/>
            <a:r>
              <a:rPr lang="en-US" sz="2300" b="1" dirty="0"/>
              <a:t>Yhteistyö ja </a:t>
            </a:r>
            <a:r>
              <a:rPr lang="en-US" sz="2300" b="1" dirty="0" err="1"/>
              <a:t>koulutus</a:t>
            </a:r>
            <a:r>
              <a:rPr lang="en-US" sz="2300" b="1" dirty="0"/>
              <a:t>: </a:t>
            </a:r>
            <a:r>
              <a:rPr lang="en-US" sz="2300" dirty="0"/>
              <a:t>Tee yhteistyötä tavarantoimittajien ja jakelijoiden kanssa parantaaksesi heidän ymmärrystäsi eettisistä standardeistasi ja käytännöistäsi. Tarjoa koulutustyöpajoja tai resursseja, jotka auttavat heitä täyttämään odotuksesi. Edistää ympäristöä, jossa tiedon jakamista ja jatkuvaa parantamista kannustetaan.</a:t>
            </a:r>
          </a:p>
          <a:p>
            <a:pPr algn="l" rtl="0"/>
            <a:endParaRPr lang="en-US" sz="2300" dirty="0"/>
          </a:p>
          <a:p>
            <a:pPr algn="l" rtl="0"/>
            <a:endParaRPr lang="en-US" sz="2300" dirty="0"/>
          </a:p>
          <a:p>
            <a:pPr algn="l"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236520" y="121153"/>
            <a:ext cx="11815780" cy="803654"/>
          </a:xfrm>
          <a:solidFill>
            <a:srgbClr val="F79037"/>
          </a:solidFill>
        </p:spPr>
        <p:txBody>
          <a:bodyPr anchor="ctr"/>
          <a:lstStyle/>
          <a:p>
            <a:pPr marL="432000" algn="l" rtl="0"/>
            <a:r>
              <a:rPr lang="en-IE" b="1" dirty="0"/>
              <a:t>Suhteiden rakentaminen tavarantoimittajiin ja jakelijoihin:</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753" y="969771"/>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753" y="2514600"/>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753" y="4233122"/>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9" y="1173480"/>
            <a:ext cx="9677125" cy="4676422"/>
          </a:xfrm>
        </p:spPr>
        <p:txBody>
          <a:bodyPr/>
          <a:lstStyle/>
          <a:p>
            <a:pPr algn="l" rtl="0"/>
            <a:r>
              <a:rPr lang="en-US" sz="2300" b="1" dirty="0"/>
              <a:t>Toimittajien auditoinnit ja </a:t>
            </a:r>
            <a:r>
              <a:rPr lang="en-US" sz="2300" b="1" dirty="0" err="1"/>
              <a:t>arvioinnit</a:t>
            </a:r>
            <a:r>
              <a:rPr lang="en-US" sz="2300" b="1" dirty="0"/>
              <a:t>: </a:t>
            </a:r>
            <a:r>
              <a:rPr lang="en-US" sz="2300" dirty="0" err="1"/>
              <a:t>Suorita</a:t>
            </a:r>
            <a:r>
              <a:rPr lang="en-US" sz="2300" dirty="0"/>
              <a:t> säännöllisiä auditointeja ja arviointeja arvioidaksesi, noudattavatko tavarantoimittajat laatu-, eettisiä ja kestävän kehityksen standardeja. Tämä voi sisältää käyntejä, tarkastuksia tai kolmannen osapuolen sertifikaatteja. Anna rakentavaa palautetta ja työskentele yhdessä tavarantoimittajien kanssa tunnistaaksesi parannuskohteet samalla kun rakennat luottamusta ja kunnioitusta.</a:t>
            </a:r>
          </a:p>
          <a:p>
            <a:pPr algn="l" rtl="0"/>
            <a:r>
              <a:rPr lang="en-US" sz="2300" b="1" dirty="0"/>
              <a:t>Kohtuullinen hinta ja </a:t>
            </a:r>
            <a:r>
              <a:rPr lang="en-US" sz="2300" b="1" dirty="0" err="1"/>
              <a:t>maksuehdot</a:t>
            </a:r>
            <a:r>
              <a:rPr lang="en-US" sz="2300" b="1" dirty="0"/>
              <a:t>: </a:t>
            </a:r>
            <a:r>
              <a:rPr lang="en-US" sz="2300" dirty="0" err="1"/>
              <a:t>Varmistaa</a:t>
            </a:r>
            <a:r>
              <a:rPr lang="en-US" sz="2300" dirty="0"/>
              <a:t> toimittajille ja jakelijoille oikeudenmukaiset hinnoittelu- ja maksuehdot. Vältä käytäntöjä, jotka voivat hyödyntää toimittajia tai vaarantaa heidän kykynsä noudattaa eettisiä käytäntöjä. Luo läpinäkyviä neuvotteluja ja sopimuksia, jotka tukevat oikeudenmukaista korvausta ja molempia osapuolia hyödyttäviä suhteita.</a:t>
            </a:r>
          </a:p>
          <a:p>
            <a:pPr algn="l" rtl="0"/>
            <a:endParaRPr lang="en-US" sz="2300" dirty="0"/>
          </a:p>
          <a:p>
            <a:pPr algn="l" rtl="0"/>
            <a:endParaRPr lang="en-US" sz="2300" dirty="0"/>
          </a:p>
          <a:p>
            <a:pPr algn="l" rtl="0"/>
            <a:endParaRPr lang="en-US" sz="2300" dirty="0"/>
          </a:p>
          <a:p>
            <a:pPr algn="l" rtl="0"/>
            <a:endParaRPr lang="en-IE" sz="2300" dirty="0"/>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579" y="3054491"/>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1" y="192497"/>
            <a:ext cx="11985171" cy="803654"/>
          </a:xfrm>
          <a:prstGeom prst="rect">
            <a:avLst/>
          </a:prstGeom>
          <a:solidFill>
            <a:srgbClr val="F7903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algn="l" rtl="0"/>
            <a:r>
              <a:rPr lang="en-IE" b="1" dirty="0" err="1"/>
              <a:t>Suhteiden</a:t>
            </a:r>
            <a:r>
              <a:rPr lang="en-IE" b="1" dirty="0"/>
              <a:t> </a:t>
            </a:r>
            <a:r>
              <a:rPr lang="en-IE" b="1" dirty="0" err="1"/>
              <a:t>rakentaminen</a:t>
            </a:r>
            <a:r>
              <a:rPr lang="en-IE" b="1" dirty="0"/>
              <a:t> </a:t>
            </a:r>
            <a:r>
              <a:rPr lang="en-IE" b="1" dirty="0" err="1"/>
              <a:t>tavarantoimittajiin</a:t>
            </a:r>
            <a:r>
              <a:rPr lang="en-IE" b="1" dirty="0"/>
              <a:t> </a:t>
            </a:r>
            <a:r>
              <a:rPr lang="en-IE" b="1" dirty="0" err="1"/>
              <a:t>ja</a:t>
            </a:r>
            <a:r>
              <a:rPr lang="en-IE" b="1" dirty="0"/>
              <a:t> </a:t>
            </a:r>
            <a:r>
              <a:rPr lang="en-IE" b="1" dirty="0" err="1"/>
              <a:t>jakelijoihin</a:t>
            </a:r>
            <a:r>
              <a:rPr lang="en-IE" b="1" dirty="0"/>
              <a:t>:</a:t>
            </a:r>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9911529" y="4373142"/>
            <a:ext cx="1339246" cy="1411503"/>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p:txBody>
          <a:bodyPr/>
          <a:lstStyle/>
          <a:p>
            <a:pPr algn="l" rtl="0">
              <a:defRPr/>
            </a:pPr>
            <a:r>
              <a:rPr lang="en-US" b="0" i="0" dirty="0" err="1">
                <a:effectLst/>
              </a:rPr>
              <a:t>Käsite</a:t>
            </a:r>
            <a:r>
              <a:rPr lang="en-US" b="0" i="0" dirty="0">
                <a:effectLst/>
              </a:rPr>
              <a:t> </a:t>
            </a:r>
            <a:r>
              <a:rPr lang="en-US" b="1" dirty="0"/>
              <a:t>F</a:t>
            </a:r>
            <a:r>
              <a:rPr lang="en-US" b="1" i="0" dirty="0">
                <a:effectLst/>
              </a:rPr>
              <a:t>airtrade </a:t>
            </a:r>
            <a:r>
              <a:rPr lang="en-US" b="0" i="0" dirty="0">
                <a:effectLst/>
              </a:rPr>
              <a:t>on laaja, ja se sisältää eettisiä ja tasa-arvoisempia kauppasuhteita tuottajien, kauppiaiden ja kuluttajien välillä ja edistää kestävää kehitystä. Kohtuulliset hinnat ovat vain yksi osa tätä, mikä auttaa joitakin heikoimmassa asemassa olevia viljelijöitä hyötymään kaupasta. Työntekijöiden oikeudet, terveyteen ja turvallisuuteen kiinnittäminen sekä valmiuksien kehittäminen ovat muita asioita, joita liike rohkaisee.</a:t>
            </a:r>
          </a:p>
          <a:p>
            <a:pPr algn="l" rtl="0">
              <a:defRPr/>
            </a:pPr>
            <a:r>
              <a:rPr lang="en-US" b="0" i="0" dirty="0">
                <a:effectLst/>
              </a:rPr>
              <a:t>EU:n sisällä kuluttajat tuntevat tavaroiden ja elintarvikkeiden Reilun kaupan kuluttajamerkin. Fairtrade International on sertifioinut tällaiset tuotteet kansainvälisesti sovittujen sosiaalisten, ympäristöllisten (mutta ei välttämättä luonnonmukaisten) ja taloudellisten standardien mukaisiksi.</a:t>
            </a:r>
            <a:endParaRPr lang="en-IE" dirty="0"/>
          </a:p>
          <a:p>
            <a:pPr algn="l" rtl="0"/>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p:txBody>
          <a:bodyPr/>
          <a:lstStyle/>
          <a:p>
            <a:pPr algn="l" rtl="0"/>
            <a:r>
              <a:rPr lang="en-IE" b="1" dirty="0"/>
              <a:t>Reilu kauppa</a:t>
            </a:r>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898357" y="1302464"/>
            <a:ext cx="6080512" cy="4253071"/>
          </a:xfrm>
        </p:spPr>
        <p:txBody>
          <a:bodyPr/>
          <a:lstStyle/>
          <a:p>
            <a:pPr algn="l" rtl="0"/>
            <a:r>
              <a:rPr lang="en-US" sz="2200" dirty="0"/>
              <a:t>Huomio eettiseen hankintaan alkoi käteisviljelmillä, kuten kahvilla, sokerilla ja kaakaolla. </a:t>
            </a:r>
          </a:p>
          <a:p>
            <a:pPr algn="l" rtl="0"/>
            <a:r>
              <a:rPr lang="en-US" sz="2200" dirty="0" err="1"/>
              <a:t>Näitä</a:t>
            </a:r>
            <a:r>
              <a:rPr lang="en-US" sz="2200" dirty="0"/>
              <a:t> arvokkaita viljelykasveja tuottavat tyypillisesti globaalin etelän pienviljelijät, joilla on vain vähän resursseja ja voimaa markkinoilla. </a:t>
            </a:r>
          </a:p>
          <a:p>
            <a:pPr algn="l" rtl="0"/>
            <a:r>
              <a:rPr lang="en-US" sz="2200" dirty="0" err="1"/>
              <a:t>Näiden</a:t>
            </a:r>
            <a:r>
              <a:rPr lang="en-US" sz="2200" dirty="0"/>
              <a:t> tuotteiden laajamittainen tuotanto aiheuttaa hintojen vaihtelua. </a:t>
            </a:r>
          </a:p>
          <a:p>
            <a:pPr algn="l" rtl="0"/>
            <a:r>
              <a:rPr lang="en-US" sz="2200" dirty="0" err="1"/>
              <a:t>Reilu</a:t>
            </a:r>
            <a:r>
              <a:rPr lang="en-US" sz="2200" dirty="0"/>
              <a:t> kauppa aloitettiin vastauksena meksikolaisten kahvinviljelijöiden ankariin kamppailuihin kahvin maailmanmarkkinahintojen romahtamisen jälkeen 80-luvun lopulla, ja nyt se toimii 758 474 kahvinviljelijän kanssa maailmanlaajuisesti varmistaen vähimmäishinnat.</a:t>
            </a:r>
            <a:endParaRPr lang="en-IE" sz="2200" dirty="0"/>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a:xfrm>
            <a:off x="815523" y="628307"/>
            <a:ext cx="4990998" cy="992652"/>
          </a:xfrm>
        </p:spPr>
        <p:txBody>
          <a:bodyPr/>
          <a:lstStyle/>
          <a:p>
            <a:pPr algn="l" rtl="0"/>
            <a:r>
              <a:rPr lang="en-IE" dirty="0"/>
              <a:t>Tapaustutkimus – Kahvi</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519985" y="5939656"/>
            <a:ext cx="6080512" cy="458401"/>
          </a:xfrm>
          <a:prstGeom prst="rect">
            <a:avLst/>
          </a:prstGeom>
          <a:solidFill>
            <a:srgbClr val="F79037"/>
          </a:solidFill>
        </p:spPr>
        <p:txBody>
          <a:bodyPr wrap="square">
            <a:spAutoFit/>
          </a:bodyPr>
          <a:lstStyle/>
          <a:p>
            <a:pPr algn="l" rtl="0"/>
            <a:r>
              <a:rPr lang="en-US" sz="2400" b="1" dirty="0">
                <a:solidFill>
                  <a:srgbClr val="000000"/>
                </a:solidFill>
              </a:rPr>
              <a:t>LUE: </a:t>
            </a:r>
            <a:r>
              <a:rPr lang="en-IE" sz="2400" dirty="0" err="1">
                <a:solidFill>
                  <a:srgbClr val="000000"/>
                </a:solidFill>
                <a:hlinkClick r:id="rId4">
                  <a:extLst>
                    <a:ext uri="{A12FA001-AC4F-418D-AE19-62706E023703}">
                      <ahyp:hlinkClr xmlns:ahyp="http://schemas.microsoft.com/office/drawing/2018/hyperlinkcolor" val="tx"/>
                    </a:ext>
                  </a:extLst>
                </a:hlinkClick>
              </a:rPr>
              <a:t>Tietoja</a:t>
            </a:r>
            <a:r>
              <a:rPr lang="en-IE" sz="2400" dirty="0">
                <a:solidFill>
                  <a:srgbClr val="000000"/>
                </a:solidFill>
                <a:hlinkClick r:id="rId4">
                  <a:extLst>
                    <a:ext uri="{A12FA001-AC4F-418D-AE19-62706E023703}">
                      <ahyp:hlinkClr xmlns:ahyp="http://schemas.microsoft.com/office/drawing/2018/hyperlinkcolor" val="tx"/>
                    </a:ext>
                  </a:extLst>
                </a:hlinkClick>
              </a:rPr>
              <a:t> kahvista - Reilun kaupan säätiö</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333248"/>
            <a:ext cx="5686503" cy="3849918"/>
          </a:xfrm>
        </p:spPr>
        <p:txBody>
          <a:bodyPr/>
          <a:lstStyle/>
          <a:p>
            <a:pPr algn="l" rtl="0"/>
            <a:r>
              <a:rPr lang="en-US" dirty="0"/>
              <a:t>Vahvojen suhteiden luominen yrityksesi sisällä voidaan </a:t>
            </a:r>
            <a:r>
              <a:rPr lang="en-US" dirty="0" err="1"/>
              <a:t>nähdä</a:t>
            </a:r>
            <a:r>
              <a:rPr lang="en-US" dirty="0"/>
              <a:t> </a:t>
            </a:r>
            <a:r>
              <a:rPr lang="en-US" dirty="0" err="1"/>
              <a:t>avaimena</a:t>
            </a:r>
            <a:r>
              <a:rPr lang="en-US" dirty="0"/>
              <a:t> </a:t>
            </a:r>
            <a:r>
              <a:rPr lang="en-US" b="1" dirty="0" err="1"/>
              <a:t>eettiseen</a:t>
            </a:r>
            <a:r>
              <a:rPr lang="en-US" b="1" dirty="0"/>
              <a:t> liiketoiminnan </a:t>
            </a:r>
            <a:r>
              <a:rPr lang="en-US" b="1" dirty="0" err="1"/>
              <a:t>menestykseen</a:t>
            </a:r>
            <a:r>
              <a:rPr lang="en-US" b="1" dirty="0"/>
              <a:t>.</a:t>
            </a:r>
          </a:p>
          <a:p>
            <a:pPr algn="l" rtl="0"/>
            <a:r>
              <a:rPr lang="en-US" dirty="0" err="1"/>
              <a:t>Vahvat</a:t>
            </a:r>
            <a:r>
              <a:rPr lang="en-US" dirty="0"/>
              <a:t> suhteet ovat kaikkien yritysten kulmakivi, mutta vain </a:t>
            </a:r>
            <a:r>
              <a:rPr lang="en-US" dirty="0" err="1"/>
              <a:t>edistämällä</a:t>
            </a:r>
            <a:r>
              <a:rPr lang="en-US" dirty="0"/>
              <a:t> </a:t>
            </a:r>
            <a:r>
              <a:rPr lang="en-US" b="1" dirty="0" err="1"/>
              <a:t>luottamusta</a:t>
            </a:r>
            <a:r>
              <a:rPr lang="en-US" b="1" dirty="0"/>
              <a:t>, yhteistyötä ja </a:t>
            </a:r>
            <a:r>
              <a:rPr lang="en-US" b="1" dirty="0" err="1"/>
              <a:t>empatiaa</a:t>
            </a:r>
            <a:r>
              <a:rPr lang="en-US" b="1" dirty="0"/>
              <a:t> </a:t>
            </a:r>
            <a:r>
              <a:rPr lang="en-US" b="1" dirty="0" err="1"/>
              <a:t>työntekijöiden</a:t>
            </a:r>
            <a:r>
              <a:rPr lang="en-US" b="1" dirty="0"/>
              <a:t>, </a:t>
            </a:r>
            <a:r>
              <a:rPr lang="en-US" b="1" dirty="0" err="1"/>
              <a:t>asiakkaiden</a:t>
            </a:r>
            <a:r>
              <a:rPr lang="en-US" b="1" dirty="0"/>
              <a:t>, </a:t>
            </a:r>
            <a:r>
              <a:rPr lang="en-US" b="1" dirty="0" err="1"/>
              <a:t>tavarantoimittajien</a:t>
            </a:r>
            <a:r>
              <a:rPr lang="en-US" b="1" dirty="0"/>
              <a:t> ja </a:t>
            </a:r>
            <a:r>
              <a:rPr lang="en-US" b="1" dirty="0" err="1"/>
              <a:t>yhteisön</a:t>
            </a:r>
            <a:r>
              <a:rPr lang="en-US" b="1" dirty="0"/>
              <a:t> </a:t>
            </a:r>
            <a:r>
              <a:rPr lang="en-US" b="1" dirty="0" err="1"/>
              <a:t>kanssa</a:t>
            </a:r>
            <a:r>
              <a:rPr lang="en-US" dirty="0"/>
              <a:t>, yrityksesi voi luoda positiivisen vaikutuksen, edistää kestävää kasvua ja ylläpitää vahvaa mainetta markkinoilla, mikä varmistaa, että yrityksesi toimii eettisesti.</a:t>
            </a:r>
          </a:p>
          <a:p>
            <a:pPr algn="l" rtl="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08810" y="656313"/>
            <a:ext cx="10595237" cy="803654"/>
          </a:xfrm>
        </p:spPr>
        <p:txBody>
          <a:bodyPr/>
          <a:lstStyle/>
          <a:p>
            <a:pPr algn="l" rtl="0"/>
            <a:r>
              <a:rPr lang="en-US" sz="2800" b="1" dirty="0"/>
              <a:t>Vahvojen ihmissuhteiden rakentaminen…</a:t>
            </a:r>
          </a:p>
          <a:p>
            <a:pPr algn="l" rtl="0"/>
            <a:endParaRPr lang="en-US" dirty="0"/>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pPr algn="l" rtl="0"/>
            <a:r>
              <a:rPr lang="en-IE" dirty="0"/>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a:lstStyle/>
          <a:p>
            <a:pPr algn="l" rtl="0"/>
            <a:r>
              <a:rPr lang="en-IE" sz="2800" b="1" dirty="0" err="1"/>
              <a:t>Viherpesu</a:t>
            </a:r>
            <a:endParaRPr lang="en-IE" sz="2800" b="1" dirty="0"/>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pPr algn="l" rtl="0"/>
            <a:r>
              <a:rPr lang="en-IE" dirty="0"/>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a:lstStyle/>
          <a:p>
            <a:pPr algn="l" rtl="0"/>
            <a:r>
              <a:rPr lang="en-IE" sz="2800" b="1" dirty="0"/>
              <a:t>Virheellinen merkintä</a:t>
            </a:r>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pPr algn="l" rtl="0"/>
            <a:r>
              <a:rPr lang="en-IE" dirty="0"/>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pPr algn="l" rtl="0"/>
            <a:r>
              <a:rPr lang="en-IE" sz="2800" b="1" dirty="0"/>
              <a:t>Ruokapetos</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pPr algn="l" rtl="0"/>
            <a:r>
              <a:rPr lang="en-IE" dirty="0"/>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p:txBody>
          <a:bodyPr/>
          <a:lstStyle/>
          <a:p>
            <a:pPr algn="l" rtl="0"/>
            <a:r>
              <a:rPr lang="en-IE" sz="2800" b="1" dirty="0"/>
              <a:t>Väärät ruokaväitteet</a:t>
            </a:r>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pPr algn="l" rtl="0"/>
            <a:r>
              <a:rPr lang="en-IE" dirty="0"/>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pPr algn="l" rtl="0"/>
            <a:r>
              <a:rPr lang="en-IE" sz="2800" b="1" dirty="0"/>
              <a:t>Sitoutumisen puute</a:t>
            </a:r>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pPr algn="l" rtl="0"/>
            <a:r>
              <a:rPr lang="en-IE" b="1" dirty="0"/>
              <a:t>Viestintävirheet</a:t>
            </a:r>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49531" y="1521689"/>
            <a:ext cx="5163336" cy="4671588"/>
          </a:xfrm>
        </p:spPr>
        <p:txBody>
          <a:bodyPr/>
          <a:lstStyle/>
          <a:p>
            <a:r>
              <a:rPr lang="en-IE" dirty="0" err="1"/>
              <a:t>Toivomme</a:t>
            </a:r>
            <a:r>
              <a:rPr lang="en-IE" dirty="0"/>
              <a:t>, </a:t>
            </a:r>
            <a:r>
              <a:rPr lang="en-IE" dirty="0" err="1"/>
              <a:t>että</a:t>
            </a:r>
            <a:r>
              <a:rPr lang="en-IE" dirty="0"/>
              <a:t> </a:t>
            </a:r>
            <a:r>
              <a:rPr lang="en-IE" dirty="0" err="1"/>
              <a:t>ymmärrät</a:t>
            </a:r>
            <a:r>
              <a:rPr lang="en-IE" dirty="0"/>
              <a:t>, </a:t>
            </a:r>
            <a:r>
              <a:rPr lang="en-IE" dirty="0" err="1"/>
              <a:t>kuinka</a:t>
            </a:r>
            <a:r>
              <a:rPr lang="en-IE" dirty="0"/>
              <a:t> </a:t>
            </a:r>
            <a:r>
              <a:rPr lang="en-IE" dirty="0" err="1"/>
              <a:t>tärkeää</a:t>
            </a:r>
            <a:r>
              <a:rPr lang="en-IE" dirty="0"/>
              <a:t> </a:t>
            </a:r>
            <a:r>
              <a:rPr lang="en-IE" dirty="0" err="1"/>
              <a:t>elintarvikeliiketoiminnallesi</a:t>
            </a:r>
            <a:r>
              <a:rPr lang="en-IE" dirty="0"/>
              <a:t> on </a:t>
            </a:r>
            <a:r>
              <a:rPr lang="en-IE" b="1" dirty="0" err="1"/>
              <a:t>hyvä</a:t>
            </a:r>
            <a:r>
              <a:rPr lang="en-IE" b="1" dirty="0"/>
              <a:t> </a:t>
            </a:r>
            <a:r>
              <a:rPr lang="en-IE" b="1" dirty="0" err="1"/>
              <a:t>viestintä</a:t>
            </a:r>
            <a:r>
              <a:rPr lang="en-IE" b="1" dirty="0"/>
              <a:t> </a:t>
            </a:r>
            <a:r>
              <a:rPr lang="en-IE" dirty="0" err="1"/>
              <a:t>kaikkien</a:t>
            </a:r>
            <a:r>
              <a:rPr lang="en-IE" dirty="0"/>
              <a:t> </a:t>
            </a:r>
            <a:r>
              <a:rPr lang="en-IE" dirty="0" err="1"/>
              <a:t>sidosryhmien</a:t>
            </a:r>
            <a:r>
              <a:rPr lang="en-IE" dirty="0"/>
              <a:t> </a:t>
            </a:r>
            <a:r>
              <a:rPr lang="en-IE" dirty="0" err="1"/>
              <a:t>kanssa</a:t>
            </a:r>
            <a:r>
              <a:rPr lang="en-IE" dirty="0"/>
              <a:t>. Avainsana tässä on HYVÄ!</a:t>
            </a:r>
          </a:p>
          <a:p>
            <a:pPr algn="l" rtl="0"/>
            <a:r>
              <a:rPr lang="en-IE" dirty="0"/>
              <a:t>Joskus yritykset tekevät epäeettisiä päätöksiä ja kommunikaatiovirheitä, jotka voivat vaikuttaa </a:t>
            </a:r>
            <a:r>
              <a:rPr lang="en-IE" dirty="0" err="1"/>
              <a:t>heidän</a:t>
            </a:r>
            <a:r>
              <a:rPr lang="en-IE" dirty="0"/>
              <a:t> </a:t>
            </a:r>
            <a:r>
              <a:rPr lang="en-IE" dirty="0" err="1"/>
              <a:t>brändiinsä</a:t>
            </a:r>
            <a:r>
              <a:rPr lang="en-IE" dirty="0"/>
              <a:t>, kuluttajiin tai </a:t>
            </a:r>
            <a:r>
              <a:rPr lang="en-IE" dirty="0" err="1"/>
              <a:t>toimittajan</a:t>
            </a:r>
            <a:r>
              <a:rPr lang="en-IE" dirty="0"/>
              <a:t> luottamukseen ja jopa rikkoa </a:t>
            </a:r>
            <a:r>
              <a:rPr lang="en-IE" dirty="0" err="1"/>
              <a:t>sääntöjä</a:t>
            </a:r>
            <a:r>
              <a:rPr lang="en-IE" dirty="0"/>
              <a:t>.</a:t>
            </a:r>
          </a:p>
          <a:p>
            <a:pPr algn="l" rtl="0"/>
            <a:r>
              <a:rPr lang="en-IE" dirty="0"/>
              <a:t>Olet ehkä kuullut joistakin näistä termeistä…</a:t>
            </a: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  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4" y="1452564"/>
            <a:ext cx="5130296" cy="4656136"/>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949661" y="1452564"/>
            <a:ext cx="6112043" cy="43684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Vihreäksi siirtyminen on hyväksi liiketoiminnalle. </a:t>
            </a:r>
            <a:r>
              <a:rPr lang="en-US" dirty="0" err="1">
                <a:solidFill>
                  <a:srgbClr val="F79037"/>
                </a:solidFill>
                <a:hlinkClick r:id="rId5">
                  <a:extLst>
                    <a:ext uri="{A12FA001-AC4F-418D-AE19-62706E023703}">
                      <ahyp:hlinkClr xmlns:ahyp="http://schemas.microsoft.com/office/drawing/2018/hyperlinkcolor" val="tx"/>
                    </a:ext>
                  </a:extLst>
                </a:hlinkClick>
              </a:rPr>
              <a:t>Markkinatutkimuksen</a:t>
            </a:r>
            <a:r>
              <a:rPr lang="en-US" dirty="0">
                <a:solidFill>
                  <a:srgbClr val="F79037"/>
                </a:solidFill>
                <a:hlinkClick r:id="rId5">
                  <a:extLst>
                    <a:ext uri="{A12FA001-AC4F-418D-AE19-62706E023703}">
                      <ahyp:hlinkClr xmlns:ahyp="http://schemas.microsoft.com/office/drawing/2018/hyperlinkcolor" val="tx"/>
                    </a:ext>
                  </a:extLst>
                </a:hlinkClick>
              </a:rPr>
              <a:t> </a:t>
            </a:r>
            <a:r>
              <a:rPr lang="en-US" dirty="0" err="1">
                <a:solidFill>
                  <a:srgbClr val="F79037"/>
                </a:solidFill>
                <a:hlinkClick r:id="rId5">
                  <a:extLst>
                    <a:ext uri="{A12FA001-AC4F-418D-AE19-62706E023703}">
                      <ahyp:hlinkClr xmlns:ahyp="http://schemas.microsoft.com/office/drawing/2018/hyperlinkcolor" val="tx"/>
                    </a:ext>
                  </a:extLst>
                </a:hlinkClick>
              </a:rPr>
              <a:t>mukaan</a:t>
            </a:r>
            <a:r>
              <a:rPr lang="en-US" dirty="0">
                <a:solidFill>
                  <a:srgbClr val="F79037"/>
                </a:solidFill>
              </a:rPr>
              <a:t> </a:t>
            </a:r>
            <a:r>
              <a:rPr lang="en-US" dirty="0" err="1"/>
              <a:t>kuluttajat</a:t>
            </a:r>
            <a:r>
              <a:rPr lang="en-US" dirty="0"/>
              <a:t> </a:t>
            </a:r>
            <a:r>
              <a:rPr lang="en-US" dirty="0" err="1"/>
              <a:t>ovat</a:t>
            </a:r>
            <a:r>
              <a:rPr lang="en-US" dirty="0"/>
              <a:t> </a:t>
            </a:r>
            <a:r>
              <a:rPr lang="en-US" dirty="0" err="1">
                <a:solidFill>
                  <a:srgbClr val="F79037"/>
                </a:solidFill>
                <a:hlinkClick r:id="rId6">
                  <a:extLst>
                    <a:ext uri="{A12FA001-AC4F-418D-AE19-62706E023703}">
                      <ahyp:hlinkClr xmlns:ahyp="http://schemas.microsoft.com/office/drawing/2018/hyperlinkcolor" val="tx"/>
                    </a:ext>
                  </a:extLst>
                </a:hlinkClick>
              </a:rPr>
              <a:t>usein</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valmiita</a:t>
            </a:r>
            <a:r>
              <a:rPr lang="en-US" dirty="0">
                <a:solidFill>
                  <a:srgbClr val="F79037"/>
                </a:solidFill>
                <a:hlinkClick r:id="rId6">
                  <a:extLst>
                    <a:ext uri="{A12FA001-AC4F-418D-AE19-62706E023703}">
                      <ahyp:hlinkClr xmlns:ahyp="http://schemas.microsoft.com/office/drawing/2018/hyperlinkcolor" val="tx"/>
                    </a:ext>
                  </a:extLst>
                </a:hlinkClick>
              </a:rPr>
              <a:t> maksamaan </a:t>
            </a:r>
            <a:r>
              <a:rPr lang="en-US" dirty="0" err="1">
                <a:solidFill>
                  <a:srgbClr val="F79037"/>
                </a:solidFill>
                <a:hlinkClick r:id="rId6">
                  <a:extLst>
                    <a:ext uri="{A12FA001-AC4F-418D-AE19-62706E023703}">
                      <ahyp:hlinkClr xmlns:ahyp="http://schemas.microsoft.com/office/drawing/2018/hyperlinkcolor" val="tx"/>
                    </a:ext>
                  </a:extLst>
                </a:hlinkClick>
              </a:rPr>
              <a:t>enemmän</a:t>
            </a:r>
            <a:r>
              <a:rPr lang="en-US" dirty="0">
                <a:solidFill>
                  <a:srgbClr val="F79037"/>
                </a:solidFill>
              </a:rPr>
              <a:t> </a:t>
            </a:r>
            <a:r>
              <a:rPr lang="en-US" dirty="0" err="1"/>
              <a:t>ympäristöystävällisistä</a:t>
            </a:r>
            <a:r>
              <a:rPr lang="en-US" dirty="0"/>
              <a:t> </a:t>
            </a:r>
            <a:r>
              <a:rPr lang="en-US" dirty="0" err="1"/>
              <a:t>tuotteista</a:t>
            </a:r>
            <a:r>
              <a:rPr lang="en-US" dirty="0"/>
              <a:t> </a:t>
            </a:r>
            <a:r>
              <a:rPr lang="en-US" dirty="0" err="1"/>
              <a:t>kuin</a:t>
            </a:r>
            <a:r>
              <a:rPr lang="en-US" dirty="0"/>
              <a:t> </a:t>
            </a:r>
            <a:r>
              <a:rPr lang="en-US" dirty="0" err="1"/>
              <a:t>muista</a:t>
            </a:r>
            <a:r>
              <a:rPr lang="en-US" dirty="0"/>
              <a:t> </a:t>
            </a:r>
            <a:r>
              <a:rPr lang="en-US" dirty="0" err="1"/>
              <a:t>markkinoilla</a:t>
            </a:r>
            <a:r>
              <a:rPr lang="en-US" dirty="0"/>
              <a:t> </a:t>
            </a:r>
            <a:r>
              <a:rPr lang="en-US" dirty="0" err="1"/>
              <a:t>olevista</a:t>
            </a:r>
            <a:r>
              <a:rPr lang="en-US" dirty="0"/>
              <a:t> </a:t>
            </a:r>
            <a:r>
              <a:rPr lang="en-US" dirty="0" err="1"/>
              <a:t>vastaavista</a:t>
            </a:r>
            <a:r>
              <a:rPr lang="en-US" dirty="0"/>
              <a:t> </a:t>
            </a:r>
            <a:r>
              <a:rPr lang="en-US" dirty="0" err="1"/>
              <a:t>tuotteista</a:t>
            </a:r>
            <a:r>
              <a:rPr lang="en-US" dirty="0"/>
              <a:t>.</a:t>
            </a:r>
          </a:p>
          <a:p>
            <a:pPr algn="l" rtl="0"/>
            <a:r>
              <a:rPr lang="en-US" dirty="0"/>
              <a:t>Kaikkia ympäristöväittämiä ei kuitenkaan luoda samalla tavalla.</a:t>
            </a:r>
            <a:r>
              <a:rPr lang="en-US" b="1" dirty="0"/>
              <a:t>"</a:t>
            </a:r>
            <a:r>
              <a:rPr lang="en-US" b="1" dirty="0" err="1"/>
              <a:t>Viherpesu"</a:t>
            </a:r>
            <a:r>
              <a:rPr lang="en-US" dirty="0" err="1"/>
              <a:t>on</a:t>
            </a:r>
            <a:r>
              <a:rPr lang="en-US" dirty="0"/>
              <a:t> väärän tiedon muoto, jota käytetään usein houkuttelemaan vihreää kuluttajaa. Yritykset, jotka lupaavat olla kestäviä, biohajoavia tai ympäristötietoisia, eivät toisinaan täytä kuluttajille </a:t>
            </a:r>
            <a:r>
              <a:rPr lang="en-US" dirty="0" err="1"/>
              <a:t>antamiaan</a:t>
            </a:r>
            <a:r>
              <a:rPr lang="en-US" dirty="0"/>
              <a:t> 	</a:t>
            </a:r>
            <a:r>
              <a:rPr lang="en-US" dirty="0" err="1"/>
              <a:t>lupauksia</a:t>
            </a:r>
            <a:r>
              <a:rPr lang="en-US" dirty="0"/>
              <a:t>.</a:t>
            </a:r>
          </a:p>
          <a:p>
            <a:pPr algn="l" rtl="0"/>
            <a:endParaRPr lang="en-IE" dirty="0"/>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814276" y="70520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t>1. </a:t>
            </a:r>
            <a:r>
              <a:rPr lang="en-IE" dirty="0" err="1"/>
              <a:t>Viherpesu</a:t>
            </a:r>
            <a:endParaRPr lang="en-IE" dirty="0"/>
          </a:p>
        </p:txBody>
      </p:sp>
    </p:spTree>
    <p:extLst>
      <p:ext uri="{BB962C8B-B14F-4D97-AF65-F5344CB8AC3E}">
        <p14:creationId xmlns:p14="http://schemas.microsoft.com/office/powerpoint/2010/main" val="20158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676484" y="1364797"/>
            <a:ext cx="6385219" cy="3501141"/>
          </a:xfrm>
        </p:spPr>
        <p:txBody>
          <a:bodyPr/>
          <a:lstStyle/>
          <a:p>
            <a:pPr algn="l" rtl="0">
              <a:spcBef>
                <a:spcPts val="600"/>
              </a:spcBef>
            </a:pPr>
            <a:r>
              <a:rPr lang="en-IE" dirty="0"/>
              <a:t>Viherpesu voi joskus olla yhtä ilmeistä kuin suora valhe tai hämärä kuin venytetty totuus ja vaikea </a:t>
            </a:r>
            <a:r>
              <a:rPr lang="en-IE" dirty="0" err="1"/>
              <a:t>havaita</a:t>
            </a:r>
            <a:r>
              <a:rPr lang="en-IE" dirty="0"/>
              <a:t>. </a:t>
            </a:r>
          </a:p>
          <a:p>
            <a:pPr algn="l" rtl="0">
              <a:spcBef>
                <a:spcPts val="600"/>
              </a:spcBef>
            </a:pPr>
            <a:r>
              <a:rPr lang="en-US" b="0" i="0" dirty="0" err="1">
                <a:effectLst/>
              </a:rPr>
              <a:t>Otetaan</a:t>
            </a:r>
            <a:r>
              <a:rPr lang="en-US" b="0" i="0" dirty="0">
                <a:effectLst/>
              </a:rPr>
              <a:t> esimerkiksi hiilidioksidipäästöt. </a:t>
            </a:r>
          </a:p>
          <a:p>
            <a:pPr algn="l" rtl="0">
              <a:spcBef>
                <a:spcPts val="600"/>
              </a:spcBef>
            </a:pPr>
            <a:r>
              <a:rPr lang="en-US" b="0" i="0" dirty="0" err="1">
                <a:effectLst/>
              </a:rPr>
              <a:t>Omien</a:t>
            </a:r>
            <a:r>
              <a:rPr lang="en-US" b="0" i="0" dirty="0">
                <a:effectLst/>
              </a:rPr>
              <a:t> päästöjensä kumoamiseksi jotkut yritykset lähettävät rahaa ohjelmiin, kuten puiden istutushankkeisiin, jotka teoriassa kompensoivat ilmakehään pumpattua hiiltä istuttamalla lisää puita imemään sitä. </a:t>
            </a:r>
          </a:p>
          <a:p>
            <a:pPr algn="ctr" rtl="0">
              <a:spcBef>
                <a:spcPts val="600"/>
              </a:spcBef>
            </a:pPr>
            <a:r>
              <a:rPr lang="en-US" dirty="0" err="1"/>
              <a:t>Kuitenkin</a:t>
            </a:r>
            <a:r>
              <a:rPr lang="en-US" b="0" i="0" dirty="0">
                <a:effectLst/>
              </a:rPr>
              <a:t> </a:t>
            </a:r>
            <a:r>
              <a:rPr lang="en-US" b="0" i="0" u="none" strike="noStrike" dirty="0" err="1">
                <a:solidFill>
                  <a:srgbClr val="F79037"/>
                </a:solidFill>
                <a:effectLst/>
                <a:hlinkClick r:id="rId2">
                  <a:extLst>
                    <a:ext uri="{A12FA001-AC4F-418D-AE19-62706E023703}">
                      <ahyp:hlinkClr xmlns:ahyp="http://schemas.microsoft.com/office/drawing/2018/hyperlinkcolor" val="tx"/>
                    </a:ext>
                  </a:extLst>
                </a:hlinkClick>
              </a:rPr>
              <a:t>kuivuus</a:t>
            </a:r>
            <a:r>
              <a:rPr lang="en-US" b="0" i="0" u="none" strike="noStrike" dirty="0">
                <a:solidFill>
                  <a:srgbClr val="F79037"/>
                </a:solidFill>
                <a:effectLst/>
                <a:hlinkClick r:id="rId2">
                  <a:extLst>
                    <a:ext uri="{A12FA001-AC4F-418D-AE19-62706E023703}">
                      <ahyp:hlinkClr xmlns:ahyp="http://schemas.microsoft.com/office/drawing/2018/hyperlinkcolor" val="tx"/>
                    </a:ext>
                  </a:extLst>
                </a:hlinkClick>
              </a:rPr>
              <a:t> ja metsäpalot ovat tuhonneet osan näistä metsistä</a:t>
            </a:r>
            <a:r>
              <a:rPr lang="en-US" b="0" i="0" dirty="0">
                <a:effectLst/>
              </a:rPr>
              <a:t>, ja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kriitikot</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sanovat</a:t>
            </a:r>
            <a:r>
              <a:rPr lang="en-US" b="0" i="0" dirty="0">
                <a:solidFill>
                  <a:srgbClr val="F79037"/>
                </a:solidFill>
                <a:effectLst/>
              </a:rPr>
              <a:t> 	</a:t>
            </a:r>
            <a:r>
              <a:rPr lang="en-US" b="0" i="0" dirty="0" err="1">
                <a:effectLst/>
              </a:rPr>
              <a:t>kompensaatioden</a:t>
            </a:r>
            <a:r>
              <a:rPr lang="en-US" b="0" i="0" dirty="0">
                <a:effectLst/>
              </a:rPr>
              <a:t> </a:t>
            </a:r>
            <a:r>
              <a:rPr lang="en-US" b="0" i="0" dirty="0" err="1">
                <a:effectLst/>
              </a:rPr>
              <a:t>antavan</a:t>
            </a:r>
            <a:r>
              <a:rPr lang="en-US" b="0" i="0" dirty="0">
                <a:effectLst/>
              </a:rPr>
              <a:t> yrityksille luvan jatkaa saastuttamista.</a:t>
            </a:r>
            <a:endParaRPr lang="en-IE" dirty="0"/>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a:xfrm>
            <a:off x="666885" y="612943"/>
            <a:ext cx="4990998" cy="992652"/>
          </a:xfrm>
        </p:spPr>
        <p:txBody>
          <a:bodyPr/>
          <a:lstStyle/>
          <a:p>
            <a:pPr algn="l" rtl="0"/>
            <a:r>
              <a:rPr lang="en-IE" dirty="0" err="1"/>
              <a:t>Viherpesu</a:t>
            </a:r>
            <a:r>
              <a:rPr lang="en-IE" dirty="0"/>
              <a:t>…</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919673" y="5739368"/>
            <a:ext cx="880241" cy="369332"/>
          </a:xfrm>
          <a:prstGeom prst="rect">
            <a:avLst/>
          </a:prstGeom>
          <a:noFill/>
        </p:spPr>
        <p:txBody>
          <a:bodyPr wrap="square">
            <a:spAutoFit/>
          </a:bodyPr>
          <a:lstStyle/>
          <a:p>
            <a:pPr algn="l" rtl="0"/>
            <a:r>
              <a:rPr lang="en-IE" dirty="0">
                <a:solidFill>
                  <a:srgbClr val="F79037"/>
                </a:solidFill>
                <a:hlinkClick r:id="rId5">
                  <a:extLst>
                    <a:ext uri="{A12FA001-AC4F-418D-AE19-62706E023703}">
                      <ahyp:hlinkClr xmlns:ahyp="http://schemas.microsoft.com/office/drawing/2018/hyperlinkcolor" val="tx"/>
                    </a:ext>
                  </a:extLst>
                </a:hlinkClick>
              </a:rPr>
              <a:t>Lähde</a:t>
            </a:r>
            <a:endParaRPr lang="en-IE" dirty="0">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pPr rtl="0"/>
            <a:r>
              <a:rPr lang="en-US" dirty="0" err="1"/>
              <a:t>Viherpesu</a:t>
            </a:r>
            <a:r>
              <a:rPr lang="en-US" dirty="0"/>
              <a:t> </a:t>
            </a:r>
            <a:r>
              <a:rPr lang="en-US" dirty="0" err="1"/>
              <a:t>voisi</a:t>
            </a:r>
            <a:r>
              <a:rPr lang="en-US" dirty="0"/>
              <a:t> hidastaa edistymistämme kohti ilmasto- ja sosiaalisten tavoitteiden saavuttamista.</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369332"/>
          </a:xfrm>
          <a:prstGeom prst="rect">
            <a:avLst/>
          </a:prstGeom>
          <a:noFill/>
        </p:spPr>
        <p:txBody>
          <a:bodyPr wrap="square" rtlCol="0">
            <a:spAutoFit/>
          </a:bodyPr>
          <a:lstStyle/>
          <a:p>
            <a:pPr algn="l" rtl="0"/>
            <a:r>
              <a:rPr lang="en-IE" dirty="0">
                <a:solidFill>
                  <a:srgbClr val="F79037"/>
                </a:solidFill>
                <a:hlinkClick r:id="rId3">
                  <a:extLst>
                    <a:ext uri="{A12FA001-AC4F-418D-AE19-62706E023703}">
                      <ahyp:hlinkClr xmlns:ahyp="http://schemas.microsoft.com/office/drawing/2018/hyperlinkcolor" val="tx"/>
                    </a:ext>
                  </a:extLst>
                </a:hlinkClick>
              </a:rPr>
              <a:t>Maailman talousfoorumi</a:t>
            </a:r>
            <a:endParaRPr lang="en-IE" dirty="0">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23972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898357" y="1506598"/>
            <a:ext cx="6163346" cy="3501141"/>
          </a:xfrm>
        </p:spPr>
        <p:txBody>
          <a:bodyPr/>
          <a:lstStyle/>
          <a:p>
            <a:pPr algn="l" rtl="0"/>
            <a:r>
              <a:rPr lang="en-US" dirty="0" err="1"/>
              <a:t>Virheellinen</a:t>
            </a:r>
            <a:r>
              <a:rPr lang="en-US" dirty="0"/>
              <a:t> </a:t>
            </a:r>
            <a:r>
              <a:rPr lang="en-US" dirty="0" err="1"/>
              <a:t>merkintä</a:t>
            </a:r>
            <a:r>
              <a:rPr lang="en-US" dirty="0"/>
              <a:t> </a:t>
            </a:r>
            <a:r>
              <a:rPr lang="en-US" dirty="0" err="1"/>
              <a:t>tapahtuu</a:t>
            </a:r>
            <a:r>
              <a:rPr lang="en-US" dirty="0"/>
              <a:t>, kun elintarvikkeen etiketti </a:t>
            </a:r>
            <a:r>
              <a:rPr lang="en-US" dirty="0" err="1"/>
              <a:t>ei</a:t>
            </a:r>
            <a:r>
              <a:rPr lang="en-US" dirty="0"/>
              <a:t> </a:t>
            </a:r>
            <a:r>
              <a:rPr lang="en-US" dirty="0" err="1"/>
              <a:t>kuvaa</a:t>
            </a:r>
            <a:r>
              <a:rPr lang="en-US" dirty="0"/>
              <a:t> tarkasti sen </a:t>
            </a:r>
            <a:r>
              <a:rPr lang="en-US" dirty="0" err="1"/>
              <a:t>ainesosia</a:t>
            </a:r>
            <a:r>
              <a:rPr lang="en-US" dirty="0"/>
              <a:t>. </a:t>
            </a:r>
            <a:r>
              <a:rPr lang="en-US" b="1" dirty="0"/>
              <a:t>Se voi </a:t>
            </a:r>
            <a:r>
              <a:rPr lang="en-US" b="1" dirty="0" err="1"/>
              <a:t>tapahtua</a:t>
            </a:r>
            <a:r>
              <a:rPr lang="en-US" b="1" dirty="0"/>
              <a:t> </a:t>
            </a:r>
            <a:r>
              <a:rPr lang="en-US" b="1" dirty="0" err="1"/>
              <a:t>vahingossa</a:t>
            </a:r>
            <a:r>
              <a:rPr lang="en-US" dirty="0"/>
              <a:t>, </a:t>
            </a:r>
            <a:r>
              <a:rPr lang="en-US" dirty="0" err="1"/>
              <a:t>kun</a:t>
            </a:r>
            <a:r>
              <a:rPr lang="en-US" dirty="0"/>
              <a:t> laitoksen HACCP- ja muita turvallisuusprosesseja ei täysin ymmärretä; on kuitenkin </a:t>
            </a:r>
            <a:r>
              <a:rPr lang="en-US" dirty="0" err="1"/>
              <a:t>jatkuva</a:t>
            </a:r>
            <a:r>
              <a:rPr lang="en-US" dirty="0"/>
              <a:t> </a:t>
            </a:r>
            <a:r>
              <a:rPr lang="en-US" dirty="0" err="1"/>
              <a:t>ongelma</a:t>
            </a:r>
            <a:r>
              <a:rPr lang="en-US" dirty="0"/>
              <a:t> </a:t>
            </a:r>
            <a:r>
              <a:rPr lang="en-US" b="1" dirty="0" err="1"/>
              <a:t>väärin</a:t>
            </a:r>
            <a:r>
              <a:rPr lang="en-US" b="1" dirty="0"/>
              <a:t> </a:t>
            </a:r>
            <a:r>
              <a:rPr lang="en-US" b="1" dirty="0" err="1"/>
              <a:t>merkitseminen</a:t>
            </a:r>
            <a:r>
              <a:rPr lang="en-US" b="1" dirty="0"/>
              <a:t> </a:t>
            </a:r>
            <a:r>
              <a:rPr lang="en-US" b="1" dirty="0" err="1"/>
              <a:t>tarkoituksella</a:t>
            </a:r>
            <a:r>
              <a:rPr lang="en-US" b="1" dirty="0"/>
              <a:t>, mikä on </a:t>
            </a:r>
            <a:r>
              <a:rPr lang="en-US" b="1" dirty="0" err="1"/>
              <a:t>elintarvikepetos</a:t>
            </a:r>
            <a:r>
              <a:rPr lang="en-US" dirty="0"/>
              <a:t>. </a:t>
            </a:r>
          </a:p>
          <a:p>
            <a:pPr algn="l" rtl="0"/>
            <a:r>
              <a:rPr lang="en-US" dirty="0" err="1"/>
              <a:t>Joka</a:t>
            </a:r>
            <a:r>
              <a:rPr lang="en-US" dirty="0"/>
              <a:t> tapauksessa epätäydelliset tai virheelliset tiedot merkinnöissä ovat vaarallisia kuluttajille. </a:t>
            </a:r>
            <a:r>
              <a:rPr lang="en-US" dirty="0" err="1"/>
              <a:t>Suurin</a:t>
            </a:r>
            <a:r>
              <a:rPr lang="en-US" dirty="0"/>
              <a:t> </a:t>
            </a:r>
            <a:r>
              <a:rPr lang="en-US" dirty="0" err="1"/>
              <a:t>väärin</a:t>
            </a:r>
            <a:r>
              <a:rPr lang="en-US" dirty="0"/>
              <a:t> </a:t>
            </a:r>
            <a:r>
              <a:rPr lang="en-US" dirty="0" err="1"/>
              <a:t>merkitsemiseen</a:t>
            </a:r>
            <a:r>
              <a:rPr lang="en-US" dirty="0"/>
              <a:t> </a:t>
            </a:r>
            <a:r>
              <a:rPr lang="en-US" dirty="0" err="1"/>
              <a:t>liittyvä</a:t>
            </a:r>
            <a:r>
              <a:rPr lang="en-US" dirty="0"/>
              <a:t> </a:t>
            </a:r>
            <a:r>
              <a:rPr lang="en-US" dirty="0" err="1"/>
              <a:t>vaara</a:t>
            </a:r>
            <a:r>
              <a:rPr lang="en-US" dirty="0"/>
              <a:t> on </a:t>
            </a:r>
            <a:r>
              <a:rPr lang="en-US" dirty="0" err="1"/>
              <a:t>kuluttajien</a:t>
            </a:r>
            <a:r>
              <a:rPr lang="en-US" dirty="0"/>
              <a:t> </a:t>
            </a:r>
            <a:r>
              <a:rPr lang="en-US" dirty="0" err="1"/>
              <a:t>altistuessa</a:t>
            </a:r>
            <a:r>
              <a:rPr lang="en-US" dirty="0"/>
              <a:t> </a:t>
            </a:r>
            <a:r>
              <a:rPr lang="en-US" dirty="0" err="1"/>
              <a:t>tavallisille</a:t>
            </a:r>
            <a:r>
              <a:rPr lang="en-US" dirty="0"/>
              <a:t> </a:t>
            </a:r>
            <a:r>
              <a:rPr lang="en-US" dirty="0" err="1"/>
              <a:t>allergeeneille</a:t>
            </a:r>
            <a:r>
              <a:rPr lang="en-US" dirty="0"/>
              <a:t>.</a:t>
            </a:r>
            <a:endParaRPr lang="en-IE" dirty="0"/>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p:txBody>
          <a:bodyPr/>
          <a:lstStyle/>
          <a:p>
            <a:pPr algn="l" rtl="0"/>
            <a:r>
              <a:rPr lang="en-IE" dirty="0"/>
              <a:t>2. Virheellinen merkintä</a:t>
            </a:r>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a:xfrm>
            <a:off x="781493" y="569401"/>
            <a:ext cx="4990998" cy="992652"/>
          </a:xfrm>
        </p:spPr>
        <p:txBody>
          <a:bodyPr/>
          <a:lstStyle/>
          <a:p>
            <a:pPr algn="l" rtl="0"/>
            <a:r>
              <a:rPr lang="en-IE" dirty="0"/>
              <a:t>3. Ruokapetos</a:t>
            </a:r>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781493" y="1338943"/>
            <a:ext cx="6280210" cy="4157965"/>
          </a:xfrm>
        </p:spPr>
        <p:txBody>
          <a:bodyPr/>
          <a:lstStyle/>
          <a:p>
            <a:pPr algn="l" rtl="0">
              <a:spcBef>
                <a:spcPts val="600"/>
              </a:spcBef>
            </a:pPr>
            <a:r>
              <a:rPr lang="en-US" sz="2300" dirty="0" err="1"/>
              <a:t>Ruokapetoksilla</a:t>
            </a:r>
            <a:r>
              <a:rPr lang="en-US" sz="2300" dirty="0"/>
              <a:t> </a:t>
            </a:r>
            <a:r>
              <a:rPr lang="en-US" sz="2300" dirty="0" err="1"/>
              <a:t>tarkoitetaan</a:t>
            </a:r>
            <a:r>
              <a:rPr lang="en-US" sz="2300" dirty="0"/>
              <a:t> </a:t>
            </a:r>
            <a:r>
              <a:rPr lang="en-US" sz="2300" b="1" dirty="0" err="1"/>
              <a:t>tahallista</a:t>
            </a:r>
            <a:r>
              <a:rPr lang="en-US" sz="2300" b="1" dirty="0"/>
              <a:t> </a:t>
            </a:r>
            <a:r>
              <a:rPr lang="en-US" sz="2300" dirty="0" err="1"/>
              <a:t>huijausta</a:t>
            </a:r>
            <a:r>
              <a:rPr lang="en-US" sz="2300" dirty="0"/>
              <a:t> tai </a:t>
            </a:r>
            <a:r>
              <a:rPr lang="en-US" sz="2300" dirty="0" err="1"/>
              <a:t>harhaanjohtamista</a:t>
            </a:r>
            <a:r>
              <a:rPr lang="en-US" sz="2300" dirty="0"/>
              <a:t> taloudellisen hyödyn saamiseksi. Se </a:t>
            </a:r>
            <a:r>
              <a:rPr lang="en-US" sz="2300" dirty="0" err="1"/>
              <a:t>sisältää</a:t>
            </a:r>
            <a:r>
              <a:rPr lang="en-US" sz="2300" dirty="0"/>
              <a:t> </a:t>
            </a:r>
            <a:r>
              <a:rPr lang="en-US" sz="2300" dirty="0" err="1"/>
              <a:t>elintarvikkeiden</a:t>
            </a:r>
            <a:r>
              <a:rPr lang="en-US" sz="2300" dirty="0"/>
              <a:t> väärentämisen, </a:t>
            </a:r>
            <a:r>
              <a:rPr lang="en-US" sz="2300" dirty="0" err="1"/>
              <a:t>korvaamisen</a:t>
            </a:r>
            <a:r>
              <a:rPr lang="en-US" sz="2300" dirty="0"/>
              <a:t> tai </a:t>
            </a:r>
            <a:r>
              <a:rPr lang="en-US" sz="2300" dirty="0" err="1"/>
              <a:t>väärin</a:t>
            </a:r>
            <a:r>
              <a:rPr lang="en-US" sz="2300" dirty="0"/>
              <a:t> </a:t>
            </a:r>
            <a:r>
              <a:rPr lang="en-US" sz="2300" dirty="0" err="1"/>
              <a:t>merkitsemisen</a:t>
            </a:r>
            <a:r>
              <a:rPr lang="en-US" sz="2300" dirty="0"/>
              <a:t>, joiden tarkoituksena on huijata kuluttajia, yrityksiä tai </a:t>
            </a:r>
            <a:r>
              <a:rPr lang="en-US" sz="2300" dirty="0" err="1"/>
              <a:t>sääntelyviranomaisia</a:t>
            </a:r>
            <a:r>
              <a:rPr lang="en-US" sz="2300" dirty="0"/>
              <a:t>.</a:t>
            </a:r>
          </a:p>
          <a:p>
            <a:pPr algn="l" rtl="0">
              <a:spcBef>
                <a:spcPts val="600"/>
              </a:spcBef>
            </a:pPr>
            <a:r>
              <a:rPr lang="en-US" sz="2300" dirty="0" err="1"/>
              <a:t>Elintarvikepetoksia</a:t>
            </a:r>
            <a:r>
              <a:rPr lang="en-US" sz="2300" dirty="0"/>
              <a:t> voi tapahtua toimitusketjun eri vaiheissa ainesosien hankinnasta jalostukseen, pakkaamiseen tai jakeluun. Esimerkkejä elintarvikepetoksista ovat ainesosien laimentaminen tai korvaaminen, alkuperäpaikan vääristäminen, arvokkaiden tuotteiden väärentäminen tai vanhentuneiden tai 	</a:t>
            </a:r>
            <a:r>
              <a:rPr lang="en-US" sz="2300" dirty="0" err="1"/>
              <a:t>väärennettyjen</a:t>
            </a:r>
            <a:r>
              <a:rPr lang="en-US" sz="2300" dirty="0"/>
              <a:t> elintarvikkeiden myynti.</a:t>
            </a:r>
            <a:endParaRPr lang="en-IE" sz="2300" dirty="0"/>
          </a:p>
        </p:txBody>
      </p:sp>
    </p:spTree>
    <p:extLst>
      <p:ext uri="{BB962C8B-B14F-4D97-AF65-F5344CB8AC3E}">
        <p14:creationId xmlns:p14="http://schemas.microsoft.com/office/powerpoint/2010/main" val="402816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a:xfrm>
            <a:off x="745956" y="657624"/>
            <a:ext cx="5858043" cy="992652"/>
          </a:xfrm>
        </p:spPr>
        <p:txBody>
          <a:bodyPr/>
          <a:lstStyle/>
          <a:p>
            <a:pPr algn="l" rtl="0"/>
            <a:r>
              <a:rPr lang="en-IE" dirty="0"/>
              <a:t>4. Väärät elintarvikeväitteet</a:t>
            </a:r>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898356" y="1438988"/>
            <a:ext cx="6329758" cy="4265062"/>
          </a:xfrm>
        </p:spPr>
        <p:txBody>
          <a:bodyPr/>
          <a:lstStyle/>
          <a:p>
            <a:pPr algn="l" rtl="0"/>
            <a:r>
              <a:rPr lang="en-US" sz="2200" dirty="0"/>
              <a:t>Toisaalta vääriin elintarvikeväitteihin kuuluu harhaanjohtavien tai väärien lausuntojen </a:t>
            </a:r>
            <a:r>
              <a:rPr lang="en-US" sz="2200" dirty="0" err="1"/>
              <a:t>antaminen</a:t>
            </a:r>
            <a:r>
              <a:rPr lang="en-US" sz="2200" dirty="0"/>
              <a:t> </a:t>
            </a:r>
            <a:r>
              <a:rPr lang="en-US" sz="2200" dirty="0" err="1"/>
              <a:t>elintarvikkeen</a:t>
            </a:r>
            <a:r>
              <a:rPr lang="en-US" sz="2200" dirty="0"/>
              <a:t> </a:t>
            </a:r>
            <a:r>
              <a:rPr lang="en-US" sz="2200" b="1" dirty="0" err="1"/>
              <a:t>ominaisuuksista</a:t>
            </a:r>
            <a:r>
              <a:rPr lang="en-US" sz="2200" b="1" dirty="0"/>
              <a:t> tai </a:t>
            </a:r>
            <a:r>
              <a:rPr lang="en-US" sz="2200" b="1" dirty="0" err="1"/>
              <a:t>hyödyistä</a:t>
            </a:r>
            <a:r>
              <a:rPr lang="en-US" sz="2200" dirty="0"/>
              <a:t>. Tämä käytäntö on petollista markkinointia, </a:t>
            </a:r>
            <a:r>
              <a:rPr lang="en-US" sz="2200" dirty="0" err="1"/>
              <a:t>jossa</a:t>
            </a:r>
            <a:r>
              <a:rPr lang="en-US" sz="2200" dirty="0"/>
              <a:t> </a:t>
            </a:r>
            <a:r>
              <a:rPr lang="en-US" sz="2200" dirty="0" err="1"/>
              <a:t>yritykset</a:t>
            </a:r>
            <a:r>
              <a:rPr lang="en-US" sz="2200" dirty="0"/>
              <a:t> </a:t>
            </a:r>
            <a:r>
              <a:rPr lang="en-US" sz="2200" dirty="0" err="1"/>
              <a:t>antavat</a:t>
            </a:r>
            <a:r>
              <a:rPr lang="en-US" sz="2200" dirty="0"/>
              <a:t> </a:t>
            </a:r>
            <a:r>
              <a:rPr lang="en-US" sz="2200" b="1" dirty="0" err="1"/>
              <a:t>perusteettomia</a:t>
            </a:r>
            <a:r>
              <a:rPr lang="en-US" sz="2200" b="1" dirty="0"/>
              <a:t> väitteitä tai liioittelevat </a:t>
            </a:r>
            <a:r>
              <a:rPr lang="en-US" sz="2200" b="1" dirty="0" err="1"/>
              <a:t>tuotteidensa</a:t>
            </a:r>
            <a:r>
              <a:rPr lang="en-US" sz="2200" b="1" dirty="0"/>
              <a:t> </a:t>
            </a:r>
            <a:r>
              <a:rPr lang="en-US" sz="2200" b="1" dirty="0" err="1"/>
              <a:t>ominaisuuksia</a:t>
            </a:r>
            <a:r>
              <a:rPr lang="en-US" sz="2200" b="1" dirty="0"/>
              <a:t>, </a:t>
            </a:r>
            <a:r>
              <a:rPr lang="en-US" sz="2200" dirty="0" err="1"/>
              <a:t>mikä</a:t>
            </a:r>
            <a:r>
              <a:rPr lang="en-US" sz="2200" b="1" dirty="0"/>
              <a:t> </a:t>
            </a:r>
            <a:r>
              <a:rPr lang="en-US" sz="2200" dirty="0" err="1"/>
              <a:t>johtaa</a:t>
            </a:r>
            <a:r>
              <a:rPr lang="en-US" sz="2200" dirty="0"/>
              <a:t> kuluttajia harhaan. </a:t>
            </a:r>
          </a:p>
          <a:p>
            <a:pPr algn="l" rtl="0"/>
            <a:r>
              <a:rPr lang="en-US" sz="2200" dirty="0" err="1"/>
              <a:t>Tämä</a:t>
            </a:r>
            <a:r>
              <a:rPr lang="en-US" sz="2200" dirty="0"/>
              <a:t> voi sisältää terveyshyötyjen liioittelua, ravitsemussisällön vääristelyä, epämääräisen tai moniselitteisen kielen käyttämistä tai harhaanjohtavien visuaalien tai pakkausten käyttämistä. Nämä väitteet voivat olla suunniteltu vaikuttamaan kuluttajien käsityksiin, </a:t>
            </a:r>
            <a:r>
              <a:rPr lang="en-US" sz="2200" dirty="0" err="1"/>
              <a:t>luomaan</a:t>
            </a:r>
            <a:r>
              <a:rPr lang="en-US" sz="2200" dirty="0"/>
              <a:t> 	</a:t>
            </a:r>
            <a:r>
              <a:rPr lang="en-US" sz="2200" dirty="0" err="1"/>
              <a:t>kilpailuetua</a:t>
            </a:r>
            <a:r>
              <a:rPr lang="en-US" sz="2200" dirty="0"/>
              <a:t> tai lisäämään myyntiä.</a:t>
            </a:r>
            <a:endParaRPr lang="en-IE" sz="2200" dirty="0"/>
          </a:p>
        </p:txBody>
      </p:sp>
      <p:pic>
        <p:nvPicPr>
          <p:cNvPr id="11" name="Picture Placeholder 10" descr="A picture containing text, font, graphics, clipart  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pPr algn="l" rtl="0"/>
            <a:r>
              <a:rPr lang="en-US" sz="1600" dirty="0">
                <a:solidFill>
                  <a:srgbClr val="F79037"/>
                </a:solidFill>
                <a:hlinkClick r:id="rId4">
                  <a:extLst>
                    <a:ext uri="{A12FA001-AC4F-418D-AE19-62706E023703}">
                      <ahyp:hlinkClr xmlns:ahyp="http://schemas.microsoft.com/office/drawing/2018/hyperlinkcolor" val="tx"/>
                    </a:ext>
                  </a:extLst>
                </a:hlinkClick>
              </a:rPr>
              <a:t>10 suosituinta harhaanjohtavaa elintarvikemerkintöjen väitettä | Ravintoarvomerkinnät POISTETTU!!! - YouTube</a:t>
            </a:r>
            <a:endParaRPr lang="en-IE" sz="1600" dirty="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648263" y="918904"/>
            <a:ext cx="4152337" cy="3277820"/>
          </a:xfrm>
          <a:prstGeom prst="rect">
            <a:avLst/>
          </a:prstGeom>
          <a:noFill/>
        </p:spPr>
        <p:txBody>
          <a:bodyPr wrap="square" rtlCol="0">
            <a:spAutoFit/>
          </a:bodyPr>
          <a:lstStyle/>
          <a:p>
            <a:pPr algn="l" rtl="0"/>
            <a:r>
              <a:rPr lang="en-IE" sz="2300" dirty="0">
                <a:solidFill>
                  <a:srgbClr val="000000"/>
                </a:solidFill>
              </a:rPr>
              <a:t>Tässä lyhyessä </a:t>
            </a:r>
            <a:r>
              <a:rPr lang="en-IE" sz="2300" dirty="0" err="1">
                <a:solidFill>
                  <a:srgbClr val="000000"/>
                </a:solidFill>
              </a:rPr>
              <a:t>nokkelassa</a:t>
            </a:r>
            <a:r>
              <a:rPr lang="en-IE" sz="2300" dirty="0">
                <a:solidFill>
                  <a:srgbClr val="000000"/>
                </a:solidFill>
              </a:rPr>
              <a:t> </a:t>
            </a:r>
            <a:r>
              <a:rPr lang="en-IE" sz="2300" dirty="0" err="1">
                <a:solidFill>
                  <a:srgbClr val="000000"/>
                </a:solidFill>
              </a:rPr>
              <a:t>videossa</a:t>
            </a:r>
            <a:r>
              <a:rPr lang="en-IE" sz="2300" dirty="0">
                <a:solidFill>
                  <a:srgbClr val="000000"/>
                </a:solidFill>
              </a:rPr>
              <a:t> </a:t>
            </a:r>
            <a:r>
              <a:rPr lang="en-IE" sz="2300" i="0" dirty="0" err="1">
                <a:solidFill>
                  <a:srgbClr val="F79037"/>
                </a:solidFill>
                <a:effectLst/>
                <a:hlinkClick r:id="rId5">
                  <a:extLst>
                    <a:ext uri="{A12FA001-AC4F-418D-AE19-62706E023703}">
                      <ahyp:hlinkClr xmlns:ahyp="http://schemas.microsoft.com/office/drawing/2018/hyperlinkcolor" val="tx"/>
                    </a:ext>
                  </a:extLst>
                </a:hlinkClick>
              </a:rPr>
              <a:t>Tohtori</a:t>
            </a:r>
            <a:r>
              <a:rPr lang="en-IE" sz="2300" i="0" dirty="0">
                <a:solidFill>
                  <a:srgbClr val="F79037"/>
                </a:solidFill>
                <a:effectLst/>
                <a:hlinkClick r:id="rId5">
                  <a:extLst>
                    <a:ext uri="{A12FA001-AC4F-418D-AE19-62706E023703}">
                      <ahyp:hlinkClr xmlns:ahyp="http://schemas.microsoft.com/office/drawing/2018/hyperlinkcolor" val="tx"/>
                    </a:ext>
                  </a:extLst>
                </a:hlinkClick>
              </a:rPr>
              <a:t> Mike </a:t>
            </a:r>
            <a:r>
              <a:rPr lang="en-IE" sz="2300" i="0" dirty="0" err="1">
                <a:solidFill>
                  <a:srgbClr val="F79037"/>
                </a:solidFill>
                <a:effectLst/>
                <a:hlinkClick r:id="rId5">
                  <a:extLst>
                    <a:ext uri="{A12FA001-AC4F-418D-AE19-62706E023703}">
                      <ahyp:hlinkClr xmlns:ahyp="http://schemas.microsoft.com/office/drawing/2018/hyperlinkcolor" val="tx"/>
                    </a:ext>
                  </a:extLst>
                </a:hlinkClick>
              </a:rPr>
              <a:t>Varshavski</a:t>
            </a:r>
            <a:r>
              <a:rPr lang="en-IE" sz="2300" i="0" dirty="0">
                <a:solidFill>
                  <a:srgbClr val="F79037"/>
                </a:solidFill>
                <a:effectLst/>
              </a:rPr>
              <a:t> </a:t>
            </a:r>
            <a:r>
              <a:rPr lang="en-IE" sz="2300" dirty="0" err="1">
                <a:solidFill>
                  <a:srgbClr val="000000"/>
                </a:solidFill>
              </a:rPr>
              <a:t>tuo</a:t>
            </a:r>
            <a:r>
              <a:rPr lang="en-IE" sz="2300" dirty="0">
                <a:solidFill>
                  <a:srgbClr val="000000"/>
                </a:solidFill>
              </a:rPr>
              <a:t> </a:t>
            </a:r>
            <a:r>
              <a:rPr lang="en-IE" sz="2300" dirty="0" err="1">
                <a:solidFill>
                  <a:srgbClr val="000000"/>
                </a:solidFill>
              </a:rPr>
              <a:t>esille</a:t>
            </a:r>
            <a:r>
              <a:rPr lang="en-IE" sz="2300" dirty="0">
                <a:solidFill>
                  <a:srgbClr val="000000"/>
                </a:solidFill>
              </a:rPr>
              <a:t> joitakin tapoja, joilla elintarvikkeiden merkinnät voivat olla harhaanjohtavia tai kuinka joissakin elintarvikkeissa esitetään väitteitä harhaanjohtavalla tavalla.</a:t>
            </a:r>
            <a:endParaRPr lang="en-IE" sz="2300" i="0" dirty="0">
              <a:solidFill>
                <a:srgbClr val="000000"/>
              </a:solidFill>
              <a:effectLst/>
            </a:endParaRPr>
          </a:p>
          <a:p>
            <a:pPr algn="l" rtl="0"/>
            <a:endParaRPr lang="en-IE" sz="2300" dirty="0"/>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511629" y="1452563"/>
            <a:ext cx="6550074" cy="4915580"/>
          </a:xfrm>
          <a:solidFill>
            <a:srgbClr val="B2DDDC"/>
          </a:solidFill>
        </p:spPr>
        <p:txBody>
          <a:bodyPr/>
          <a:lstStyle/>
          <a:p>
            <a:pPr marL="252000" algn="l" rtl="0">
              <a:spcBef>
                <a:spcPts val="600"/>
              </a:spcBef>
            </a:pPr>
            <a:r>
              <a:rPr lang="en-US" dirty="0" err="1"/>
              <a:t>Olemme</a:t>
            </a:r>
            <a:r>
              <a:rPr lang="en-US" dirty="0"/>
              <a:t> </a:t>
            </a:r>
            <a:r>
              <a:rPr lang="en-US" dirty="0" err="1"/>
              <a:t>aiemmin</a:t>
            </a:r>
            <a:r>
              <a:rPr lang="en-US" dirty="0"/>
              <a:t> </a:t>
            </a:r>
            <a:r>
              <a:rPr lang="en-US" dirty="0" err="1"/>
              <a:t>tuoneet</a:t>
            </a:r>
            <a:r>
              <a:rPr lang="en-US" dirty="0"/>
              <a:t> </a:t>
            </a:r>
            <a:r>
              <a:rPr lang="en-US" dirty="0" err="1"/>
              <a:t>esille</a:t>
            </a:r>
            <a:r>
              <a:rPr lang="en-US" dirty="0"/>
              <a:t> </a:t>
            </a:r>
            <a:r>
              <a:rPr lang="en-US" dirty="0" err="1"/>
              <a:t>sen</a:t>
            </a:r>
            <a:r>
              <a:rPr lang="en-US" dirty="0"/>
              <a:t>, kuinka voit olla vuorovaikutuksessa elintarvikeyrityksesi eri sidosryhmien kanssa. </a:t>
            </a:r>
          </a:p>
          <a:p>
            <a:pPr marL="252000" algn="l" rtl="0">
              <a:spcBef>
                <a:spcPts val="600"/>
              </a:spcBef>
            </a:pPr>
            <a:r>
              <a:rPr lang="en-US" dirty="0"/>
              <a:t>Jos </a:t>
            </a:r>
            <a:r>
              <a:rPr lang="en-US" dirty="0" err="1"/>
              <a:t>sidosryhmiä</a:t>
            </a:r>
            <a:r>
              <a:rPr lang="en-US" dirty="0"/>
              <a:t>, mukaan </a:t>
            </a:r>
            <a:r>
              <a:rPr lang="en-US" dirty="0" err="1"/>
              <a:t>lukien</a:t>
            </a:r>
            <a:r>
              <a:rPr lang="en-US" dirty="0"/>
              <a:t> </a:t>
            </a:r>
            <a:r>
              <a:rPr lang="en-US" dirty="0" err="1"/>
              <a:t>kuluttajia</a:t>
            </a:r>
            <a:r>
              <a:rPr lang="en-US" dirty="0"/>
              <a:t>, </a:t>
            </a:r>
            <a:r>
              <a:rPr lang="en-US" dirty="0" err="1"/>
              <a:t>työntekijöitä</a:t>
            </a:r>
            <a:r>
              <a:rPr lang="en-US" dirty="0"/>
              <a:t>, </a:t>
            </a:r>
            <a:r>
              <a:rPr lang="en-US" dirty="0" err="1"/>
              <a:t>paikallisia</a:t>
            </a:r>
            <a:r>
              <a:rPr lang="en-US" dirty="0"/>
              <a:t> </a:t>
            </a:r>
            <a:r>
              <a:rPr lang="en-US" dirty="0" err="1"/>
              <a:t>yhteisöjä</a:t>
            </a:r>
            <a:r>
              <a:rPr lang="en-US" dirty="0"/>
              <a:t> ja </a:t>
            </a:r>
            <a:r>
              <a:rPr lang="en-US" dirty="0" err="1"/>
              <a:t>sääntelyviranomaisia</a:t>
            </a:r>
            <a:r>
              <a:rPr lang="en-US" dirty="0"/>
              <a:t> ei kuitenkaan saada </a:t>
            </a:r>
            <a:r>
              <a:rPr lang="en-US" dirty="0" err="1"/>
              <a:t>aktiivisesti</a:t>
            </a:r>
            <a:r>
              <a:rPr lang="en-US" dirty="0"/>
              <a:t> </a:t>
            </a:r>
            <a:r>
              <a:rPr lang="en-US" dirty="0" err="1"/>
              <a:t>sitoutettua</a:t>
            </a:r>
            <a:r>
              <a:rPr lang="en-US" dirty="0"/>
              <a:t> </a:t>
            </a:r>
            <a:r>
              <a:rPr lang="en-US" dirty="0" err="1"/>
              <a:t>mukaan</a:t>
            </a:r>
            <a:r>
              <a:rPr lang="en-US" dirty="0"/>
              <a:t>, se voidaan nähdä huonona viestintänä. </a:t>
            </a:r>
          </a:p>
          <a:p>
            <a:pPr marL="252000" algn="l" rtl="0">
              <a:spcBef>
                <a:spcPts val="600"/>
              </a:spcBef>
            </a:pPr>
            <a:r>
              <a:rPr lang="en-US" dirty="0" err="1"/>
              <a:t>Sidosryhmien</a:t>
            </a:r>
            <a:r>
              <a:rPr lang="en-US" dirty="0"/>
              <a:t> sitouttaminen auttaa ymmärtämään heidän huolenaiheitaan, tarpeitaan ja odotuksiaan ja edistää parempaa päätöksentekoa ja suhteiden </a:t>
            </a:r>
            <a:r>
              <a:rPr lang="en-US" dirty="0" err="1"/>
              <a:t>rakentamista</a:t>
            </a:r>
            <a:r>
              <a:rPr lang="en-US" dirty="0"/>
              <a:t>.</a:t>
            </a:r>
          </a:p>
          <a:p>
            <a:pPr marL="252000" algn="ctr" rtl="0">
              <a:spcBef>
                <a:spcPts val="600"/>
              </a:spcBef>
            </a:pPr>
            <a:r>
              <a:rPr lang="en-US" b="1" dirty="0"/>
              <a:t>Pidä kaikki </a:t>
            </a:r>
            <a:r>
              <a:rPr lang="en-US" b="1" dirty="0" err="1"/>
              <a:t>viestintälinjat</a:t>
            </a:r>
            <a:r>
              <a:rPr lang="en-US" b="1" dirty="0"/>
              <a:t> AVOIMINA JA AKTIIVISINA!!</a:t>
            </a:r>
            <a:endParaRPr lang="en-IE" b="1" dirty="0"/>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a:xfrm>
            <a:off x="898357" y="681600"/>
            <a:ext cx="4990998" cy="992652"/>
          </a:xfrm>
        </p:spPr>
        <p:txBody>
          <a:bodyPr/>
          <a:lstStyle/>
          <a:p>
            <a:pPr algn="l" rtl="0"/>
            <a:r>
              <a:rPr lang="en-IE" dirty="0"/>
              <a:t>5. Sitoutumisen puute</a:t>
            </a:r>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lgn="l" rtl="0">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Eurooppa </a:t>
            </a:r>
            <a:r>
              <a:rPr lang="en-US" dirty="0" err="1">
                <a:solidFill>
                  <a:srgbClr val="F79037"/>
                </a:solidFill>
                <a:hlinkClick r:id="rId2">
                  <a:extLst>
                    <a:ext uri="{A12FA001-AC4F-418D-AE19-62706E023703}">
                      <ahyp:hlinkClr xmlns:ahyp="http://schemas.microsoft.com/office/drawing/2018/hyperlinkcolor" val="tx"/>
                    </a:ext>
                  </a:extLst>
                </a:hlinkClick>
              </a:rPr>
              <a:t>tähtää</a:t>
            </a:r>
            <a:r>
              <a:rPr lang="en-US" dirty="0">
                <a:solidFill>
                  <a:srgbClr val="F79037"/>
                </a:solidFill>
                <a:hlinkClick r:id="rId2">
                  <a:extLst>
                    <a:ext uri="{A12FA001-AC4F-418D-AE19-62706E023703}">
                      <ahyp:hlinkClr xmlns:ahyp="http://schemas.microsoft.com/office/drawing/2018/hyperlinkcolor" val="tx"/>
                    </a:ext>
                  </a:extLst>
                </a:hlinkClick>
              </a:rPr>
              <a:t> </a:t>
            </a:r>
            <a:r>
              <a:rPr lang="en-US" dirty="0" err="1">
                <a:solidFill>
                  <a:srgbClr val="F79037"/>
                </a:solidFill>
                <a:hlinkClick r:id="rId2">
                  <a:extLst>
                    <a:ext uri="{A12FA001-AC4F-418D-AE19-62706E023703}">
                      <ahyp:hlinkClr xmlns:ahyp="http://schemas.microsoft.com/office/drawing/2018/hyperlinkcolor" val="tx"/>
                    </a:ext>
                  </a:extLst>
                </a:hlinkClick>
              </a:rPr>
              <a:t>viherpesuun</a:t>
            </a:r>
            <a:r>
              <a:rPr lang="en-US" dirty="0">
                <a:solidFill>
                  <a:srgbClr val="F79037"/>
                </a:solidFill>
                <a:hlinkClick r:id="rId2">
                  <a:extLst>
                    <a:ext uri="{A12FA001-AC4F-418D-AE19-62706E023703}">
                      <ahyp:hlinkClr xmlns:ahyp="http://schemas.microsoft.com/office/drawing/2018/hyperlinkcolor" val="tx"/>
                    </a:ext>
                  </a:extLst>
                </a:hlinkClick>
              </a:rPr>
              <a:t> ja elintarvikkeiden ympäristömerkkeihin - META (eeb.org)</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Nestléä syytetään vastuuttomasta markkinoinnista KitKat-viljojen "väärennetyillä" ravitsemusväitteillä (nutritioninsight.com)</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Väärät merkinnät piilottavat totuuden superfoodeista | Melbournen yliopiston takaa-ajo (unimelb.edu.au)</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EU:n terveysväiterekisteri (europa.eu)</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Huijaatko sinua elintarvikemerkinnät? - BBC Food</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algn="l" rtl="0"/>
            <a:r>
              <a:rPr lang="en-IE" dirty="0"/>
              <a:t>Lisää mielenkiintoista luettavaa:</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9675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LUOTTAMINEN &amp; AVOIMUUS</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425758" cy="999383"/>
          </a:xfrm>
        </p:spPr>
        <p:txBody>
          <a:bodyPr/>
          <a:lstStyle/>
          <a:p>
            <a:pPr algn="l" rtl="0"/>
            <a:r>
              <a:rPr lang="en-US" sz="1800" dirty="0"/>
              <a:t>Hyvät suhteet rakentuvat luottamukselle ja läpinäkyvyydelle sekä yrityksesi sisällä että ulkoisesti. Eettisten </a:t>
            </a:r>
            <a:r>
              <a:rPr lang="en-US" sz="1800" dirty="0" err="1"/>
              <a:t>yritysten</a:t>
            </a:r>
            <a:r>
              <a:rPr lang="en-US" sz="1800" dirty="0"/>
              <a:t> </a:t>
            </a:r>
            <a:r>
              <a:rPr lang="en-US" sz="1800" dirty="0" err="1"/>
              <a:t>pitäisi</a:t>
            </a:r>
            <a:r>
              <a:rPr lang="en-US" sz="1800" dirty="0"/>
              <a:t> </a:t>
            </a:r>
            <a:r>
              <a:rPr lang="en-US" sz="1800" dirty="0" err="1"/>
              <a:t>priorisoida</a:t>
            </a:r>
            <a:r>
              <a:rPr lang="en-US" sz="1800" dirty="0"/>
              <a:t> </a:t>
            </a:r>
            <a:r>
              <a:rPr lang="en-US" sz="1800" dirty="0" err="1"/>
              <a:t>avointa</a:t>
            </a:r>
            <a:r>
              <a:rPr lang="en-US" sz="1800" dirty="0"/>
              <a:t> </a:t>
            </a:r>
            <a:r>
              <a:rPr lang="en-US" sz="1800" dirty="0" err="1"/>
              <a:t>viestintää</a:t>
            </a:r>
            <a:r>
              <a:rPr lang="en-US" sz="1800" dirty="0"/>
              <a:t>, </a:t>
            </a:r>
            <a:r>
              <a:rPr lang="en-US" sz="1800" dirty="0" err="1"/>
              <a:t>vilpittömyyttä</a:t>
            </a:r>
            <a:r>
              <a:rPr lang="en-US" sz="1800" dirty="0"/>
              <a:t> ja </a:t>
            </a:r>
            <a:r>
              <a:rPr lang="en-US" sz="1800" dirty="0" err="1"/>
              <a:t>rehellisyyttä</a:t>
            </a:r>
            <a:r>
              <a:rPr lang="en-US" sz="1800" dirty="0"/>
              <a:t>, mikä edistää luottamusta ja </a:t>
            </a:r>
            <a:r>
              <a:rPr lang="en-US" sz="1800" dirty="0" err="1"/>
              <a:t>vahvistaa</a:t>
            </a:r>
            <a:r>
              <a:rPr lang="en-US" sz="1800" dirty="0"/>
              <a:t> </a:t>
            </a:r>
            <a:r>
              <a:rPr lang="en-US" sz="1800" dirty="0" err="1"/>
              <a:t>ihmissuhteita</a:t>
            </a:r>
            <a:r>
              <a:rPr lang="en-US" sz="1800" dirty="0"/>
              <a:t>. </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dirty="0"/>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TYÖNTEKIJÖIDEN SITOUMUS JA SÄILYTTÄMINEN</a:t>
            </a:r>
          </a:p>
          <a:p>
            <a:pPr algn="l" rtl="0"/>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305732" cy="999383"/>
          </a:xfrm>
        </p:spPr>
        <p:txBody>
          <a:bodyPr/>
          <a:lstStyle/>
          <a:p>
            <a:pPr algn="l" rtl="0"/>
            <a:r>
              <a:rPr lang="en-US" sz="1800" dirty="0" err="1"/>
              <a:t>Priorisoimalla</a:t>
            </a:r>
            <a:r>
              <a:rPr lang="en-US" sz="1800" dirty="0"/>
              <a:t> </a:t>
            </a:r>
            <a:r>
              <a:rPr lang="en-US" sz="1800" dirty="0" err="1"/>
              <a:t>empatiaa</a:t>
            </a:r>
            <a:r>
              <a:rPr lang="en-US" sz="1800" dirty="0"/>
              <a:t> ja positiivisten </a:t>
            </a:r>
            <a:r>
              <a:rPr lang="en-US" sz="1800" dirty="0" err="1"/>
              <a:t>suhteiden</a:t>
            </a:r>
            <a:r>
              <a:rPr lang="en-US" sz="1800" dirty="0"/>
              <a:t> </a:t>
            </a:r>
            <a:r>
              <a:rPr lang="en-US" sz="1800" dirty="0" err="1"/>
              <a:t>edistämistä</a:t>
            </a:r>
            <a:r>
              <a:rPr lang="en-US" sz="1800" dirty="0"/>
              <a:t> työntekijöidesi kanssa johtaa korkeampaan sitoutuneisuuteen ja työtyytyväisyyteen. Tämän jälkeen henkilökunta tuntee olevansa arvostettu, tuettu ja ymmärretty, mikä lisää heidän sitoutumistaan ​​yritykseesi ja vähentää vaihtuvuutta.</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dirty="0"/>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rtl="0"/>
            <a:r>
              <a:rPr lang="en-US" dirty="0"/>
              <a:t>YHTEISTYÖ JA RYHMÄTYÖ</a:t>
            </a:r>
          </a:p>
          <a:p>
            <a:pPr algn="l" rtl="0"/>
            <a:endParaRPr lang="en-US" dirty="0"/>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480860" y="4842202"/>
            <a:ext cx="7000165" cy="999383"/>
          </a:xfrm>
        </p:spPr>
        <p:txBody>
          <a:bodyPr/>
          <a:lstStyle/>
          <a:p>
            <a:pPr algn="l" rtl="0"/>
            <a:r>
              <a:rPr lang="en-US" sz="1800" dirty="0"/>
              <a:t>Yhteistyön ja ryhmätyön voiman ymmärtäminen ja yhteiset tavoitteet luovat ympäristön, jossa yksilöt tuntevat olonsa mukavaksi jakamaan ideoitaan ja työskentelemään yhdessä. Tämä kasvattaa yhtenäisyyden tunnetta, mikä johtaa parempaan tuottavuuteen.</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dirty="0"/>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pPr algn="l" rtl="0"/>
            <a:endParaRPr lang="en-IE" dirty="0"/>
          </a:p>
          <a:p>
            <a:pPr algn="ctr" rtl="0"/>
            <a:r>
              <a:rPr lang="en-IE" sz="2400" dirty="0">
                <a:solidFill>
                  <a:srgbClr val="000000"/>
                </a:solidFill>
              </a:rPr>
              <a:t>Tässä on joitain </a:t>
            </a:r>
            <a:r>
              <a:rPr lang="en-IE" sz="2400" dirty="0" err="1">
                <a:solidFill>
                  <a:srgbClr val="000000"/>
                </a:solidFill>
              </a:rPr>
              <a:t>yleisiä</a:t>
            </a:r>
            <a:r>
              <a:rPr lang="en-IE" sz="2400" dirty="0">
                <a:solidFill>
                  <a:srgbClr val="000000"/>
                </a:solidFill>
              </a:rPr>
              <a:t> </a:t>
            </a:r>
            <a:r>
              <a:rPr lang="en-IE" sz="2400" dirty="0" err="1">
                <a:solidFill>
                  <a:srgbClr val="000000"/>
                </a:solidFill>
              </a:rPr>
              <a:t>tapoja</a:t>
            </a:r>
            <a:r>
              <a:rPr lang="en-IE" sz="2400" dirty="0">
                <a:solidFill>
                  <a:srgbClr val="000000"/>
                </a:solidFill>
              </a:rPr>
              <a:t>, </a:t>
            </a:r>
            <a:r>
              <a:rPr lang="en-IE" sz="2400" dirty="0" err="1">
                <a:solidFill>
                  <a:srgbClr val="000000"/>
                </a:solidFill>
              </a:rPr>
              <a:t>kuinka</a:t>
            </a:r>
            <a:r>
              <a:rPr lang="en-IE" sz="2400" dirty="0">
                <a:solidFill>
                  <a:srgbClr val="000000"/>
                </a:solidFill>
              </a:rPr>
              <a:t> </a:t>
            </a:r>
            <a:r>
              <a:rPr lang="en-IE" sz="2400" b="1" dirty="0">
                <a:solidFill>
                  <a:srgbClr val="F79037"/>
                </a:solidFill>
              </a:rPr>
              <a:t>RAKENNAT VAHVAT SUHTEET </a:t>
            </a:r>
            <a:r>
              <a:rPr lang="en-IE" sz="2400" dirty="0" err="1">
                <a:solidFill>
                  <a:srgbClr val="000000"/>
                </a:solidFill>
              </a:rPr>
              <a:t>yrityksesi</a:t>
            </a:r>
            <a:r>
              <a:rPr lang="en-IE" sz="2400" dirty="0">
                <a:solidFill>
                  <a:srgbClr val="000000"/>
                </a:solidFill>
              </a:rPr>
              <a:t> sisällä ja ulkopuolella</a:t>
            </a:r>
          </a:p>
          <a:p>
            <a:pPr algn="ctr" rtl="0"/>
            <a:endParaRPr lang="en-IE" sz="2400" dirty="0">
              <a:solidFill>
                <a:srgbClr val="000000"/>
              </a:solidFill>
            </a:endParaRPr>
          </a:p>
          <a:p>
            <a:pPr algn="l" rtl="0"/>
            <a:endParaRPr lang="en-IE" dirty="0"/>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a:lstStyle/>
          <a:p>
            <a:pPr algn="l" rtl="0"/>
            <a:r>
              <a:rPr lang="en-US" dirty="0" err="1"/>
              <a:t>Tarinankerronnan</a:t>
            </a:r>
            <a:r>
              <a:rPr lang="en-US" dirty="0"/>
              <a:t> </a:t>
            </a:r>
            <a:r>
              <a:rPr lang="en-US" dirty="0" err="1"/>
              <a:t>mahdollisuudet</a:t>
            </a:r>
            <a:endParaRPr lang="en-US" dirty="0"/>
          </a:p>
          <a:p>
            <a:pPr algn="l" rtl="0"/>
            <a:endParaRPr lang="en-IE" dirty="0"/>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398141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pPr rtl="0"/>
            <a:r>
              <a:rPr lang="en-US" dirty="0"/>
              <a:t>Viestintä on tiedon välittämistä tai vaihtamista puhumalla, kirjoittamalla tai käyttämällä jotakin </a:t>
            </a:r>
            <a:r>
              <a:rPr lang="en-US" dirty="0" err="1"/>
              <a:t>muuta</a:t>
            </a:r>
            <a:r>
              <a:rPr lang="en-US" dirty="0"/>
              <a:t> </a:t>
            </a:r>
            <a:r>
              <a:rPr lang="en-US" dirty="0" err="1"/>
              <a:t>välinettä</a:t>
            </a:r>
            <a:r>
              <a:rPr lang="en-US" dirty="0"/>
              <a:t>.</a:t>
            </a:r>
          </a:p>
          <a:p>
            <a:pPr rtl="0"/>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984568" y="4389961"/>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a:solidFill>
                  <a:srgbClr val="000000"/>
                </a:solidFill>
              </a:rPr>
              <a:t>Oxfordin sanakirja</a:t>
            </a:r>
            <a:endParaRPr lang="en-IE" dirty="0">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6128656" y="53756"/>
            <a:ext cx="5550655" cy="133179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en-IE" dirty="0">
                <a:solidFill>
                  <a:srgbClr val="000000"/>
                </a:solidFill>
              </a:rPr>
              <a:t>Kommunikointi tarinankerronnan kautta</a:t>
            </a: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516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24784" y="1587063"/>
            <a:ext cx="5449890" cy="4023324"/>
          </a:xfrm>
        </p:spPr>
        <p:txBody>
          <a:bodyPr/>
          <a:lstStyle/>
          <a:p>
            <a:pPr rtl="0">
              <a:lnSpc>
                <a:spcPct val="120000"/>
              </a:lnSpc>
            </a:pPr>
            <a:r>
              <a:rPr lang="en-GB" b="1" dirty="0"/>
              <a:t>Tarinankerronnolla on psykologisia supervoimia, jotka tekevät siitä tehokkaan markkinointityökalun:</a:t>
            </a:r>
          </a:p>
          <a:p>
            <a:pPr rtl="0">
              <a:lnSpc>
                <a:spcPct val="100000"/>
              </a:lnSpc>
            </a:pPr>
            <a:r>
              <a:rPr lang="en-GB" dirty="0"/>
              <a:t>Tunteet: Kun kuulet tarinan ja tunnet henkilökohtaisen yhteyden, joka ei ole vain teoreettista; se perustuu joihinkin kiehtoviin neurotieteen tosiasioihin. </a:t>
            </a:r>
            <a:r>
              <a:rPr lang="en-GB" dirty="0" err="1"/>
              <a:t>Kun</a:t>
            </a:r>
            <a:r>
              <a:rPr lang="en-GB" dirty="0"/>
              <a:t> </a:t>
            </a:r>
            <a:r>
              <a:rPr lang="en-GB" dirty="0" err="1"/>
              <a:t>kuuntelet</a:t>
            </a:r>
            <a:r>
              <a:rPr lang="en-GB" dirty="0"/>
              <a:t> tarinaa, monet muut aivoalueesi aktivoituvat ja sitoutuvat.</a:t>
            </a:r>
            <a:endParaRPr lang="en-US" dirty="0"/>
          </a:p>
          <a:p>
            <a:pPr algn="l" rtl="0"/>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824784" y="594411"/>
            <a:ext cx="5449890" cy="992652"/>
          </a:xfrm>
        </p:spPr>
        <p:txBody>
          <a:bodyPr/>
          <a:lstStyle/>
          <a:p>
            <a:pPr algn="l" rtl="0"/>
            <a:r>
              <a:rPr lang="en-IE" dirty="0"/>
              <a:t>Tarinankerronta…</a:t>
            </a:r>
          </a:p>
          <a:p>
            <a:pPr algn="l" rtl="0"/>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dirty="0"/>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914399" y="1334815"/>
            <a:ext cx="6139543" cy="4275572"/>
          </a:xfrm>
        </p:spPr>
        <p:txBody>
          <a:bodyPr/>
          <a:lstStyle/>
          <a:p>
            <a:pPr rtl="0">
              <a:lnSpc>
                <a:spcPct val="100000"/>
              </a:lnSpc>
              <a:spcBef>
                <a:spcPts val="600"/>
              </a:spcBef>
            </a:pPr>
            <a:r>
              <a:rPr lang="en-US" sz="2300" dirty="0"/>
              <a:t>Kuuntelija muodostaa emotionaalisen yhteyden tarinaan, ja viestiä pidetään aidona ja näin se vahvistaa myös kertojan luotettavaksi kokonaisuudeksi. Se rohkaisee kuuntelijan aktiivista mielikuvitusta ja sisältää kaksisuuntaisen vuorovaikutuksen tarinankertojan ja kuulijoiden välillä.</a:t>
            </a:r>
          </a:p>
          <a:p>
            <a:pPr rtl="0">
              <a:lnSpc>
                <a:spcPct val="100000"/>
              </a:lnSpc>
              <a:spcBef>
                <a:spcPts val="600"/>
              </a:spcBef>
            </a:pPr>
            <a:r>
              <a:rPr lang="en-US" sz="2300" dirty="0"/>
              <a:t>Tarina antaa </a:t>
            </a:r>
            <a:r>
              <a:rPr lang="en-US" sz="2300" dirty="0" err="1"/>
              <a:t>kuulijalle</a:t>
            </a:r>
            <a:r>
              <a:rPr lang="en-US" sz="2300" dirty="0"/>
              <a:t> </a:t>
            </a:r>
            <a:r>
              <a:rPr lang="en-US" sz="2300" dirty="0" err="1"/>
              <a:t>voimaa</a:t>
            </a:r>
            <a:r>
              <a:rPr lang="en-US" sz="2300" dirty="0"/>
              <a:t> </a:t>
            </a:r>
            <a:r>
              <a:rPr lang="en-US" sz="2300" dirty="0" err="1"/>
              <a:t>visualisoida</a:t>
            </a:r>
            <a:r>
              <a:rPr lang="en-US" sz="2300" dirty="0"/>
              <a:t> </a:t>
            </a:r>
            <a:r>
              <a:rPr lang="en-US" sz="2300" dirty="0" err="1"/>
              <a:t>eläviä</a:t>
            </a:r>
            <a:r>
              <a:rPr lang="en-US" sz="2300" dirty="0"/>
              <a:t>, aistillisia elementtejä tarinasta, jotka perustuvat tarinankertojan esitykseen ja omiin kokemuksiin ja ymmärryksiin.</a:t>
            </a:r>
          </a:p>
          <a:p>
            <a:pPr algn="ctr" rtl="0">
              <a:lnSpc>
                <a:spcPct val="100000"/>
              </a:lnSpc>
              <a:spcBef>
                <a:spcPts val="600"/>
              </a:spcBef>
            </a:pPr>
            <a:r>
              <a:rPr lang="en-US" sz="2300" b="1" dirty="0"/>
              <a:t>Haluamme sinun oppivan kertomaan eettisen ruokatarinasi!</a:t>
            </a:r>
          </a:p>
          <a:p>
            <a:pPr algn="ctr" rtl="0">
              <a:spcBef>
                <a:spcPts val="600"/>
              </a:spcBef>
            </a:pPr>
            <a:endParaRPr lang="en-IE" sz="2300" dirty="0"/>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824784" y="594411"/>
            <a:ext cx="5449890" cy="992652"/>
          </a:xfrm>
        </p:spPr>
        <p:txBody>
          <a:bodyPr/>
          <a:lstStyle/>
          <a:p>
            <a:pPr algn="l" rtl="0"/>
            <a:r>
              <a:rPr lang="en-IE" dirty="0"/>
              <a:t>Tarinankerronta…</a:t>
            </a:r>
          </a:p>
          <a:p>
            <a:pPr algn="l" rtl="0"/>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rtl="0"/>
            <a:r>
              <a:rPr lang="en-IE" sz="3600" b="1" dirty="0">
                <a:solidFill>
                  <a:srgbClr val="000000"/>
                </a:solidFill>
              </a:rPr>
              <a:t>Mitä tarinat tekevät…</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613338" y="1407647"/>
            <a:ext cx="7022662" cy="425291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en-GB" dirty="0">
                <a:solidFill>
                  <a:srgbClr val="000000"/>
                </a:solidFill>
              </a:rPr>
              <a:t>Tarinat </a:t>
            </a:r>
            <a:r>
              <a:rPr lang="en-GB" dirty="0" err="1">
                <a:solidFill>
                  <a:srgbClr val="000000"/>
                </a:solidFill>
              </a:rPr>
              <a:t>määrittelevät</a:t>
            </a:r>
            <a:r>
              <a:rPr lang="en-GB" dirty="0">
                <a:solidFill>
                  <a:srgbClr val="000000"/>
                </a:solidFill>
              </a:rPr>
              <a:t> </a:t>
            </a:r>
            <a:r>
              <a:rPr lang="en-GB" b="1" dirty="0" err="1">
                <a:solidFill>
                  <a:srgbClr val="000000"/>
                </a:solidFill>
              </a:rPr>
              <a:t>ihmiselämän</a:t>
            </a:r>
            <a:r>
              <a:rPr lang="en-GB" b="1" dirty="0">
                <a:solidFill>
                  <a:srgbClr val="000000"/>
                </a:solidFill>
              </a:rPr>
              <a:t> </a:t>
            </a:r>
            <a:r>
              <a:rPr lang="en-GB" b="1" dirty="0" err="1">
                <a:solidFill>
                  <a:srgbClr val="000000"/>
                </a:solidFill>
              </a:rPr>
              <a:t>olemuksen</a:t>
            </a:r>
            <a:endParaRPr lang="en-GB" b="1" dirty="0">
              <a:solidFill>
                <a:srgbClr val="000000"/>
              </a:solidFill>
            </a:endParaRPr>
          </a:p>
          <a:p>
            <a:pPr marL="342900" indent="-342900" algn="l" rtl="0">
              <a:buFont typeface="Arial" panose="020B0604020202020204" pitchFamily="34" charset="0"/>
              <a:buChar char="•"/>
            </a:pPr>
            <a:r>
              <a:rPr lang="en-GB" dirty="0">
                <a:solidFill>
                  <a:srgbClr val="000000"/>
                </a:solidFill>
              </a:rPr>
              <a:t>Ihmiset </a:t>
            </a:r>
            <a:r>
              <a:rPr lang="en-GB" dirty="0" err="1">
                <a:solidFill>
                  <a:srgbClr val="000000"/>
                </a:solidFill>
              </a:rPr>
              <a:t>alkavat</a:t>
            </a:r>
            <a:r>
              <a:rPr lang="en-GB" dirty="0">
                <a:solidFill>
                  <a:srgbClr val="000000"/>
                </a:solidFill>
              </a:rPr>
              <a:t> </a:t>
            </a:r>
            <a:r>
              <a:rPr lang="en-GB" dirty="0" err="1">
                <a:solidFill>
                  <a:srgbClr val="000000"/>
                </a:solidFill>
              </a:rPr>
              <a:t>kokea</a:t>
            </a:r>
            <a:r>
              <a:rPr lang="en-GB" dirty="0">
                <a:solidFill>
                  <a:srgbClr val="000000"/>
                </a:solidFill>
              </a:rPr>
              <a:t> </a:t>
            </a:r>
            <a:r>
              <a:rPr lang="en-GB" b="1" dirty="0" err="1">
                <a:solidFill>
                  <a:srgbClr val="000000"/>
                </a:solidFill>
              </a:rPr>
              <a:t>yhteyttä</a:t>
            </a:r>
            <a:endParaRPr lang="en-GB" b="1" dirty="0">
              <a:solidFill>
                <a:srgbClr val="000000"/>
              </a:solidFill>
            </a:endParaRPr>
          </a:p>
          <a:p>
            <a:pPr marL="342900" indent="-342900" algn="l" rtl="0">
              <a:buFont typeface="Arial" panose="020B0604020202020204" pitchFamily="34" charset="0"/>
              <a:buChar char="•"/>
            </a:pPr>
            <a:r>
              <a:rPr lang="en-GB" b="1" dirty="0" err="1">
                <a:solidFill>
                  <a:srgbClr val="000000"/>
                </a:solidFill>
              </a:rPr>
              <a:t>Yhteiset</a:t>
            </a:r>
            <a:r>
              <a:rPr lang="en-GB" b="1" dirty="0">
                <a:solidFill>
                  <a:srgbClr val="000000"/>
                </a:solidFill>
              </a:rPr>
              <a:t> </a:t>
            </a:r>
            <a:r>
              <a:rPr lang="en-GB" b="1" dirty="0" err="1">
                <a:solidFill>
                  <a:srgbClr val="000000"/>
                </a:solidFill>
              </a:rPr>
              <a:t>arvot</a:t>
            </a:r>
            <a:r>
              <a:rPr lang="en-GB" b="1" dirty="0">
                <a:solidFill>
                  <a:srgbClr val="000000"/>
                </a:solidFill>
              </a:rPr>
              <a:t> </a:t>
            </a:r>
            <a:r>
              <a:rPr lang="en-GB" dirty="0" err="1">
                <a:solidFill>
                  <a:srgbClr val="000000"/>
                </a:solidFill>
              </a:rPr>
              <a:t>tunnistetaan</a:t>
            </a:r>
            <a:r>
              <a:rPr lang="en-GB" dirty="0">
                <a:solidFill>
                  <a:srgbClr val="000000"/>
                </a:solidFill>
              </a:rPr>
              <a:t> ja viestit välitetään</a:t>
            </a:r>
          </a:p>
          <a:p>
            <a:pPr marL="342900" indent="-342900" algn="l" rtl="0">
              <a:buFont typeface="Arial" panose="020B0604020202020204" pitchFamily="34" charset="0"/>
              <a:buChar char="•"/>
            </a:pPr>
            <a:r>
              <a:rPr lang="en-GB" dirty="0">
                <a:solidFill>
                  <a:srgbClr val="000000"/>
                </a:solidFill>
              </a:rPr>
              <a:t>Teemat, kuten perhe, alkuperä, ystävyys, historiamme ja muut, ovat yhteisiä jokaiselle </a:t>
            </a:r>
            <a:r>
              <a:rPr lang="en-GB" dirty="0" err="1">
                <a:solidFill>
                  <a:srgbClr val="000000"/>
                </a:solidFill>
              </a:rPr>
              <a:t>kansakunnalle</a:t>
            </a:r>
            <a:r>
              <a:rPr lang="en-GB" dirty="0">
                <a:solidFill>
                  <a:srgbClr val="000000"/>
                </a:solidFill>
              </a:rPr>
              <a:t> –</a:t>
            </a:r>
            <a:r>
              <a:rPr lang="en-GB" b="1" dirty="0" err="1">
                <a:solidFill>
                  <a:srgbClr val="000000"/>
                </a:solidFill>
              </a:rPr>
              <a:t>viestejä</a:t>
            </a:r>
            <a:r>
              <a:rPr lang="en-GB" b="1" dirty="0">
                <a:solidFill>
                  <a:srgbClr val="000000"/>
                </a:solidFill>
              </a:rPr>
              <a:t> </a:t>
            </a:r>
            <a:r>
              <a:rPr lang="en-GB" dirty="0" err="1">
                <a:solidFill>
                  <a:srgbClr val="000000"/>
                </a:solidFill>
              </a:rPr>
              <a:t>maailmanlaajuisesti</a:t>
            </a:r>
            <a:endParaRPr lang="en-GB" dirty="0">
              <a:solidFill>
                <a:srgbClr val="000000"/>
              </a:solidFill>
            </a:endParaRPr>
          </a:p>
          <a:p>
            <a:pPr marL="342900" indent="-342900" algn="l" rtl="0">
              <a:buFont typeface="Arial" panose="020B0604020202020204" pitchFamily="34" charset="0"/>
              <a:buChar char="•"/>
            </a:pPr>
            <a:r>
              <a:rPr lang="en-GB" dirty="0">
                <a:solidFill>
                  <a:srgbClr val="000000"/>
                </a:solidFill>
              </a:rPr>
              <a:t>Kiinnostava tarina voi antaa asiakkaalle tai toimittajalle tai jopa työntekijöille kannustimen, jota he </a:t>
            </a:r>
            <a:r>
              <a:rPr lang="en-GB" dirty="0" err="1">
                <a:solidFill>
                  <a:srgbClr val="000000"/>
                </a:solidFill>
              </a:rPr>
              <a:t>tarvitsevat</a:t>
            </a:r>
            <a:r>
              <a:rPr lang="en-GB" dirty="0">
                <a:solidFill>
                  <a:srgbClr val="000000"/>
                </a:solidFill>
              </a:rPr>
              <a:t> </a:t>
            </a:r>
            <a:r>
              <a:rPr lang="en-GB" dirty="0" err="1">
                <a:solidFill>
                  <a:srgbClr val="000000"/>
                </a:solidFill>
              </a:rPr>
              <a:t>sitoutuakseen</a:t>
            </a:r>
            <a:r>
              <a:rPr lang="en-GB" dirty="0">
                <a:solidFill>
                  <a:srgbClr val="000000"/>
                </a:solidFill>
              </a:rPr>
              <a:t> </a:t>
            </a:r>
            <a:r>
              <a:rPr lang="en-GB" dirty="0" err="1">
                <a:solidFill>
                  <a:srgbClr val="000000"/>
                </a:solidFill>
              </a:rPr>
              <a:t>enemmän</a:t>
            </a:r>
            <a:r>
              <a:rPr lang="en-GB" dirty="0">
                <a:solidFill>
                  <a:srgbClr val="000000"/>
                </a:solidFill>
              </a:rPr>
              <a:t> </a:t>
            </a:r>
            <a:r>
              <a:rPr lang="en-GB" dirty="0" err="1">
                <a:solidFill>
                  <a:srgbClr val="000000"/>
                </a:solidFill>
              </a:rPr>
              <a:t>yrityksesi</a:t>
            </a:r>
            <a:r>
              <a:rPr lang="en-GB" dirty="0">
                <a:solidFill>
                  <a:srgbClr val="000000"/>
                </a:solidFill>
              </a:rPr>
              <a:t> kanssa.</a:t>
            </a: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845190474"/>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BBDC5A-1462-363A-854D-CCD01F2CDD0C}"/>
              </a:ext>
            </a:extLst>
          </p:cNvPr>
          <p:cNvSpPr txBox="1"/>
          <p:nvPr/>
        </p:nvSpPr>
        <p:spPr>
          <a:xfrm>
            <a:off x="8894931" y="3349437"/>
            <a:ext cx="157908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b="1" dirty="0" err="1">
                <a:solidFill>
                  <a:srgbClr val="086D6E"/>
                </a:solidFill>
              </a:rPr>
              <a:t>yhteisiä</a:t>
            </a:r>
            <a:r>
              <a:rPr lang="en-GB" b="1" dirty="0">
                <a:solidFill>
                  <a:srgbClr val="086D6E"/>
                </a:solidFill>
              </a:rPr>
              <a:t> arvoja</a:t>
            </a:r>
          </a:p>
        </p:txBody>
      </p:sp>
      <p:sp>
        <p:nvSpPr>
          <p:cNvPr id="7" name="TextBox 6">
            <a:extLst>
              <a:ext uri="{FF2B5EF4-FFF2-40B4-BE49-F238E27FC236}">
                <a16:creationId xmlns:a16="http://schemas.microsoft.com/office/drawing/2014/main" id="{CDBCDCDB-DB25-6F10-BB53-D5A94BA23EAD}"/>
              </a:ext>
            </a:extLst>
          </p:cNvPr>
          <p:cNvSpPr txBox="1"/>
          <p:nvPr/>
        </p:nvSpPr>
        <p:spPr>
          <a:xfrm>
            <a:off x="9330984" y="4190265"/>
            <a:ext cx="10974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GB" b="1" dirty="0">
                <a:solidFill>
                  <a:srgbClr val="086D6E"/>
                </a:solidFill>
              </a:rPr>
              <a:t>viestejä</a:t>
            </a:r>
          </a:p>
        </p:txBody>
      </p:sp>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7"/>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3" name="TextBox 2">
            <a:extLst>
              <a:ext uri="{FF2B5EF4-FFF2-40B4-BE49-F238E27FC236}">
                <a16:creationId xmlns:a16="http://schemas.microsoft.com/office/drawing/2014/main" id="{11F04167-8AC3-8C06-D99C-EB71E082A0CE}"/>
              </a:ext>
            </a:extLst>
          </p:cNvPr>
          <p:cNvSpPr txBox="1"/>
          <p:nvPr/>
        </p:nvSpPr>
        <p:spPr>
          <a:xfrm>
            <a:off x="6516414" y="6029078"/>
            <a:ext cx="4256690" cy="307777"/>
          </a:xfrm>
          <a:prstGeom prst="rect">
            <a:avLst/>
          </a:prstGeom>
          <a:noFill/>
        </p:spPr>
        <p:txBody>
          <a:bodyPr wrap="square" rtlCol="0">
            <a:spAutoFit/>
          </a:bodyPr>
          <a:lstStyle/>
          <a:p>
            <a:pPr algn="l" rtl="0"/>
            <a:r>
              <a:rPr lang="en-US" sz="1400" dirty="0">
                <a:solidFill>
                  <a:srgbClr val="F79037"/>
                </a:solidFill>
                <a:hlinkClick r:id="rId4">
                  <a:extLst>
                    <a:ext uri="{A12FA001-AC4F-418D-AE19-62706E023703}">
                      <ahyp:hlinkClr xmlns:ahyp="http://schemas.microsoft.com/office/drawing/2018/hyperlinkcolor" val="tx"/>
                    </a:ext>
                  </a:extLst>
                </a:hlinkClick>
              </a:rPr>
              <a:t>Tarinankerronta | eLearning Course - YouTube</a:t>
            </a:r>
            <a:endParaRPr lang="en-IE" sz="1400" dirty="0">
              <a:solidFill>
                <a:srgbClr val="F79037"/>
              </a:solidFill>
            </a:endParaRPr>
          </a:p>
        </p:txBody>
      </p:sp>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a:solidFill>
                  <a:srgbClr val="F79037"/>
                </a:solidFill>
              </a:rPr>
              <a:t>KATSO - Tarinankerronta…</a:t>
            </a:r>
            <a:endParaRPr lang="en-IE" b="1" dirty="0">
              <a:solidFill>
                <a:srgbClr val="F79037"/>
              </a:solidFill>
            </a:endParaRP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57351" y="1370013"/>
            <a:ext cx="4824249" cy="457057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l" rtl="0">
              <a:lnSpc>
                <a:spcPct val="100000"/>
              </a:lnSpc>
              <a:buNone/>
            </a:pPr>
            <a:r>
              <a:rPr lang="en-US" sz="2300" dirty="0">
                <a:solidFill>
                  <a:srgbClr val="000000"/>
                </a:solidFill>
              </a:rPr>
              <a:t>Tarinankerronta on olennainen viestintäväline. Se voi tehdä </a:t>
            </a:r>
            <a:r>
              <a:rPr lang="en-US" sz="2300" dirty="0" err="1">
                <a:solidFill>
                  <a:srgbClr val="000000"/>
                </a:solidFill>
              </a:rPr>
              <a:t>monimutkaisista</a:t>
            </a:r>
            <a:r>
              <a:rPr lang="en-US" sz="2300" dirty="0">
                <a:solidFill>
                  <a:srgbClr val="000000"/>
                </a:solidFill>
              </a:rPr>
              <a:t> </a:t>
            </a:r>
            <a:r>
              <a:rPr lang="en-US" sz="2300" dirty="0" err="1">
                <a:solidFill>
                  <a:srgbClr val="000000"/>
                </a:solidFill>
              </a:rPr>
              <a:t>tiedoista</a:t>
            </a:r>
            <a:r>
              <a:rPr lang="en-US" sz="2300" dirty="0">
                <a:solidFill>
                  <a:srgbClr val="000000"/>
                </a:solidFill>
              </a:rPr>
              <a:t> </a:t>
            </a:r>
            <a:r>
              <a:rPr lang="en-US" sz="2300" dirty="0" err="1">
                <a:solidFill>
                  <a:srgbClr val="000000"/>
                </a:solidFill>
              </a:rPr>
              <a:t>helpommin</a:t>
            </a:r>
            <a:r>
              <a:rPr lang="en-US" sz="2300" dirty="0">
                <a:solidFill>
                  <a:srgbClr val="000000"/>
                </a:solidFill>
              </a:rPr>
              <a:t> </a:t>
            </a:r>
            <a:r>
              <a:rPr lang="en-US" sz="2300" dirty="0" err="1">
                <a:solidFill>
                  <a:srgbClr val="000000"/>
                </a:solidFill>
              </a:rPr>
              <a:t>ymmärrettävää</a:t>
            </a:r>
            <a:r>
              <a:rPr lang="en-US" sz="2300" dirty="0">
                <a:solidFill>
                  <a:srgbClr val="000000"/>
                </a:solidFill>
              </a:rPr>
              <a:t> ja </a:t>
            </a:r>
            <a:r>
              <a:rPr lang="en-US" sz="2300" dirty="0" err="1">
                <a:solidFill>
                  <a:srgbClr val="000000"/>
                </a:solidFill>
              </a:rPr>
              <a:t>parantaa</a:t>
            </a:r>
            <a:r>
              <a:rPr lang="en-US" sz="2300" dirty="0">
                <a:solidFill>
                  <a:srgbClr val="000000"/>
                </a:solidFill>
              </a:rPr>
              <a:t> </a:t>
            </a:r>
            <a:r>
              <a:rPr lang="en-US" sz="2300" dirty="0" err="1">
                <a:solidFill>
                  <a:srgbClr val="000000"/>
                </a:solidFill>
              </a:rPr>
              <a:t>myyntiä</a:t>
            </a:r>
            <a:r>
              <a:rPr lang="en-US" sz="2300" dirty="0">
                <a:solidFill>
                  <a:srgbClr val="000000"/>
                </a:solidFill>
              </a:rPr>
              <a:t>.</a:t>
            </a:r>
          </a:p>
          <a:p>
            <a:pPr marL="216000" indent="0" algn="l" rtl="0">
              <a:lnSpc>
                <a:spcPct val="100000"/>
              </a:lnSpc>
              <a:spcBef>
                <a:spcPts val="600"/>
              </a:spcBef>
              <a:buNone/>
            </a:pPr>
            <a:r>
              <a:rPr lang="en-US" sz="2300" dirty="0">
                <a:solidFill>
                  <a:srgbClr val="000000"/>
                </a:solidFill>
              </a:rPr>
              <a:t>Tässä lyhyessä videossa opimme:</a:t>
            </a:r>
          </a:p>
          <a:p>
            <a:pPr marL="673200" indent="-457200" algn="l" rtl="0">
              <a:lnSpc>
                <a:spcPct val="100000"/>
              </a:lnSpc>
              <a:spcBef>
                <a:spcPts val="600"/>
              </a:spcBef>
            </a:pPr>
            <a:r>
              <a:rPr lang="en-US" sz="2300" dirty="0">
                <a:solidFill>
                  <a:srgbClr val="000000"/>
                </a:solidFill>
              </a:rPr>
              <a:t>Tehokkaan tarinankerrontamisen edut</a:t>
            </a:r>
          </a:p>
          <a:p>
            <a:pPr marL="685800" indent="-457200" algn="l" rtl="0">
              <a:lnSpc>
                <a:spcPct val="100000"/>
              </a:lnSpc>
            </a:pPr>
            <a:r>
              <a:rPr lang="en-US" sz="2300" dirty="0">
                <a:solidFill>
                  <a:srgbClr val="000000"/>
                </a:solidFill>
              </a:rPr>
              <a:t>Kuinka </a:t>
            </a:r>
            <a:r>
              <a:rPr lang="en-US" sz="2300" dirty="0" err="1">
                <a:solidFill>
                  <a:srgbClr val="000000"/>
                </a:solidFill>
              </a:rPr>
              <a:t>parantaa</a:t>
            </a:r>
            <a:r>
              <a:rPr lang="en-US" sz="2300" dirty="0">
                <a:solidFill>
                  <a:srgbClr val="000000"/>
                </a:solidFill>
              </a:rPr>
              <a:t> </a:t>
            </a:r>
            <a:r>
              <a:rPr lang="en-US" sz="2300" dirty="0" err="1">
                <a:solidFill>
                  <a:srgbClr val="000000"/>
                </a:solidFill>
              </a:rPr>
              <a:t>tarinankerronnan</a:t>
            </a:r>
            <a:r>
              <a:rPr lang="en-US" sz="2300" dirty="0">
                <a:solidFill>
                  <a:srgbClr val="000000"/>
                </a:solidFill>
              </a:rPr>
              <a:t> </a:t>
            </a:r>
            <a:r>
              <a:rPr lang="en-US" sz="2300" dirty="0" err="1">
                <a:solidFill>
                  <a:srgbClr val="000000"/>
                </a:solidFill>
              </a:rPr>
              <a:t>taitojasi</a:t>
            </a:r>
            <a:endParaRPr lang="en-US" sz="2300" dirty="0">
              <a:solidFill>
                <a:srgbClr val="000000"/>
              </a:solidFill>
            </a:endParaRPr>
          </a:p>
          <a:p>
            <a:pPr marL="685800" indent="-457200" algn="l" rtl="0">
              <a:lnSpc>
                <a:spcPct val="100000"/>
              </a:lnSpc>
            </a:pPr>
            <a:r>
              <a:rPr lang="en-US" sz="2300" dirty="0">
                <a:solidFill>
                  <a:srgbClr val="000000"/>
                </a:solidFill>
              </a:rPr>
              <a:t>Kuinka käyttää tarinankerrontaa ihmissuhteiden rakentamiseen</a:t>
            </a:r>
            <a:endParaRPr lang="en-IE" sz="2300" dirty="0">
              <a:solidFill>
                <a:srgbClr val="000000"/>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3"/>
          <a:stretch>
            <a:fillRect/>
          </a:stretch>
        </p:blipFill>
        <p:spPr>
          <a:xfrm>
            <a:off x="5446110" y="1248682"/>
            <a:ext cx="5484649" cy="3638628"/>
          </a:xfrm>
          <a:prstGeom prst="rect">
            <a:avLst/>
          </a:prstGeom>
        </p:spPr>
      </p:pic>
      <p:sp>
        <p:nvSpPr>
          <p:cNvPr id="4" name="TextBox 3">
            <a:extLst>
              <a:ext uri="{FF2B5EF4-FFF2-40B4-BE49-F238E27FC236}">
                <a16:creationId xmlns:a16="http://schemas.microsoft.com/office/drawing/2014/main" id="{FD8B8B22-287F-73A0-46F4-7E4D9B0614EB}"/>
              </a:ext>
            </a:extLst>
          </p:cNvPr>
          <p:cNvSpPr txBox="1"/>
          <p:nvPr/>
        </p:nvSpPr>
        <p:spPr>
          <a:xfrm>
            <a:off x="5194300" y="5948120"/>
            <a:ext cx="6808514" cy="369332"/>
          </a:xfrm>
          <a:prstGeom prst="rect">
            <a:avLst/>
          </a:prstGeom>
          <a:noFill/>
        </p:spPr>
        <p:txBody>
          <a:bodyPr wrap="square">
            <a:spAutoFit/>
          </a:bodyPr>
          <a:lstStyle/>
          <a:p>
            <a:pPr algn="l" rtl="0"/>
            <a:r>
              <a:rPr lang="en-US" dirty="0">
                <a:solidFill>
                  <a:srgbClr val="F79037"/>
                </a:solidFill>
                <a:hlinkClick r:id="rId4">
                  <a:extLst>
                    <a:ext uri="{A12FA001-AC4F-418D-AE19-62706E023703}">
                      <ahyp:hlinkClr xmlns:ahyp="http://schemas.microsoft.com/office/drawing/2018/hyperlinkcolor" val="tx"/>
                    </a:ext>
                  </a:extLst>
                </a:hlinkClick>
              </a:rPr>
              <a:t>Agroekologia – </a:t>
            </a:r>
            <a:r>
              <a:rPr lang="en-US" dirty="0" err="1">
                <a:solidFill>
                  <a:srgbClr val="F79037"/>
                </a:solidFill>
                <a:hlinkClick r:id="rId4">
                  <a:extLst>
                    <a:ext uri="{A12FA001-AC4F-418D-AE19-62706E023703}">
                      <ahyp:hlinkClr xmlns:ahyp="http://schemas.microsoft.com/office/drawing/2018/hyperlinkcolor" val="tx"/>
                    </a:ext>
                  </a:extLst>
                </a:hlinkClick>
              </a:rPr>
              <a:t>ruokajärjestelmien</a:t>
            </a:r>
            <a:r>
              <a:rPr lang="en-US" dirty="0">
                <a:solidFill>
                  <a:srgbClr val="F79037"/>
                </a:solidFill>
                <a:hlinkClick r:id="rId4">
                  <a:extLst>
                    <a:ext uri="{A12FA001-AC4F-418D-AE19-62706E023703}">
                      <ahyp:hlinkClr xmlns:ahyp="http://schemas.microsoft.com/office/drawing/2018/hyperlinkcolor" val="tx"/>
                    </a:ext>
                  </a:extLst>
                </a:hlinkClick>
              </a:rPr>
              <a:t> seuraava kehitys – YouTube</a:t>
            </a:r>
            <a:endParaRPr lang="en-IE" dirty="0">
              <a:solidFill>
                <a:srgbClr val="F79037"/>
              </a:solidFill>
            </a:endParaRPr>
          </a:p>
        </p:txBody>
      </p:sp>
      <p:sp>
        <p:nvSpPr>
          <p:cNvPr id="6" name="TextBox 5">
            <a:extLst>
              <a:ext uri="{FF2B5EF4-FFF2-40B4-BE49-F238E27FC236}">
                <a16:creationId xmlns:a16="http://schemas.microsoft.com/office/drawing/2014/main" id="{57EEA667-A222-A57A-DBF5-329C31D6F21D}"/>
              </a:ext>
            </a:extLst>
          </p:cNvPr>
          <p:cNvSpPr txBox="1"/>
          <p:nvPr/>
        </p:nvSpPr>
        <p:spPr>
          <a:xfrm>
            <a:off x="620110" y="1174559"/>
            <a:ext cx="4574190" cy="4893647"/>
          </a:xfrm>
          <a:prstGeom prst="rect">
            <a:avLst/>
          </a:prstGeom>
          <a:noFill/>
        </p:spPr>
        <p:txBody>
          <a:bodyPr wrap="square">
            <a:spAutoFit/>
          </a:bodyPr>
          <a:lstStyle/>
          <a:p>
            <a:pPr marL="0" marR="0" lvl="0" indent="0" algn="l" rtl="0">
              <a:spcBef>
                <a:spcPts val="0"/>
              </a:spcBef>
              <a:spcAft>
                <a:spcPts val="0"/>
              </a:spcAft>
              <a:buNone/>
            </a:pPr>
            <a:r>
              <a:rPr lang="en-US" sz="2400" b="0" i="0" dirty="0" err="1">
                <a:solidFill>
                  <a:srgbClr val="000000"/>
                </a:solidFill>
                <a:ea typeface="Raleway"/>
                <a:cs typeface="Raleway"/>
                <a:sym typeface="Raleway"/>
              </a:rPr>
              <a:t>Tämä</a:t>
            </a:r>
            <a:r>
              <a:rPr lang="en-US" sz="2400" b="0" i="0" dirty="0">
                <a:solidFill>
                  <a:srgbClr val="000000"/>
                </a:solidFill>
                <a:ea typeface="Raleway"/>
                <a:cs typeface="Raleway"/>
                <a:sym typeface="Raleway"/>
              </a:rPr>
              <a:t> </a:t>
            </a:r>
            <a:r>
              <a:rPr lang="en-US" sz="2400" dirty="0" err="1">
                <a:solidFill>
                  <a:srgbClr val="000000"/>
                </a:solidFill>
                <a:ea typeface="Raleway"/>
                <a:cs typeface="Raleway"/>
                <a:sym typeface="Raleway"/>
              </a:rPr>
              <a:t>lyhyt</a:t>
            </a:r>
            <a:r>
              <a:rPr lang="en-US" sz="2400" dirty="0">
                <a:solidFill>
                  <a:srgbClr val="000000"/>
                </a:solidFill>
                <a:ea typeface="Raleway"/>
                <a:cs typeface="Raleway"/>
                <a:sym typeface="Raleway"/>
              </a:rPr>
              <a:t> video </a:t>
            </a:r>
            <a:r>
              <a:rPr lang="en-US" sz="2400" dirty="0" err="1">
                <a:solidFill>
                  <a:srgbClr val="000000"/>
                </a:solidFill>
                <a:ea typeface="Raleway"/>
                <a:cs typeface="Raleway"/>
                <a:sym typeface="Raleway"/>
              </a:rPr>
              <a:t>näyttää</a:t>
            </a:r>
            <a:r>
              <a:rPr lang="en-US" sz="2400" dirty="0">
                <a:solidFill>
                  <a:srgbClr val="000000"/>
                </a:solidFill>
                <a:ea typeface="Raleway"/>
                <a:cs typeface="Raleway"/>
                <a:sym typeface="Raleway"/>
              </a:rPr>
              <a:t>, kuinka helppoa tarinan kertominen on. </a:t>
            </a:r>
          </a:p>
          <a:p>
            <a:pPr marL="0" marR="0" lvl="0" indent="0" algn="l" rtl="0">
              <a:spcBef>
                <a:spcPts val="0"/>
              </a:spcBef>
              <a:spcAft>
                <a:spcPts val="0"/>
              </a:spcAft>
              <a:buNone/>
            </a:pPr>
            <a:endParaRPr lang="en-US" sz="2400" dirty="0">
              <a:solidFill>
                <a:srgbClr val="000000"/>
              </a:solidFill>
              <a:ea typeface="Raleway"/>
              <a:cs typeface="Raleway"/>
              <a:sym typeface="Raleway"/>
            </a:endParaRPr>
          </a:p>
          <a:p>
            <a:pPr marL="0" marR="0" lvl="0" indent="0" algn="l" rtl="0">
              <a:spcBef>
                <a:spcPts val="0"/>
              </a:spcBef>
              <a:spcAft>
                <a:spcPts val="0"/>
              </a:spcAft>
              <a:buNone/>
            </a:pPr>
            <a:r>
              <a:rPr lang="en-US" sz="2400" dirty="0">
                <a:solidFill>
                  <a:srgbClr val="000000"/>
                </a:solidFill>
                <a:ea typeface="Raleway"/>
                <a:cs typeface="Raleway"/>
                <a:sym typeface="Raleway"/>
              </a:rPr>
              <a:t>Sen ei tarvitse olla pitkä, mutta siinä on yksinkertainen animaatio ja nopeatempoinen dialogi</a:t>
            </a:r>
            <a:r>
              <a:rPr lang="en-US" sz="2400" b="0" i="0" dirty="0">
                <a:solidFill>
                  <a:srgbClr val="000000"/>
                </a:solidFill>
                <a:ea typeface="Raleway"/>
                <a:cs typeface="Raleway"/>
                <a:sym typeface="Raleway"/>
              </a:rPr>
              <a:t>. </a:t>
            </a:r>
          </a:p>
          <a:p>
            <a:pPr marL="0" marR="0" lvl="0" indent="0" algn="l" rtl="0">
              <a:spcBef>
                <a:spcPts val="0"/>
              </a:spcBef>
              <a:spcAft>
                <a:spcPts val="0"/>
              </a:spcAft>
              <a:buNone/>
            </a:pPr>
            <a:endParaRPr lang="en-US" sz="2400" dirty="0">
              <a:solidFill>
                <a:srgbClr val="000000"/>
              </a:solidFill>
              <a:ea typeface="Raleway"/>
              <a:cs typeface="Raleway"/>
              <a:sym typeface="Raleway"/>
            </a:endParaRPr>
          </a:p>
          <a:p>
            <a:pPr marL="0" marR="0" lvl="0" indent="0" algn="l" rtl="0">
              <a:spcBef>
                <a:spcPts val="0"/>
              </a:spcBef>
              <a:spcAft>
                <a:spcPts val="0"/>
              </a:spcAft>
              <a:buNone/>
            </a:pPr>
            <a:r>
              <a:rPr lang="en-US" sz="2400" b="0" i="0" dirty="0">
                <a:solidFill>
                  <a:srgbClr val="000000"/>
                </a:solidFill>
                <a:ea typeface="Raleway"/>
                <a:cs typeface="Raleway"/>
                <a:sym typeface="Raleway"/>
              </a:rPr>
              <a:t>Se kuvaa, mistä tulimme, missä olemme nyt ja miltä tulevaisuus voisi näyttää. </a:t>
            </a:r>
          </a:p>
          <a:p>
            <a:pPr marL="0" marR="0" lvl="0" indent="0" algn="l" rtl="0">
              <a:spcBef>
                <a:spcPts val="0"/>
              </a:spcBef>
              <a:spcAft>
                <a:spcPts val="0"/>
              </a:spcAft>
              <a:buNone/>
            </a:pPr>
            <a:endParaRPr lang="en-US" sz="2400" dirty="0">
              <a:solidFill>
                <a:srgbClr val="000000"/>
              </a:solidFill>
              <a:ea typeface="Raleway"/>
              <a:cs typeface="Raleway"/>
              <a:sym typeface="Raleway"/>
            </a:endParaRPr>
          </a:p>
          <a:p>
            <a:pPr marL="0" marR="0" lvl="0" indent="0" algn="l" rtl="0">
              <a:spcBef>
                <a:spcPts val="0"/>
              </a:spcBef>
              <a:spcAft>
                <a:spcPts val="0"/>
              </a:spcAft>
              <a:buNone/>
            </a:pPr>
            <a:r>
              <a:rPr lang="en-US" sz="2400" b="0" i="0" dirty="0">
                <a:solidFill>
                  <a:srgbClr val="000000"/>
                </a:solidFill>
                <a:ea typeface="Raleway"/>
                <a:cs typeface="Raleway"/>
                <a:sym typeface="Raleway"/>
              </a:rPr>
              <a:t>Se on </a:t>
            </a:r>
            <a:r>
              <a:rPr lang="en-US" sz="2400" b="0" i="0" dirty="0" err="1">
                <a:solidFill>
                  <a:srgbClr val="000000"/>
                </a:solidFill>
                <a:ea typeface="Raleway"/>
                <a:cs typeface="Raleway"/>
                <a:sym typeface="Raleway"/>
              </a:rPr>
              <a:t>täysi</a:t>
            </a:r>
            <a:r>
              <a:rPr lang="en-US" sz="2400" b="0" i="0" dirty="0">
                <a:solidFill>
                  <a:srgbClr val="000000"/>
                </a:solidFill>
                <a:ea typeface="Raleway"/>
                <a:cs typeface="Raleway"/>
                <a:sym typeface="Raleway"/>
              </a:rPr>
              <a:t> “</a:t>
            </a:r>
            <a:r>
              <a:rPr lang="en-US" sz="2400" b="0" i="1" dirty="0">
                <a:solidFill>
                  <a:srgbClr val="000000"/>
                </a:solidFill>
                <a:ea typeface="Raleway"/>
                <a:cs typeface="Raleway"/>
                <a:sym typeface="Raleway"/>
              </a:rPr>
              <a:t>HOOK-LINE &amp; SINKER” </a:t>
            </a:r>
            <a:r>
              <a:rPr lang="en-US" sz="2400" b="0" dirty="0" err="1">
                <a:solidFill>
                  <a:srgbClr val="000000"/>
                </a:solidFill>
                <a:ea typeface="Raleway"/>
                <a:cs typeface="Raleway"/>
                <a:sym typeface="Raleway"/>
              </a:rPr>
              <a:t>saadakseen</a:t>
            </a:r>
            <a:r>
              <a:rPr lang="en-US" sz="2400" b="0" dirty="0">
                <a:solidFill>
                  <a:srgbClr val="000000"/>
                </a:solidFill>
                <a:ea typeface="Raleway"/>
                <a:cs typeface="Raleway"/>
                <a:sym typeface="Raleway"/>
              </a:rPr>
              <a:t> yleisön mukaan.</a:t>
            </a:r>
            <a:endParaRPr lang="en-US" sz="2400" i="1" dirty="0">
              <a:solidFill>
                <a:srgbClr val="000000"/>
              </a:solidFill>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325902" y="206844"/>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buClr>
                <a:srgbClr val="568754"/>
              </a:buClr>
              <a:buSzPct val="100000"/>
              <a:buFont typeface="Arial" panose="020B0604020202020204" pitchFamily="34" charset="0"/>
              <a:buNone/>
            </a:pPr>
            <a:r>
              <a:rPr lang="en-US" b="1" dirty="0">
                <a:solidFill>
                  <a:srgbClr val="F79037"/>
                </a:solidFill>
              </a:rPr>
              <a:t>KATSO - </a:t>
            </a:r>
            <a:r>
              <a:rPr lang="en-US" dirty="0" err="1">
                <a:solidFill>
                  <a:srgbClr val="F79037"/>
                </a:solidFill>
              </a:rPr>
              <a:t>Ruokajärjestelmien</a:t>
            </a:r>
            <a:r>
              <a:rPr lang="en-US" dirty="0">
                <a:solidFill>
                  <a:srgbClr val="F79037"/>
                </a:solidFill>
              </a:rPr>
              <a:t> seuraava kehitys</a:t>
            </a: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p:txBody>
          <a:bodyPr/>
          <a:lstStyle/>
          <a:p>
            <a:pPr algn="l" rtl="0"/>
            <a:r>
              <a:rPr lang="en-IE" dirty="0"/>
              <a:t>Luodaan bränditarinaa…</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98525" y="1499859"/>
            <a:ext cx="5901668" cy="2751522"/>
          </a:xfrm>
          <a:prstGeom prst="rect">
            <a:avLst/>
          </a:prstGeom>
          <a:noFill/>
        </p:spPr>
        <p:txBody>
          <a:bodyPr wrap="square">
            <a:spAutoFit/>
          </a:bodyPr>
          <a:lstStyle/>
          <a:p>
            <a:pPr algn="ctr" rtl="0"/>
            <a:r>
              <a:rPr lang="en-US" dirty="0"/>
              <a:t>Kuva tai havainto koostuu tosiasioista, tunteista ja tulkinnoista, kaikesta </a:t>
            </a:r>
            <a:r>
              <a:rPr lang="en-US" dirty="0" err="1"/>
              <a:t>mitä</a:t>
            </a:r>
            <a:r>
              <a:rPr lang="en-US" dirty="0"/>
              <a:t> </a:t>
            </a:r>
            <a:r>
              <a:rPr lang="en-US" dirty="0" err="1"/>
              <a:t>teet</a:t>
            </a:r>
            <a:r>
              <a:rPr lang="en-US" dirty="0"/>
              <a:t> … jokaisesta elintarvikeyrityksesi tai elintarviketuotteesi osa-alueesta, ruoan alkuperästä, elintarvikkeiden </a:t>
            </a:r>
            <a:r>
              <a:rPr lang="en-US" dirty="0" err="1"/>
              <a:t>jalostusmenetelmistä</a:t>
            </a:r>
            <a:r>
              <a:rPr lang="en-US" dirty="0"/>
              <a:t>, </a:t>
            </a:r>
            <a:r>
              <a:rPr lang="en-US" dirty="0" err="1"/>
              <a:t>elintarvikkeiden</a:t>
            </a:r>
            <a:r>
              <a:rPr lang="en-US" dirty="0"/>
              <a:t> </a:t>
            </a:r>
            <a:r>
              <a:rPr lang="en-US" dirty="0" err="1"/>
              <a:t>reitistä</a:t>
            </a:r>
            <a:r>
              <a:rPr lang="en-US" dirty="0"/>
              <a:t> </a:t>
            </a:r>
            <a:r>
              <a:rPr lang="en-US" dirty="0" err="1"/>
              <a:t>omaan</a:t>
            </a:r>
            <a:r>
              <a:rPr lang="en-US" dirty="0"/>
              <a:t> </a:t>
            </a:r>
            <a:r>
              <a:rPr lang="en-US" dirty="0" err="1"/>
              <a:t>henkilökohtaiseen</a:t>
            </a:r>
            <a:r>
              <a:rPr lang="en-US" dirty="0"/>
              <a:t> </a:t>
            </a:r>
            <a:r>
              <a:rPr lang="en-US" dirty="0" err="1"/>
              <a:t>tarinaasi</a:t>
            </a:r>
            <a:r>
              <a:rPr lang="en-US" dirty="0"/>
              <a:t>, jopa jakelumenetelmiisi.</a:t>
            </a:r>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898525" y="4251381"/>
            <a:ext cx="5901668" cy="141151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lnSpc>
                <a:spcPct val="100000"/>
              </a:lnSpc>
              <a:buNone/>
            </a:pPr>
            <a:r>
              <a:rPr lang="en-US" sz="2200" b="1" dirty="0">
                <a:solidFill>
                  <a:srgbClr val="086D6E"/>
                </a:solidFill>
              </a:rPr>
              <a:t>Tarinasi ei ole vain sitä, mitä kerrot ihmisille, vaan myös se, mitä he uskovat sinusta tuotteesi tai palvelusi/kokemuksesi lähettämien signaalien tai </a:t>
            </a:r>
            <a:r>
              <a:rPr lang="en-US" sz="2200" b="1" dirty="0" err="1">
                <a:solidFill>
                  <a:srgbClr val="086D6E"/>
                </a:solidFill>
              </a:rPr>
              <a:t>viestien</a:t>
            </a:r>
            <a:r>
              <a:rPr lang="en-US" sz="2200" b="1" dirty="0">
                <a:solidFill>
                  <a:srgbClr val="086D6E"/>
                </a:solidFill>
              </a:rPr>
              <a:t> </a:t>
            </a:r>
            <a:r>
              <a:rPr lang="en-US" sz="2200" b="1" dirty="0" err="1">
                <a:solidFill>
                  <a:srgbClr val="086D6E"/>
                </a:solidFill>
              </a:rPr>
              <a:t>perusteella</a:t>
            </a:r>
            <a:r>
              <a:rPr lang="en-US" sz="2200" b="1" dirty="0">
                <a:solidFill>
                  <a:srgbClr val="086D6E"/>
                </a:solidFill>
              </a:rPr>
              <a:t>.</a:t>
            </a:r>
          </a:p>
        </p:txBody>
      </p:sp>
    </p:spTree>
    <p:extLst>
      <p:ext uri="{BB962C8B-B14F-4D97-AF65-F5344CB8AC3E}">
        <p14:creationId xmlns:p14="http://schemas.microsoft.com/office/powerpoint/2010/main" val="2899665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a:xfrm>
            <a:off x="856356" y="1524912"/>
            <a:ext cx="5239644" cy="4075788"/>
          </a:xfrm>
        </p:spPr>
        <p:txBody>
          <a:bodyPr>
            <a:normAutofit/>
          </a:bodyPr>
          <a:lstStyle/>
          <a:p>
            <a:pPr rtl="0"/>
            <a:r>
              <a:rPr lang="en-US" sz="3200" b="0" i="0" dirty="0"/>
              <a:t>Ymmärrät ja arvostat eettisen </a:t>
            </a:r>
            <a:r>
              <a:rPr lang="en-US" sz="3200" b="0" i="0" dirty="0" err="1"/>
              <a:t>ruoan</a:t>
            </a:r>
            <a:r>
              <a:rPr lang="en-US" sz="3200" b="0" i="0" dirty="0"/>
              <a:t> </a:t>
            </a:r>
            <a:r>
              <a:rPr lang="en-US" sz="3200" b="0" i="0" dirty="0" err="1"/>
              <a:t>tarvetta</a:t>
            </a:r>
            <a:r>
              <a:rPr lang="en-US" sz="3200" b="0" i="0" dirty="0"/>
              <a:t> … </a:t>
            </a:r>
            <a:r>
              <a:rPr lang="en-US" sz="3200" b="1" i="0" dirty="0" err="1"/>
              <a:t>nyt</a:t>
            </a:r>
            <a:r>
              <a:rPr lang="en-US" sz="3200" b="1" i="0" dirty="0"/>
              <a:t> haluat </a:t>
            </a:r>
            <a:r>
              <a:rPr lang="en-US" sz="3200" b="1" i="0" dirty="0" err="1"/>
              <a:t>myydä</a:t>
            </a:r>
            <a:r>
              <a:rPr lang="en-US" sz="3200" b="1" i="0" dirty="0"/>
              <a:t> </a:t>
            </a:r>
            <a:r>
              <a:rPr lang="en-US" sz="3200" b="1" i="0" dirty="0" err="1"/>
              <a:t>sen</a:t>
            </a:r>
            <a:r>
              <a:rPr lang="en-US" sz="3200" b="1" i="0" dirty="0"/>
              <a:t> </a:t>
            </a:r>
            <a:r>
              <a:rPr lang="en-US" sz="3200" b="0" i="0" dirty="0"/>
              <a:t>… </a:t>
            </a:r>
            <a:r>
              <a:rPr lang="en-US" sz="3200" b="0" i="0" dirty="0" err="1"/>
              <a:t>niin</a:t>
            </a:r>
            <a:r>
              <a:rPr lang="en-US" sz="3200" b="0" i="0" dirty="0"/>
              <a:t> on tärkeää kertoa sidosryhmillesi tarina siitä, kuinka olet päätynyt tänne ja mitä olet saavuttanut, ja ottaa heidät mukaan matkaan!</a:t>
            </a:r>
          </a:p>
          <a:p>
            <a:pPr rtl="0"/>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1" y="3835204"/>
            <a:ext cx="2755480" cy="1723877"/>
          </a:xfrm>
        </p:spPr>
        <p:txBody>
          <a:bodyPr/>
          <a:lstStyle/>
          <a:p>
            <a:pPr algn="ctr" rtl="0">
              <a:lnSpc>
                <a:spcPct val="100000"/>
              </a:lnSpc>
              <a:spcBef>
                <a:spcPts val="0"/>
              </a:spcBef>
            </a:pPr>
            <a:r>
              <a:rPr lang="en-US" sz="2100" b="1" dirty="0"/>
              <a:t>Aloita </a:t>
            </a:r>
            <a:r>
              <a:rPr lang="en-US" sz="2100" b="1" dirty="0" err="1"/>
              <a:t>henkilökohtaisesta</a:t>
            </a:r>
            <a:r>
              <a:rPr lang="en-US" sz="2100" b="1" dirty="0"/>
              <a:t> </a:t>
            </a:r>
            <a:r>
              <a:rPr lang="en-US" sz="2100" b="1" dirty="0" err="1"/>
              <a:t>tarinastasi</a:t>
            </a:r>
            <a:r>
              <a:rPr lang="en-US" sz="2100" dirty="0"/>
              <a:t>: </a:t>
            </a:r>
          </a:p>
          <a:p>
            <a:pPr algn="ctr" rtl="0">
              <a:lnSpc>
                <a:spcPct val="100000"/>
              </a:lnSpc>
              <a:spcBef>
                <a:spcPts val="0"/>
              </a:spcBef>
            </a:pPr>
            <a:r>
              <a:rPr lang="en-US" sz="2100" dirty="0" err="1"/>
              <a:t>Sinun</a:t>
            </a:r>
            <a:r>
              <a:rPr lang="en-US" sz="2100" dirty="0"/>
              <a:t> ja yrityksesi historia.</a:t>
            </a:r>
          </a:p>
          <a:p>
            <a:pPr algn="ctr" rtl="0"/>
            <a:endParaRPr lang="en-IE" sz="2100" dirty="0"/>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885263" y="3835203"/>
            <a:ext cx="2113413" cy="1723877"/>
          </a:xfrm>
        </p:spPr>
        <p:txBody>
          <a:bodyPr/>
          <a:lstStyle/>
          <a:p>
            <a:pPr algn="ctr" rtl="0">
              <a:lnSpc>
                <a:spcPct val="100000"/>
              </a:lnSpc>
              <a:spcBef>
                <a:spcPts val="0"/>
              </a:spcBef>
            </a:pPr>
            <a:r>
              <a:rPr lang="en-US" sz="2100" b="1" dirty="0"/>
              <a:t>Sinun </a:t>
            </a:r>
            <a:r>
              <a:rPr lang="en-US" sz="2100" b="1" dirty="0" err="1"/>
              <a:t>intohimosi</a:t>
            </a:r>
            <a:r>
              <a:rPr lang="en-US" sz="2100" b="1" dirty="0"/>
              <a:t> </a:t>
            </a:r>
            <a:r>
              <a:rPr lang="en-US" sz="2100" b="1" dirty="0" err="1"/>
              <a:t>tarina</a:t>
            </a:r>
            <a:r>
              <a:rPr lang="en-US" sz="2100" b="1" dirty="0"/>
              <a:t>: </a:t>
            </a:r>
          </a:p>
          <a:p>
            <a:pPr algn="ctr" rtl="0">
              <a:lnSpc>
                <a:spcPct val="100000"/>
              </a:lnSpc>
              <a:spcBef>
                <a:spcPts val="0"/>
              </a:spcBef>
            </a:pPr>
            <a:r>
              <a:rPr lang="en-US" sz="2100" dirty="0" err="1"/>
              <a:t>Mitä</a:t>
            </a:r>
            <a:r>
              <a:rPr lang="en-US" sz="2100" dirty="0"/>
              <a:t> rakastat matkassa, mikä ohjaa sinua ja liiketoimintaa.</a:t>
            </a:r>
          </a:p>
          <a:p>
            <a:pPr algn="ctr" rtl="0"/>
            <a:endParaRPr lang="en-IE" sz="2100"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2389414" cy="1237497"/>
          </a:xfrm>
        </p:spPr>
        <p:txBody>
          <a:bodyPr/>
          <a:lstStyle/>
          <a:p>
            <a:pPr algn="ctr" rtl="0">
              <a:lnSpc>
                <a:spcPct val="100000"/>
              </a:lnSpc>
              <a:spcBef>
                <a:spcPts val="0"/>
              </a:spcBef>
            </a:pPr>
            <a:r>
              <a:rPr lang="en-US" sz="2100" b="1" dirty="0"/>
              <a:t>Persoonallisuuden </a:t>
            </a:r>
            <a:r>
              <a:rPr lang="en-US" sz="2100" b="1" dirty="0" err="1"/>
              <a:t>tarina</a:t>
            </a:r>
            <a:r>
              <a:rPr lang="en-US" sz="2100" b="1" dirty="0"/>
              <a:t>: </a:t>
            </a:r>
          </a:p>
          <a:p>
            <a:pPr algn="ctr" rtl="0">
              <a:lnSpc>
                <a:spcPct val="100000"/>
              </a:lnSpc>
              <a:spcBef>
                <a:spcPts val="0"/>
              </a:spcBef>
            </a:pPr>
            <a:r>
              <a:rPr lang="en-US" sz="2100" dirty="0" err="1"/>
              <a:t>Mikä</a:t>
            </a:r>
            <a:r>
              <a:rPr lang="en-US" sz="2100" dirty="0"/>
              <a:t> on asiakkaan tai sidosryhmän kokemus heidän edessään?</a:t>
            </a:r>
          </a:p>
          <a:p>
            <a:pPr algn="ctr" rtl="0"/>
            <a:endParaRPr lang="en-IE" sz="2100" dirty="0"/>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2113413" cy="1237497"/>
          </a:xfrm>
        </p:spPr>
        <p:txBody>
          <a:bodyPr/>
          <a:lstStyle/>
          <a:p>
            <a:pPr algn="ctr" rtl="0">
              <a:lnSpc>
                <a:spcPct val="100000"/>
              </a:lnSpc>
              <a:spcBef>
                <a:spcPts val="0"/>
              </a:spcBef>
            </a:pPr>
            <a:r>
              <a:rPr lang="en-US" sz="2100" b="1" dirty="0"/>
              <a:t>Asiakkaan </a:t>
            </a:r>
            <a:r>
              <a:rPr lang="en-US" sz="2100" b="1" dirty="0" err="1"/>
              <a:t>tarina</a:t>
            </a:r>
            <a:r>
              <a:rPr lang="en-US" sz="2100" b="1" dirty="0"/>
              <a:t>: </a:t>
            </a:r>
          </a:p>
          <a:p>
            <a:pPr algn="ctr" rtl="0">
              <a:lnSpc>
                <a:spcPct val="100000"/>
              </a:lnSpc>
              <a:spcBef>
                <a:spcPts val="0"/>
              </a:spcBef>
            </a:pPr>
            <a:r>
              <a:rPr lang="en-US" sz="2100" dirty="0" err="1"/>
              <a:t>Mitä</a:t>
            </a:r>
            <a:r>
              <a:rPr lang="en-US" sz="2100" dirty="0"/>
              <a:t> muut asiakkaat sanovat tarjouksistasi?</a:t>
            </a:r>
          </a:p>
          <a:p>
            <a:pPr algn="ctr" rtl="0"/>
            <a:endParaRPr lang="en-IE" sz="2100" dirty="0"/>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2100" b="1" dirty="0"/>
              <a:t>Yhdistä kaikki tarinan elementit</a:t>
            </a:r>
            <a:endParaRPr lang="en-IE" sz="2100" dirty="0"/>
          </a:p>
          <a:p>
            <a:pPr algn="ctr" rtl="0"/>
            <a:endParaRPr lang="en-IE" sz="2100" dirty="0"/>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a:t>Elementit bränditarinan luomisessa…</a:t>
            </a:r>
          </a:p>
        </p:txBody>
      </p:sp>
    </p:spTree>
    <p:extLst>
      <p:ext uri="{BB962C8B-B14F-4D97-AF65-F5344CB8AC3E}">
        <p14:creationId xmlns:p14="http://schemas.microsoft.com/office/powerpoint/2010/main" val="39507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11488" y="1773302"/>
            <a:ext cx="5563789" cy="3291086"/>
          </a:xfrm>
        </p:spPr>
        <p:txBody>
          <a:bodyPr/>
          <a:lstStyle/>
          <a:p>
            <a:pPr algn="l" rtl="0"/>
            <a:r>
              <a:rPr lang="en-IE" dirty="0"/>
              <a:t>Hyvien </a:t>
            </a:r>
            <a:r>
              <a:rPr lang="en-IE" dirty="0" err="1"/>
              <a:t>käytäntöjen</a:t>
            </a:r>
            <a:r>
              <a:rPr lang="en-IE" dirty="0"/>
              <a:t> </a:t>
            </a:r>
            <a:r>
              <a:rPr lang="en-IE" dirty="0" err="1"/>
              <a:t>kokoelmassamme</a:t>
            </a:r>
            <a:r>
              <a:rPr lang="en-IE" dirty="0"/>
              <a:t> </a:t>
            </a:r>
            <a:r>
              <a:rPr lang="en-IE" dirty="0" err="1"/>
              <a:t>portugalilainen</a:t>
            </a:r>
            <a:r>
              <a:rPr lang="en-IE" dirty="0"/>
              <a:t> </a:t>
            </a:r>
            <a:r>
              <a:rPr lang="en-IE" dirty="0" err="1"/>
              <a:t>yritysesimerkki</a:t>
            </a:r>
            <a:r>
              <a:rPr lang="en-IE" dirty="0"/>
              <a:t> </a:t>
            </a:r>
            <a:r>
              <a:rPr lang="en-IE" b="1" dirty="0">
                <a:solidFill>
                  <a:srgbClr val="F79037"/>
                </a:solidFill>
                <a:hlinkClick r:id="rId2">
                  <a:extLst>
                    <a:ext uri="{A12FA001-AC4F-418D-AE19-62706E023703}">
                      <ahyp:hlinkClr xmlns:ahyp="http://schemas.microsoft.com/office/drawing/2018/hyperlinkcolor" val="tx"/>
                    </a:ext>
                  </a:extLst>
                </a:hlinkClick>
              </a:rPr>
              <a:t>FRULACT</a:t>
            </a:r>
            <a:r>
              <a:rPr lang="en-IE" b="1" dirty="0">
                <a:solidFill>
                  <a:srgbClr val="F79037"/>
                </a:solidFill>
              </a:rPr>
              <a:t> </a:t>
            </a:r>
            <a:r>
              <a:rPr lang="en-IE" dirty="0"/>
              <a:t>osoittaa, kuinka läpinäkyvyys ja luottamus kumppaneihinsa ja työntekijöiden suhteisiin ovat ratkaisevan tärkeitä heidän </a:t>
            </a:r>
            <a:r>
              <a:rPr lang="en-IE" dirty="0" err="1"/>
              <a:t>liiketoimintamallissaan</a:t>
            </a:r>
            <a:r>
              <a:rPr lang="en-IE" dirty="0"/>
              <a:t>.</a:t>
            </a:r>
          </a:p>
          <a:p>
            <a:pPr algn="l" rtl="0"/>
            <a:endParaRPr lang="en-IE" dirty="0"/>
          </a:p>
          <a:p>
            <a:pPr algn="l" rtl="0"/>
            <a:r>
              <a:rPr lang="en-IE" dirty="0"/>
              <a:t>Lue </a:t>
            </a:r>
            <a:r>
              <a:rPr lang="en-IE" dirty="0" err="1"/>
              <a:t>lisää</a:t>
            </a:r>
            <a:r>
              <a:rPr lang="en-IE" dirty="0"/>
              <a:t> </a:t>
            </a:r>
            <a:r>
              <a:rPr lang="en-IE" dirty="0" err="1"/>
              <a:t>täältä</a:t>
            </a:r>
            <a:r>
              <a:rPr lang="en-IE" dirty="0"/>
              <a:t>: </a:t>
            </a:r>
            <a:r>
              <a:rPr lang="en-US" b="1" dirty="0" err="1">
                <a:solidFill>
                  <a:srgbClr val="F79037"/>
                </a:solidFill>
                <a:hlinkClick r:id="rId3">
                  <a:extLst>
                    <a:ext uri="{A12FA001-AC4F-418D-AE19-62706E023703}">
                      <ahyp:hlinkClr xmlns:ahyp="http://schemas.microsoft.com/office/drawing/2018/hyperlinkcolor" val="tx"/>
                    </a:ext>
                  </a:extLst>
                </a:hlinkClick>
              </a:rPr>
              <a:t>Hyvien</a:t>
            </a:r>
            <a:r>
              <a:rPr lang="en-US" b="1" dirty="0">
                <a:solidFill>
                  <a:srgbClr val="F79037"/>
                </a:solidFill>
                <a:hlinkClick r:id="rId3">
                  <a:extLst>
                    <a:ext uri="{A12FA001-AC4F-418D-AE19-62706E023703}">
                      <ahyp:hlinkClr xmlns:ahyp="http://schemas.microsoft.com/office/drawing/2018/hyperlinkcolor" val="tx"/>
                    </a:ext>
                  </a:extLst>
                </a:hlinkClick>
              </a:rPr>
              <a:t> käytäntöjen kokoelma - Eettinen elintarvikeyrittäjyys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algn="l" rtl="0"/>
            <a:r>
              <a:rPr lang="en-IE" dirty="0"/>
              <a:t>Inspiroidu…</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F991370A-18C0-8E4F-FE46-074063064C5B}"/>
              </a:ext>
            </a:extLst>
          </p:cNvPr>
          <p:cNvPicPr>
            <a:picLocks noChangeAspect="1"/>
          </p:cNvPicPr>
          <p:nvPr/>
        </p:nvPicPr>
        <p:blipFill>
          <a:blip r:embed="rId5"/>
          <a:stretch>
            <a:fillRect/>
          </a:stretch>
        </p:blipFill>
        <p:spPr>
          <a:xfrm>
            <a:off x="4546634" y="578008"/>
            <a:ext cx="2006703" cy="977950"/>
          </a:xfrm>
          <a:prstGeom prst="rect">
            <a:avLst/>
          </a:prstGeom>
        </p:spPr>
      </p:pic>
      <p:pic>
        <p:nvPicPr>
          <p:cNvPr id="7" name="Picture 6">
            <a:extLst>
              <a:ext uri="{FF2B5EF4-FFF2-40B4-BE49-F238E27FC236}">
                <a16:creationId xmlns:a16="http://schemas.microsoft.com/office/drawing/2014/main" id="{66B9B604-2C18-D842-8E7A-2B6F018F71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134" y="1788403"/>
            <a:ext cx="2310620" cy="3275985"/>
          </a:xfrm>
          <a:prstGeom prst="rect">
            <a:avLst/>
          </a:prstGeom>
          <a:ln>
            <a:solidFill>
              <a:srgbClr val="000000"/>
            </a:solidFill>
          </a:ln>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662151" y="488788"/>
            <a:ext cx="11226776" cy="523220"/>
          </a:xfrm>
          <a:prstGeom prst="rect">
            <a:avLst/>
          </a:prstGeom>
          <a:noFill/>
        </p:spPr>
        <p:txBody>
          <a:bodyPr wrap="square">
            <a:spAutoFit/>
          </a:bodyPr>
          <a:lstStyle/>
          <a:p>
            <a:pPr algn="l" rtl="0"/>
            <a:r>
              <a:rPr lang="en-US" sz="2800" b="1" dirty="0">
                <a:solidFill>
                  <a:srgbClr val="F79037"/>
                </a:solidFill>
              </a:rPr>
              <a:t>Tarinankerron käyttö markkinoinnissasi - Storyteller to </a:t>
            </a:r>
            <a:r>
              <a:rPr lang="en-US" sz="2800" b="1" dirty="0" err="1">
                <a:solidFill>
                  <a:srgbClr val="F79037"/>
                </a:solidFill>
                <a:effectLst>
                  <a:outerShdw blurRad="38100" dist="38100" dir="2700000" algn="tl">
                    <a:srgbClr val="000000">
                      <a:alpha val="43137"/>
                    </a:srgbClr>
                  </a:outerShdw>
                </a:effectLst>
              </a:rPr>
              <a:t>StorySeller</a:t>
            </a:r>
            <a:endParaRPr lang="en-IE" sz="28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762001" y="1415829"/>
            <a:ext cx="4147456" cy="418249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l" rtl="0">
              <a:lnSpc>
                <a:spcPct val="100000"/>
              </a:lnSpc>
              <a:buNone/>
            </a:pPr>
            <a:r>
              <a:rPr lang="en-US" sz="2400" dirty="0">
                <a:solidFill>
                  <a:srgbClr val="000000"/>
                </a:solidFill>
              </a:rPr>
              <a:t>Tämän </a:t>
            </a:r>
            <a:r>
              <a:rPr lang="en-US" sz="2400" dirty="0" err="1">
                <a:solidFill>
                  <a:srgbClr val="000000"/>
                </a:solidFill>
              </a:rPr>
              <a:t>videon</a:t>
            </a:r>
            <a:r>
              <a:rPr lang="en-US" sz="2400" dirty="0">
                <a:solidFill>
                  <a:srgbClr val="000000"/>
                </a:solidFill>
              </a:rPr>
              <a:t> </a:t>
            </a:r>
            <a:r>
              <a:rPr lang="en-US" sz="2400" dirty="0" err="1">
                <a:solidFill>
                  <a:srgbClr val="000000"/>
                </a:solidFill>
              </a:rPr>
              <a:t>kirjoittaja</a:t>
            </a:r>
            <a:r>
              <a:rPr lang="en-US" sz="2400" dirty="0">
                <a:solidFill>
                  <a:srgbClr val="000000"/>
                </a:solidFill>
              </a:rPr>
              <a:t> </a:t>
            </a:r>
            <a:r>
              <a:rPr lang="en-US" sz="2400" dirty="0" err="1">
                <a:solidFill>
                  <a:srgbClr val="000000"/>
                </a:solidFill>
              </a:rPr>
              <a:t>Timir</a:t>
            </a:r>
            <a:r>
              <a:rPr lang="en-US" sz="2400" dirty="0">
                <a:solidFill>
                  <a:srgbClr val="000000"/>
                </a:solidFill>
              </a:rPr>
              <a:t> Naha </a:t>
            </a:r>
            <a:r>
              <a:rPr lang="en-US" sz="2400" dirty="0" err="1">
                <a:solidFill>
                  <a:srgbClr val="000000"/>
                </a:solidFill>
              </a:rPr>
              <a:t>puhuu</a:t>
            </a:r>
            <a:r>
              <a:rPr lang="en-US" sz="2400" dirty="0">
                <a:solidFill>
                  <a:srgbClr val="000000"/>
                </a:solidFill>
              </a:rPr>
              <a:t> </a:t>
            </a:r>
            <a:r>
              <a:rPr lang="en-US" sz="2400" b="1" dirty="0" err="1">
                <a:solidFill>
                  <a:srgbClr val="000000"/>
                </a:solidFill>
              </a:rPr>
              <a:t>tarinankerronnasta</a:t>
            </a:r>
            <a:r>
              <a:rPr lang="en-US" sz="2400" b="1" dirty="0">
                <a:solidFill>
                  <a:srgbClr val="000000"/>
                </a:solidFill>
              </a:rPr>
              <a:t> </a:t>
            </a:r>
            <a:r>
              <a:rPr lang="en-US" sz="2400" b="1" dirty="0" err="1">
                <a:solidFill>
                  <a:srgbClr val="000000"/>
                </a:solidFill>
              </a:rPr>
              <a:t>markkinoinnin</a:t>
            </a:r>
            <a:r>
              <a:rPr lang="en-US" sz="2400" b="1" dirty="0">
                <a:solidFill>
                  <a:srgbClr val="000000"/>
                </a:solidFill>
              </a:rPr>
              <a:t> </a:t>
            </a:r>
            <a:r>
              <a:rPr lang="en-US" sz="2400" b="1" dirty="0" err="1">
                <a:solidFill>
                  <a:srgbClr val="000000"/>
                </a:solidFill>
              </a:rPr>
              <a:t>työkaluna</a:t>
            </a:r>
            <a:r>
              <a:rPr lang="en-US" sz="2400" b="1" dirty="0">
                <a:solidFill>
                  <a:srgbClr val="000000"/>
                </a:solidFill>
              </a:rPr>
              <a:t> </a:t>
            </a:r>
            <a:r>
              <a:rPr lang="en-US" sz="2400" dirty="0">
                <a:solidFill>
                  <a:srgbClr val="000000"/>
                </a:solidFill>
              </a:rPr>
              <a:t>tai </a:t>
            </a:r>
            <a:r>
              <a:rPr lang="en-US" sz="2400" dirty="0" err="1">
                <a:solidFill>
                  <a:srgbClr val="000000"/>
                </a:solidFill>
              </a:rPr>
              <a:t>liiketoiminnan</a:t>
            </a:r>
            <a:r>
              <a:rPr lang="en-US" sz="2400" dirty="0">
                <a:solidFill>
                  <a:srgbClr val="000000"/>
                </a:solidFill>
              </a:rPr>
              <a:t> </a:t>
            </a:r>
            <a:r>
              <a:rPr lang="en-US" sz="2400" dirty="0" err="1">
                <a:solidFill>
                  <a:srgbClr val="000000"/>
                </a:solidFill>
              </a:rPr>
              <a:t>tarinankerronnasta</a:t>
            </a:r>
            <a:r>
              <a:rPr lang="en-US" sz="2400" dirty="0">
                <a:solidFill>
                  <a:srgbClr val="000000"/>
                </a:solidFill>
              </a:rPr>
              <a:t> ja </a:t>
            </a:r>
            <a:r>
              <a:rPr lang="en-US" sz="2400" dirty="0" err="1">
                <a:solidFill>
                  <a:srgbClr val="000000"/>
                </a:solidFill>
              </a:rPr>
              <a:t>tavoista</a:t>
            </a:r>
            <a:r>
              <a:rPr lang="en-US" sz="2400" dirty="0">
                <a:solidFill>
                  <a:srgbClr val="000000"/>
                </a:solidFill>
              </a:rPr>
              <a:t>, </a:t>
            </a:r>
            <a:r>
              <a:rPr lang="en-US" sz="2400" dirty="0" err="1">
                <a:solidFill>
                  <a:srgbClr val="000000"/>
                </a:solidFill>
              </a:rPr>
              <a:t>kuinka</a:t>
            </a:r>
            <a:r>
              <a:rPr lang="en-US" sz="2400" dirty="0">
                <a:solidFill>
                  <a:srgbClr val="000000"/>
                </a:solidFill>
              </a:rPr>
              <a:t> pitää tarinankerrontaesityksiä. </a:t>
            </a:r>
            <a:r>
              <a:rPr lang="en-US" sz="2400" dirty="0" err="1">
                <a:solidFill>
                  <a:srgbClr val="000000"/>
                </a:solidFill>
              </a:rPr>
              <a:t>Erityisesti</a:t>
            </a:r>
            <a:r>
              <a:rPr lang="en-US" sz="2400" dirty="0">
                <a:solidFill>
                  <a:srgbClr val="000000"/>
                </a:solidFill>
              </a:rPr>
              <a:t> </a:t>
            </a:r>
            <a:r>
              <a:rPr lang="en-US" sz="2400" dirty="0" err="1">
                <a:solidFill>
                  <a:srgbClr val="000000"/>
                </a:solidFill>
              </a:rPr>
              <a:t>hän</a:t>
            </a:r>
            <a:r>
              <a:rPr lang="en-US" sz="2400" dirty="0">
                <a:solidFill>
                  <a:srgbClr val="000000"/>
                </a:solidFill>
              </a:rPr>
              <a:t> </a:t>
            </a:r>
            <a:r>
              <a:rPr lang="en-US" sz="2400" dirty="0" err="1">
                <a:solidFill>
                  <a:srgbClr val="000000"/>
                </a:solidFill>
              </a:rPr>
              <a:t>painottaa</a:t>
            </a:r>
            <a:r>
              <a:rPr lang="en-US" sz="2400" dirty="0">
                <a:solidFill>
                  <a:srgbClr val="000000"/>
                </a:solidFill>
              </a:rPr>
              <a:t>, kuinka kertoa markkinointitarinoita, jotka ovat tehokkaita eettiselle elintarvikeliiketoiminnallesi.</a:t>
            </a:r>
            <a:endParaRPr lang="en-IE" sz="2400" dirty="0">
              <a:solidFill>
                <a:srgbClr val="000000"/>
              </a:solidFill>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6" name="TextBox 5">
            <a:extLst>
              <a:ext uri="{FF2B5EF4-FFF2-40B4-BE49-F238E27FC236}">
                <a16:creationId xmlns:a16="http://schemas.microsoft.com/office/drawing/2014/main" id="{34A012FF-19F5-F321-2EAB-45134E3E7784}"/>
              </a:ext>
            </a:extLst>
          </p:cNvPr>
          <p:cNvSpPr txBox="1"/>
          <p:nvPr/>
        </p:nvSpPr>
        <p:spPr>
          <a:xfrm>
            <a:off x="5277079" y="5913694"/>
            <a:ext cx="6611848" cy="307777"/>
          </a:xfrm>
          <a:prstGeom prst="rect">
            <a:avLst/>
          </a:prstGeom>
          <a:noFill/>
        </p:spPr>
        <p:txBody>
          <a:bodyPr wrap="square">
            <a:spAutoFit/>
          </a:bodyPr>
          <a:lstStyle/>
          <a:p>
            <a:pPr algn="l" rtl="0"/>
            <a:r>
              <a:rPr lang="en-IE" sz="1400" dirty="0">
                <a:solidFill>
                  <a:srgbClr val="F79037"/>
                </a:solidFill>
                <a:hlinkClick r:id="rId4">
                  <a:extLst>
                    <a:ext uri="{A12FA001-AC4F-418D-AE19-62706E023703}">
                      <ahyp:hlinkClr xmlns:ahyp="http://schemas.microsoft.com/office/drawing/2018/hyperlinkcolor" val="tx"/>
                    </a:ext>
                  </a:extLst>
                </a:hlinkClick>
              </a:rPr>
              <a:t>Tarinankerrontamarkkinointi | Liiketoiminnan tarinankerronta | Tarinankerrontaesitys - YouTube</a:t>
            </a:r>
            <a:endParaRPr lang="en-IE" sz="1400" dirty="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3"/>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798786" y="429148"/>
            <a:ext cx="10978244" cy="9142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err="1">
                <a:solidFill>
                  <a:srgbClr val="F79037"/>
                </a:solidFill>
              </a:rPr>
              <a:t>Inspiroidu</a:t>
            </a:r>
            <a:r>
              <a:rPr lang="en-US" sz="3600" b="1" dirty="0">
                <a:solidFill>
                  <a:srgbClr val="F79037"/>
                </a:solidFill>
              </a:rPr>
              <a:t> -</a:t>
            </a:r>
            <a:r>
              <a:rPr lang="en-IE" dirty="0">
                <a:solidFill>
                  <a:srgbClr val="F79037"/>
                </a:solidFill>
              </a:rPr>
              <a:t>Yksi hyvien käytäntöjen tapaustutkimuksestamme kertoo heidän tarinansa…</a:t>
            </a:r>
          </a:p>
        </p:txBody>
      </p:sp>
      <p:sp>
        <p:nvSpPr>
          <p:cNvPr id="4" name="TextBox 3">
            <a:extLst>
              <a:ext uri="{FF2B5EF4-FFF2-40B4-BE49-F238E27FC236}">
                <a16:creationId xmlns:a16="http://schemas.microsoft.com/office/drawing/2014/main" id="{EA42C748-EFAB-9C94-50B2-45AD54A2478F}"/>
              </a:ext>
            </a:extLst>
          </p:cNvPr>
          <p:cNvSpPr txBox="1"/>
          <p:nvPr/>
        </p:nvSpPr>
        <p:spPr>
          <a:xfrm>
            <a:off x="798785" y="1488254"/>
            <a:ext cx="4284843" cy="3416320"/>
          </a:xfrm>
          <a:prstGeom prst="rect">
            <a:avLst/>
          </a:prstGeom>
          <a:noFill/>
        </p:spPr>
        <p:txBody>
          <a:bodyPr wrap="square" rtlCol="0">
            <a:spAutoFit/>
          </a:bodyPr>
          <a:lstStyle/>
          <a:p>
            <a:r>
              <a:rPr lang="en-IE" sz="2400" dirty="0">
                <a:solidFill>
                  <a:srgbClr val="000000"/>
                </a:solidFill>
              </a:rPr>
              <a:t>Irlantilaiset sisarukset Niamh &amp; Ruairi kertovat bisnestarinansa. He aloittavat menneisyydestään, sitten intohimosta ja matkastaan ​​sinne, missä he ovat tänään, mutta myös sinne, </a:t>
            </a:r>
            <a:r>
              <a:rPr lang="en-IE" sz="2400" dirty="0" err="1">
                <a:solidFill>
                  <a:srgbClr val="000000"/>
                </a:solidFill>
              </a:rPr>
              <a:t>miten</a:t>
            </a:r>
            <a:r>
              <a:rPr lang="en-IE" sz="2400" dirty="0">
                <a:solidFill>
                  <a:srgbClr val="000000"/>
                </a:solidFill>
              </a:rPr>
              <a:t> he </a:t>
            </a:r>
            <a:r>
              <a:rPr lang="en-IE" sz="2400" dirty="0" err="1">
                <a:solidFill>
                  <a:srgbClr val="000000"/>
                </a:solidFill>
              </a:rPr>
              <a:t>haluavat</a:t>
            </a:r>
            <a:r>
              <a:rPr lang="en-IE" sz="2400" dirty="0">
                <a:solidFill>
                  <a:srgbClr val="000000"/>
                </a:solidFill>
              </a:rPr>
              <a:t> </a:t>
            </a:r>
            <a:r>
              <a:rPr lang="en-IE" sz="2400" dirty="0" err="1">
                <a:solidFill>
                  <a:srgbClr val="F79037"/>
                </a:solidFill>
                <a:hlinkClick r:id="rId4">
                  <a:extLst>
                    <a:ext uri="{A12FA001-AC4F-418D-AE19-62706E023703}">
                      <ahyp:hlinkClr xmlns:ahyp="http://schemas.microsoft.com/office/drawing/2018/hyperlinkcolor" val="tx"/>
                    </a:ext>
                  </a:extLst>
                </a:hlinkClick>
              </a:rPr>
              <a:t>Biasol</a:t>
            </a:r>
            <a:r>
              <a:rPr lang="en-IE" sz="2400" dirty="0">
                <a:solidFill>
                  <a:srgbClr val="F79037"/>
                </a:solidFill>
              </a:rPr>
              <a:t> </a:t>
            </a:r>
            <a:r>
              <a:rPr lang="en-IE" sz="2400" dirty="0" err="1">
                <a:solidFill>
                  <a:srgbClr val="000000"/>
                </a:solidFill>
              </a:rPr>
              <a:t>liiketoimintansa</a:t>
            </a:r>
            <a:r>
              <a:rPr lang="en-IE" sz="2400" dirty="0">
                <a:solidFill>
                  <a:srgbClr val="000000"/>
                </a:solidFill>
              </a:rPr>
              <a:t> </a:t>
            </a:r>
            <a:r>
              <a:rPr lang="en-IE" sz="2400" dirty="0" err="1">
                <a:solidFill>
                  <a:srgbClr val="000000"/>
                </a:solidFill>
              </a:rPr>
              <a:t>kehittyvän</a:t>
            </a:r>
            <a:r>
              <a:rPr lang="en-IE" sz="2400" dirty="0">
                <a:solidFill>
                  <a:srgbClr val="000000"/>
                </a:solidFill>
              </a:rPr>
              <a:t> </a:t>
            </a:r>
            <a:r>
              <a:rPr lang="en-IE" sz="2400" dirty="0" err="1">
                <a:solidFill>
                  <a:srgbClr val="000000"/>
                </a:solidFill>
              </a:rPr>
              <a:t>tulevaisuudessa</a:t>
            </a:r>
            <a:r>
              <a:rPr lang="en-IE" sz="2400" dirty="0">
                <a:solidFill>
                  <a:srgbClr val="000000"/>
                </a:solidFill>
              </a:rPr>
              <a:t>.</a:t>
            </a:r>
          </a:p>
        </p:txBody>
      </p:sp>
      <p:sp>
        <p:nvSpPr>
          <p:cNvPr id="6" name="TextBox 5">
            <a:extLst>
              <a:ext uri="{FF2B5EF4-FFF2-40B4-BE49-F238E27FC236}">
                <a16:creationId xmlns:a16="http://schemas.microsoft.com/office/drawing/2014/main" id="{4F0483FB-F26A-8882-4D67-2E740809D265}"/>
              </a:ext>
            </a:extLst>
          </p:cNvPr>
          <p:cNvSpPr txBox="1"/>
          <p:nvPr/>
        </p:nvSpPr>
        <p:spPr>
          <a:xfrm>
            <a:off x="798786" y="5165988"/>
            <a:ext cx="5386114" cy="646331"/>
          </a:xfrm>
          <a:prstGeom prst="rect">
            <a:avLst/>
          </a:prstGeom>
          <a:noFill/>
        </p:spPr>
        <p:txBody>
          <a:bodyPr wrap="square">
            <a:spAutoFit/>
          </a:bodyPr>
          <a:lstStyle/>
          <a:p>
            <a:pPr algn="l" rtl="0"/>
            <a:r>
              <a:rPr lang="en-IE" dirty="0">
                <a:solidFill>
                  <a:srgbClr val="000000"/>
                </a:solidFill>
              </a:rPr>
              <a:t>Lue kaikki niistä </a:t>
            </a:r>
            <a:r>
              <a:rPr lang="en-IE" dirty="0" err="1">
                <a:solidFill>
                  <a:srgbClr val="000000"/>
                </a:solidFill>
              </a:rPr>
              <a:t>täältä</a:t>
            </a:r>
            <a:r>
              <a:rPr lang="en-IE" dirty="0">
                <a:solidFill>
                  <a:srgbClr val="000000"/>
                </a:solidFill>
              </a:rPr>
              <a:t>: </a:t>
            </a:r>
            <a:r>
              <a:rPr lang="en-US" b="1" dirty="0" err="1">
                <a:solidFill>
                  <a:srgbClr val="F79037"/>
                </a:solidFill>
                <a:hlinkClick r:id="rId5">
                  <a:extLst>
                    <a:ext uri="{A12FA001-AC4F-418D-AE19-62706E023703}">
                      <ahyp:hlinkClr xmlns:ahyp="http://schemas.microsoft.com/office/drawing/2018/hyperlinkcolor" val="tx"/>
                    </a:ext>
                  </a:extLst>
                </a:hlinkClick>
              </a:rPr>
              <a:t>Hyvien</a:t>
            </a:r>
            <a:r>
              <a:rPr lang="en-US" b="1" dirty="0">
                <a:solidFill>
                  <a:srgbClr val="F79037"/>
                </a:solidFill>
                <a:hlinkClick r:id="rId5">
                  <a:extLst>
                    <a:ext uri="{A12FA001-AC4F-418D-AE19-62706E023703}">
                      <ahyp:hlinkClr xmlns:ahyp="http://schemas.microsoft.com/office/drawing/2018/hyperlinkcolor" val="tx"/>
                    </a:ext>
                  </a:extLst>
                </a:hlinkClick>
              </a:rPr>
              <a:t> käytäntöjen kokoelma - Eettinen elintarvikeyrittäjyys (ethical-food.eu)</a:t>
            </a:r>
            <a:endParaRPr lang="en-IE" b="1" dirty="0">
              <a:solidFill>
                <a:srgbClr val="F79037"/>
              </a:solidFill>
            </a:endParaRPr>
          </a:p>
        </p:txBody>
      </p:sp>
      <p:sp>
        <p:nvSpPr>
          <p:cNvPr id="8" name="TextBox 7">
            <a:extLst>
              <a:ext uri="{FF2B5EF4-FFF2-40B4-BE49-F238E27FC236}">
                <a16:creationId xmlns:a16="http://schemas.microsoft.com/office/drawing/2014/main" id="{F6775780-B29E-EBED-9183-128D49818AA7}"/>
              </a:ext>
            </a:extLst>
          </p:cNvPr>
          <p:cNvSpPr txBox="1"/>
          <p:nvPr/>
        </p:nvSpPr>
        <p:spPr>
          <a:xfrm>
            <a:off x="4887686" y="6073733"/>
            <a:ext cx="7066308" cy="369332"/>
          </a:xfrm>
          <a:prstGeom prst="rect">
            <a:avLst/>
          </a:prstGeom>
          <a:noFill/>
        </p:spPr>
        <p:txBody>
          <a:bodyPr wrap="square">
            <a:spAutoFit/>
          </a:bodyPr>
          <a:lstStyle/>
          <a:p>
            <a:pPr algn="l" rtl="0"/>
            <a:r>
              <a:rPr lang="en-US" dirty="0">
                <a:solidFill>
                  <a:srgbClr val="F79037"/>
                </a:solidFill>
                <a:hlinkClick r:id="rId6">
                  <a:extLst>
                    <a:ext uri="{A12FA001-AC4F-418D-AE19-62706E023703}">
                      <ahyp:hlinkClr xmlns:ahyp="http://schemas.microsoft.com/office/drawing/2018/hyperlinkcolor" val="tx"/>
                    </a:ext>
                  </a:extLst>
                </a:hlinkClick>
              </a:rPr>
              <a:t>Sisarukset muuttavat panimoiden käytetyn viljan ravintolisäksi - YouTube</a:t>
            </a:r>
            <a:endParaRPr lang="en-IE" dirty="0">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3"/>
          <a:stretch>
            <a:fillRect/>
          </a:stretch>
        </p:blipFill>
        <p:spPr>
          <a:xfrm>
            <a:off x="5349343" y="1284780"/>
            <a:ext cx="5744029" cy="3671238"/>
          </a:xfrm>
          <a:prstGeom prst="rect">
            <a:avLst/>
          </a:prstGeom>
        </p:spPr>
      </p:pic>
      <p:sp>
        <p:nvSpPr>
          <p:cNvPr id="3" name="TextBox 2">
            <a:extLst>
              <a:ext uri="{FF2B5EF4-FFF2-40B4-BE49-F238E27FC236}">
                <a16:creationId xmlns:a16="http://schemas.microsoft.com/office/drawing/2014/main" id="{4160DFDC-4B00-4BD4-2A8C-24CB75C8C123}"/>
              </a:ext>
            </a:extLst>
          </p:cNvPr>
          <p:cNvSpPr txBox="1"/>
          <p:nvPr/>
        </p:nvSpPr>
        <p:spPr>
          <a:xfrm>
            <a:off x="7217229" y="6011999"/>
            <a:ext cx="3876143" cy="307777"/>
          </a:xfrm>
          <a:prstGeom prst="rect">
            <a:avLst/>
          </a:prstGeom>
          <a:noFill/>
        </p:spPr>
        <p:txBody>
          <a:bodyPr wrap="square">
            <a:spAutoFit/>
          </a:bodyPr>
          <a:lstStyle/>
          <a:p>
            <a:pPr algn="l" rtl="0"/>
            <a:r>
              <a:rPr lang="en-US" sz="1400" dirty="0">
                <a:solidFill>
                  <a:srgbClr val="F79037"/>
                </a:solidFill>
                <a:hlinkClick r:id="rId4">
                  <a:extLst>
                    <a:ext uri="{A12FA001-AC4F-418D-AE19-62706E023703}">
                      <ahyp:hlinkClr xmlns:ahyp="http://schemas.microsoft.com/office/drawing/2018/hyperlinkcolor" val="tx"/>
                    </a:ext>
                  </a:extLst>
                </a:hlinkClick>
              </a:rPr>
              <a:t>Taste of Ireland: From Farm to Fork – YouTube</a:t>
            </a:r>
            <a:endParaRPr lang="en-IE" sz="1400" dirty="0">
              <a:solidFill>
                <a:srgbClr val="F79037"/>
              </a:solidFill>
            </a:endParaRPr>
          </a:p>
        </p:txBody>
      </p:sp>
      <p:sp>
        <p:nvSpPr>
          <p:cNvPr id="4" name="TextBox 3">
            <a:extLst>
              <a:ext uri="{FF2B5EF4-FFF2-40B4-BE49-F238E27FC236}">
                <a16:creationId xmlns:a16="http://schemas.microsoft.com/office/drawing/2014/main" id="{21B8185A-755E-6A6E-AE12-840CE3163122}"/>
              </a:ext>
            </a:extLst>
          </p:cNvPr>
          <p:cNvSpPr txBox="1"/>
          <p:nvPr/>
        </p:nvSpPr>
        <p:spPr>
          <a:xfrm>
            <a:off x="622753" y="1149130"/>
            <a:ext cx="4726589" cy="4693593"/>
          </a:xfrm>
          <a:prstGeom prst="rect">
            <a:avLst/>
          </a:prstGeom>
          <a:noFill/>
        </p:spPr>
        <p:txBody>
          <a:bodyPr wrap="square">
            <a:spAutoFit/>
          </a:bodyPr>
          <a:lstStyle/>
          <a:p>
            <a:pPr algn="l" rtl="0"/>
            <a:r>
              <a:rPr lang="en-US" sz="2300" b="0" i="0" dirty="0" err="1">
                <a:solidFill>
                  <a:srgbClr val="000000"/>
                </a:solidFill>
                <a:effectLst/>
              </a:rPr>
              <a:t>Tämä</a:t>
            </a:r>
            <a:r>
              <a:rPr lang="en-US" sz="2300" b="0" i="0" dirty="0">
                <a:solidFill>
                  <a:srgbClr val="000000"/>
                </a:solidFill>
                <a:effectLst/>
              </a:rPr>
              <a:t> </a:t>
            </a:r>
            <a:r>
              <a:rPr lang="en-US" sz="2300" b="0" i="0" dirty="0" err="1">
                <a:solidFill>
                  <a:srgbClr val="000000"/>
                </a:solidFill>
                <a:effectLst/>
              </a:rPr>
              <a:t>lyhyt</a:t>
            </a:r>
            <a:r>
              <a:rPr lang="en-US" sz="2300" b="0" i="0" dirty="0">
                <a:solidFill>
                  <a:srgbClr val="000000"/>
                </a:solidFill>
                <a:effectLst/>
              </a:rPr>
              <a:t> </a:t>
            </a:r>
            <a:r>
              <a:rPr lang="en-US" sz="2300" b="0" i="0" dirty="0" err="1">
                <a:solidFill>
                  <a:srgbClr val="F79037"/>
                </a:solidFill>
                <a:effectLst/>
                <a:hlinkClick r:id="rId5">
                  <a:extLst>
                    <a:ext uri="{A12FA001-AC4F-418D-AE19-62706E023703}">
                      <ahyp:hlinkClr xmlns:ahyp="http://schemas.microsoft.com/office/drawing/2018/hyperlinkcolor" val="tx"/>
                    </a:ext>
                  </a:extLst>
                </a:hlinkClick>
              </a:rPr>
              <a:t>Tutustu</a:t>
            </a:r>
            <a:r>
              <a:rPr lang="en-US" sz="2300" b="0" i="0" dirty="0">
                <a:solidFill>
                  <a:srgbClr val="F79037"/>
                </a:solidFill>
                <a:effectLst/>
                <a:hlinkClick r:id="rId5">
                  <a:extLst>
                    <a:ext uri="{A12FA001-AC4F-418D-AE19-62706E023703}">
                      <ahyp:hlinkClr xmlns:ahyp="http://schemas.microsoft.com/office/drawing/2018/hyperlinkcolor" val="tx"/>
                    </a:ext>
                  </a:extLst>
                </a:hlinkClick>
              </a:rPr>
              <a:t> </a:t>
            </a:r>
            <a:r>
              <a:rPr lang="en-US" sz="2300" b="0" i="0" dirty="0" err="1">
                <a:solidFill>
                  <a:srgbClr val="F79037"/>
                </a:solidFill>
                <a:effectLst/>
                <a:hlinkClick r:id="rId5">
                  <a:extLst>
                    <a:ext uri="{A12FA001-AC4F-418D-AE19-62706E023703}">
                      <ahyp:hlinkClr xmlns:ahyp="http://schemas.microsoft.com/office/drawing/2018/hyperlinkcolor" val="tx"/>
                    </a:ext>
                  </a:extLst>
                </a:hlinkClick>
              </a:rPr>
              <a:t>Irlantiin</a:t>
            </a:r>
            <a:r>
              <a:rPr lang="en-US" sz="2300" b="0" i="0" dirty="0">
                <a:solidFill>
                  <a:srgbClr val="F79037"/>
                </a:solidFill>
                <a:effectLst/>
              </a:rPr>
              <a:t> -</a:t>
            </a:r>
            <a:r>
              <a:rPr lang="en-US" sz="2300" b="0" i="0" dirty="0" err="1">
                <a:solidFill>
                  <a:srgbClr val="000000"/>
                </a:solidFill>
                <a:effectLst/>
              </a:rPr>
              <a:t>videossa</a:t>
            </a:r>
            <a:r>
              <a:rPr lang="en-US" sz="2300" b="0" i="0" dirty="0">
                <a:solidFill>
                  <a:srgbClr val="000000"/>
                </a:solidFill>
                <a:effectLst/>
              </a:rPr>
              <a:t> </a:t>
            </a:r>
            <a:r>
              <a:rPr lang="en-US" sz="2300" dirty="0" err="1">
                <a:solidFill>
                  <a:srgbClr val="000000"/>
                </a:solidFill>
              </a:rPr>
              <a:t>Irlantilainen</a:t>
            </a:r>
            <a:r>
              <a:rPr lang="en-US" sz="2300" dirty="0">
                <a:solidFill>
                  <a:srgbClr val="000000"/>
                </a:solidFill>
              </a:rPr>
              <a:t> julkkiskokki Rachel Allen </a:t>
            </a:r>
            <a:r>
              <a:rPr lang="en-US" sz="2300" b="0" i="0" dirty="0" err="1">
                <a:solidFill>
                  <a:srgbClr val="000000"/>
                </a:solidFill>
                <a:effectLst/>
              </a:rPr>
              <a:t>kertoo</a:t>
            </a:r>
            <a:r>
              <a:rPr lang="en-US" sz="2300" b="0" i="0" dirty="0">
                <a:solidFill>
                  <a:srgbClr val="000000"/>
                </a:solidFill>
                <a:effectLst/>
              </a:rPr>
              <a:t> </a:t>
            </a:r>
            <a:r>
              <a:rPr lang="en-US" sz="2300" b="0" i="0" dirty="0" err="1">
                <a:solidFill>
                  <a:srgbClr val="000000"/>
                </a:solidFill>
                <a:effectLst/>
              </a:rPr>
              <a:t>Irlannin</a:t>
            </a:r>
            <a:r>
              <a:rPr lang="en-US" sz="2300" b="0" i="0" dirty="0">
                <a:solidFill>
                  <a:srgbClr val="000000"/>
                </a:solidFill>
                <a:effectLst/>
              </a:rPr>
              <a:t> </a:t>
            </a:r>
            <a:r>
              <a:rPr lang="en-US" sz="2300" b="0" i="0" dirty="0" err="1">
                <a:solidFill>
                  <a:srgbClr val="000000"/>
                </a:solidFill>
                <a:effectLst/>
              </a:rPr>
              <a:t>ruokatarinan</a:t>
            </a:r>
            <a:r>
              <a:rPr lang="en-US" sz="2300" b="0" i="0" dirty="0">
                <a:solidFill>
                  <a:srgbClr val="000000"/>
                </a:solidFill>
                <a:effectLst/>
              </a:rPr>
              <a:t>… </a:t>
            </a:r>
            <a:endParaRPr lang="en-US" sz="2300" dirty="0">
              <a:solidFill>
                <a:srgbClr val="000000"/>
              </a:solidFill>
            </a:endParaRPr>
          </a:p>
          <a:p>
            <a:pPr algn="l" rtl="0"/>
            <a:r>
              <a:rPr lang="en-US" sz="2300" b="0" i="0" dirty="0" err="1">
                <a:solidFill>
                  <a:srgbClr val="000000"/>
                </a:solidFill>
                <a:effectLst/>
              </a:rPr>
              <a:t>Maatilalta</a:t>
            </a:r>
            <a:r>
              <a:rPr lang="en-US" sz="2300" b="0" i="0" dirty="0">
                <a:solidFill>
                  <a:srgbClr val="000000"/>
                </a:solidFill>
                <a:effectLst/>
              </a:rPr>
              <a:t> ruokapöytään ja merestä rantaan Irlanti on tunnettu tuoreista, paikallisista ja luomutuotteistaan, ja Rachel luo upean kuvan. </a:t>
            </a:r>
            <a:endParaRPr lang="en-US" sz="2300" dirty="0">
              <a:solidFill>
                <a:srgbClr val="000000"/>
              </a:solidFill>
            </a:endParaRPr>
          </a:p>
          <a:p>
            <a:pPr algn="l" rtl="0"/>
            <a:r>
              <a:rPr lang="fi-FI" sz="2300" b="0" i="0" dirty="0">
                <a:solidFill>
                  <a:srgbClr val="000000"/>
                </a:solidFill>
                <a:effectLst/>
              </a:rPr>
              <a:t>Tarinalla on alku (hänen henkilökohtainen tarinansa), keskikohta (perintötarinamme) ja loppu (mitä yleisön pitäisi odottaa nyt ja tulevaisuudessa) </a:t>
            </a:r>
            <a:r>
              <a:rPr lang="fi-FI" sz="2300" dirty="0">
                <a:solidFill>
                  <a:srgbClr val="000000"/>
                </a:solidFill>
              </a:rPr>
              <a:t>ja hän luo tämän emotionaalisen yhteyden yleisöön.</a:t>
            </a: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dirty="0">
                <a:solidFill>
                  <a:srgbClr val="F79037"/>
                </a:solidFill>
              </a:rPr>
              <a:t>Upea esimerkki tarinan jakamisesta ja kuvan luomisesta… Irlanti</a:t>
            </a: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6" y="1731604"/>
            <a:ext cx="5642143" cy="3291086"/>
          </a:xfrm>
        </p:spPr>
        <p:txBody>
          <a:bodyPr/>
          <a:lstStyle/>
          <a:p>
            <a:pPr algn="l" rtl="0"/>
            <a:r>
              <a:rPr lang="en-IE" b="1" dirty="0"/>
              <a:t>Piirrä tarinasi.</a:t>
            </a:r>
          </a:p>
          <a:p>
            <a:pPr marL="342900" indent="-342900" algn="l" rtl="0">
              <a:buFont typeface="Arial" panose="020B0604020202020204" pitchFamily="34" charset="0"/>
              <a:buChar char="•"/>
            </a:pPr>
            <a:r>
              <a:rPr lang="en-IE" dirty="0"/>
              <a:t>Yllä mainittujen elementtien avulla mieti matkaasi ja sitä, kuinka voisit tehdä siitä mielenkiintoisen tarinan yleisöllesi/sidosryhmillesi.</a:t>
            </a:r>
          </a:p>
          <a:p>
            <a:pPr marL="342900" indent="-342900" algn="l" rtl="0">
              <a:buFont typeface="Arial" panose="020B0604020202020204" pitchFamily="34" charset="0"/>
              <a:buChar char="•"/>
            </a:pPr>
            <a:r>
              <a:rPr lang="en-IE" dirty="0"/>
              <a:t>Ajattele mediaa, jota haluat käyttää sen jakamiseen</a:t>
            </a:r>
          </a:p>
          <a:p>
            <a:pPr marL="342900" indent="-342900" algn="l" rtl="0">
              <a:buFont typeface="Arial" panose="020B0604020202020204" pitchFamily="34" charset="0"/>
              <a:buChar char="•"/>
            </a:pPr>
            <a:r>
              <a:rPr lang="en-IE" dirty="0"/>
              <a:t>Kenen kanssa voisit jakaa sen</a:t>
            </a:r>
          </a:p>
          <a:p>
            <a:pPr algn="l" rtl="0"/>
            <a:endParaRPr lang="en-IE" dirty="0"/>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572885"/>
          </a:xfrm>
        </p:spPr>
        <p:txBody>
          <a:bodyPr/>
          <a:lstStyle/>
          <a:p>
            <a:pPr algn="l" rtl="0"/>
            <a:r>
              <a:rPr lang="en-IE" dirty="0" err="1">
                <a:highlight>
                  <a:srgbClr val="F79037"/>
                </a:highlight>
              </a:rPr>
              <a:t>Harjoitus</a:t>
            </a:r>
            <a:endParaRPr lang="en-IE" dirty="0">
              <a:highlight>
                <a:srgbClr val="F79037"/>
              </a:highlight>
            </a:endParaRP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lstStyle/>
          <a:p>
            <a:pPr algn="l" rtl="0"/>
            <a:r>
              <a:rPr lang="en-US" dirty="0"/>
              <a:t>Verkostojen voima elintarvikealalla</a:t>
            </a:r>
          </a:p>
          <a:p>
            <a:pPr algn="l" rtl="0"/>
            <a:endParaRPr lang="en-IE" dirty="0"/>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125756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pPr rtl="0"/>
            <a:r>
              <a:rPr lang="en-US" dirty="0"/>
              <a:t>Yksin voimme tehdä niin vähän. Yhdessä voimme tehdä niin paljon.</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algn="l" rtl="0">
              <a:buNone/>
            </a:pPr>
            <a:r>
              <a:rPr lang="en-GB" sz="1800" b="1" i="0" dirty="0">
                <a:solidFill>
                  <a:srgbClr val="1EB3DD"/>
                </a:solidFill>
                <a:effectLst/>
                <a:latin typeface="Montserrat"/>
              </a:rPr>
              <a:t>Helen Keller</a:t>
            </a:r>
            <a:endParaRPr lang="en-US" sz="4400" dirty="0">
              <a:solidFill>
                <a:srgbClr val="1EB3DD"/>
              </a:solidFill>
            </a:endParaRPr>
          </a:p>
        </p:txBody>
      </p:sp>
      <p:pic>
        <p:nvPicPr>
          <p:cNvPr id="9" name="Picture Placeholder 8" descr="A picture containing text, vector graphics  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7" y="1916012"/>
            <a:ext cx="5365809" cy="3025975"/>
          </a:xfrm>
        </p:spPr>
        <p:txBody>
          <a:bodyPr/>
          <a:lstStyle/>
          <a:p>
            <a:pPr algn="l" rtl="0"/>
            <a:r>
              <a:rPr lang="en-US" dirty="0"/>
              <a:t>Ammattimainen verkostoituminen on </a:t>
            </a:r>
            <a:r>
              <a:rPr lang="en-US" dirty="0" err="1"/>
              <a:t>kontaktien</a:t>
            </a:r>
            <a:r>
              <a:rPr lang="en-US" dirty="0"/>
              <a:t> </a:t>
            </a:r>
            <a:r>
              <a:rPr lang="en-US" dirty="0" err="1"/>
              <a:t>luomista</a:t>
            </a:r>
            <a:r>
              <a:rPr lang="en-US" dirty="0"/>
              <a:t> ja </a:t>
            </a:r>
            <a:r>
              <a:rPr lang="en-US" dirty="0" err="1"/>
              <a:t>hyödyntämistä</a:t>
            </a:r>
            <a:r>
              <a:rPr lang="en-US" dirty="0"/>
              <a:t> lisätäksesi arvoa yrityksellesi, asiakkaillesi ja asiakkaillesi. </a:t>
            </a:r>
          </a:p>
          <a:p>
            <a:pPr algn="l" rtl="0"/>
            <a:r>
              <a:rPr lang="en-US" dirty="0" err="1"/>
              <a:t>Ammattimaisen</a:t>
            </a:r>
            <a:r>
              <a:rPr lang="en-US" dirty="0"/>
              <a:t> verkostoitumisen tavoitteena on luoda joukko ihmisiä ja tietoja, jotka voivat suoraan parantaa tuotteesi tai palvelusi laatua, vähentää asiakkaiden poistumista ja lisätä </a:t>
            </a:r>
            <a:r>
              <a:rPr lang="en-US" dirty="0" err="1"/>
              <a:t>arvoa</a:t>
            </a:r>
            <a:r>
              <a:rPr lang="en-US" dirty="0"/>
              <a:t> </a:t>
            </a:r>
            <a:r>
              <a:rPr lang="en-US" dirty="0" err="1"/>
              <a:t>ostajille</a:t>
            </a:r>
            <a:r>
              <a:rPr lang="en-US" dirty="0"/>
              <a:t> ja asiakkaille.</a:t>
            </a:r>
            <a:endParaRPr lang="en-IE" dirty="0"/>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a:xfrm>
            <a:off x="898357" y="591115"/>
            <a:ext cx="4990998" cy="992652"/>
          </a:xfrm>
        </p:spPr>
        <p:txBody>
          <a:bodyPr/>
          <a:lstStyle/>
          <a:p>
            <a:pPr algn="l" rtl="0"/>
            <a:r>
              <a:rPr lang="en-IE" dirty="0"/>
              <a:t>Mitä on ammattimainen verkostoituminen?</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4279052" y="815063"/>
            <a:ext cx="7421872" cy="4945610"/>
            <a:chOff x="4140956" y="1867991"/>
            <a:chExt cx="5960733"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140956" y="1867991"/>
              <a:ext cx="5960733" cy="3831269"/>
              <a:chOff x="4140956" y="1867991"/>
              <a:chExt cx="5960733"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7791359" y="1959219"/>
                <a:ext cx="1323389"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Verkoston tavoitteiden tarkistaminen ja päivittäminen</a:t>
                </a: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6833317" y="2730916"/>
                <a:ext cx="1244483" cy="357643"/>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Verkostoitumistoiminnan toteuttaminen</a:t>
                </a: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148710" y="3442246"/>
                <a:ext cx="1370723" cy="357643"/>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Verkostosuunnitelman valmistelu</a:t>
                </a: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100450" y="4198270"/>
                <a:ext cx="1370723" cy="357643"/>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Tunnista, mitä ja kenet sinun tulee tietää</a:t>
                </a: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140956" y="5019511"/>
                <a:ext cx="1600937" cy="357643"/>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Verkostoitumistavoitteiden tunnistaminen</a:t>
                </a: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29624" y="4981439"/>
                <a:ext cx="594318"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VAIHE</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1</a:t>
                </a: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793382" y="4294060"/>
              <a:ext cx="613423"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VAIHE</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2</a:t>
              </a:r>
            </a:p>
          </p:txBody>
        </p:sp>
        <p:sp>
          <p:nvSpPr>
            <p:cNvPr id="54" name="TextBox 53">
              <a:extLst>
                <a:ext uri="{FF2B5EF4-FFF2-40B4-BE49-F238E27FC236}">
                  <a16:creationId xmlns:a16="http://schemas.microsoft.com/office/drawing/2014/main" id="{22BEE703-08E7-9F44-2CAF-0EF9C5CB281A}"/>
                </a:ext>
              </a:extLst>
            </p:cNvPr>
            <p:cNvSpPr txBox="1"/>
            <p:nvPr/>
          </p:nvSpPr>
          <p:spPr>
            <a:xfrm>
              <a:off x="7600228" y="3577940"/>
              <a:ext cx="592958"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VAIHE</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3</a:t>
              </a:r>
            </a:p>
          </p:txBody>
        </p:sp>
        <p:sp>
          <p:nvSpPr>
            <p:cNvPr id="55" name="TextBox 54">
              <a:extLst>
                <a:ext uri="{FF2B5EF4-FFF2-40B4-BE49-F238E27FC236}">
                  <a16:creationId xmlns:a16="http://schemas.microsoft.com/office/drawing/2014/main" id="{AC9EF2BE-F0E6-D2F5-328F-612292A54A76}"/>
                </a:ext>
              </a:extLst>
            </p:cNvPr>
            <p:cNvSpPr txBox="1"/>
            <p:nvPr/>
          </p:nvSpPr>
          <p:spPr>
            <a:xfrm>
              <a:off x="8429404" y="2889164"/>
              <a:ext cx="566987"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VAIHE</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4</a:t>
              </a:r>
            </a:p>
          </p:txBody>
        </p:sp>
        <p:sp>
          <p:nvSpPr>
            <p:cNvPr id="56" name="TextBox 55">
              <a:extLst>
                <a:ext uri="{FF2B5EF4-FFF2-40B4-BE49-F238E27FC236}">
                  <a16:creationId xmlns:a16="http://schemas.microsoft.com/office/drawing/2014/main" id="{F2F9E60A-3BF2-040E-3BFB-121732F34AA1}"/>
                </a:ext>
              </a:extLst>
            </p:cNvPr>
            <p:cNvSpPr txBox="1"/>
            <p:nvPr/>
          </p:nvSpPr>
          <p:spPr>
            <a:xfrm>
              <a:off x="9350554" y="2191183"/>
              <a:ext cx="56145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VAIHE</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5</a:t>
              </a: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480923" y="485367"/>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t>Ammattimaisen verkoston rakentaminen</a:t>
            </a:r>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537304" y="1054088"/>
            <a:ext cx="4881421" cy="3159305"/>
          </a:xfrm>
        </p:spPr>
        <p:txBody>
          <a:bodyPr/>
          <a:lstStyle/>
          <a:p>
            <a:pPr algn="l" rtl="0">
              <a:lnSpc>
                <a:spcPts val="2580"/>
              </a:lnSpc>
            </a:pPr>
            <a:r>
              <a:rPr lang="en-US" sz="2000" dirty="0"/>
              <a:t>Verkostoituminen on ehkä tärkeämpää kuin koskaan, </a:t>
            </a:r>
            <a:r>
              <a:rPr lang="en-US" sz="2000" dirty="0" err="1"/>
              <a:t>sillä</a:t>
            </a:r>
            <a:r>
              <a:rPr lang="en-US" sz="2000" dirty="0"/>
              <a:t> vakiintunut </a:t>
            </a:r>
            <a:r>
              <a:rPr lang="en-US" sz="2000" dirty="0" err="1"/>
              <a:t>suhde</a:t>
            </a:r>
            <a:r>
              <a:rPr lang="en-US" sz="2000" dirty="0"/>
              <a:t> </a:t>
            </a:r>
            <a:r>
              <a:rPr lang="en-US" sz="2000" dirty="0" err="1"/>
              <a:t>voi</a:t>
            </a:r>
            <a:r>
              <a:rPr lang="en-US" sz="2000" dirty="0"/>
              <a:t> </a:t>
            </a:r>
            <a:r>
              <a:rPr lang="en-US" sz="2000" b="1" dirty="0" err="1"/>
              <a:t>erottaa</a:t>
            </a:r>
            <a:r>
              <a:rPr lang="en-US" sz="2000" b="1" dirty="0"/>
              <a:t> yrittäjän toisesta ja </a:t>
            </a:r>
            <a:r>
              <a:rPr lang="en-US" sz="2000" b="1" dirty="0" err="1"/>
              <a:t>tarjota</a:t>
            </a:r>
            <a:r>
              <a:rPr lang="en-US" sz="2000" b="1" dirty="0"/>
              <a:t> siten </a:t>
            </a:r>
            <a:r>
              <a:rPr lang="en-US" sz="2000" b="1" dirty="0" err="1"/>
              <a:t>kilpailuetua</a:t>
            </a:r>
            <a:r>
              <a:rPr lang="en-US" sz="2000" b="1" dirty="0"/>
              <a:t>. </a:t>
            </a:r>
            <a:r>
              <a:rPr lang="en-US" sz="2000" dirty="0" err="1"/>
              <a:t>Ammattimaiseen</a:t>
            </a:r>
            <a:r>
              <a:rPr lang="en-US" sz="2000" dirty="0"/>
              <a:t> verkostoitumiseen kuuluu kontaktiverkoston, työtovereiden, yhteistyökumppaneiden, tavarantoimittajien ja muiden verkoston rakentaminen, jotta varmistetaan, että käytettävissä on kontaktipooli, jota voidaan tarvittaessa </a:t>
            </a:r>
            <a:r>
              <a:rPr lang="en-US" sz="2000" dirty="0" err="1"/>
              <a:t>hyödyntää</a:t>
            </a:r>
            <a:r>
              <a:rPr lang="en-US" sz="2000" dirty="0"/>
              <a:t>. </a:t>
            </a:r>
            <a:r>
              <a:rPr lang="en-US" sz="2000" dirty="0" err="1">
                <a:solidFill>
                  <a:srgbClr val="000000"/>
                </a:solidFill>
              </a:rPr>
              <a:t>Ammattimainen</a:t>
            </a:r>
            <a:r>
              <a:rPr lang="en-US" sz="2000" dirty="0">
                <a:solidFill>
                  <a:srgbClr val="000000"/>
                </a:solidFill>
              </a:rPr>
              <a:t> verkostoituminen vaatii kurinalaista ja suunniteltua lähestymistapaa ja on kaksisuuntainen prosessi.</a:t>
            </a:r>
            <a:endParaRPr lang="en-US" sz="2000"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8927691" y="2208208"/>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rtl="0"/>
            <a:r>
              <a:rPr lang="en-US" sz="2000" b="1" dirty="0">
                <a:solidFill>
                  <a:srgbClr val="000000"/>
                </a:solidFill>
              </a:rPr>
              <a:t>Ammattiverkoston rakentaminen sisältää 5 vaihetta.</a:t>
            </a:r>
            <a:endParaRPr lang="en-IE" sz="2000" b="1" dirty="0">
              <a:solidFill>
                <a:srgbClr val="000000"/>
              </a:solidFill>
            </a:endParaRPr>
          </a:p>
          <a:p>
            <a:pPr algn="ctr" rtl="0"/>
            <a:endParaRPr lang="en-IE" sz="2000" b="1" dirty="0"/>
          </a:p>
        </p:txBody>
      </p:sp>
    </p:spTree>
    <p:extLst>
      <p:ext uri="{BB962C8B-B14F-4D97-AF65-F5344CB8AC3E}">
        <p14:creationId xmlns:p14="http://schemas.microsoft.com/office/powerpoint/2010/main" val="412607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637943" y="1759808"/>
            <a:ext cx="8056081" cy="3291086"/>
          </a:xfrm>
        </p:spPr>
        <p:txBody>
          <a:bodyPr/>
          <a:lstStyle/>
          <a:p>
            <a:pPr marL="342900" indent="-342900" algn="l" rtl="0">
              <a:buFont typeface="Arial" panose="020B0604020202020204" pitchFamily="34" charset="0"/>
              <a:buChar char="•"/>
            </a:pPr>
            <a:r>
              <a:rPr lang="en-US" dirty="0"/>
              <a:t>Verkostoituminen on erittäin hyödyllistä yrityksesi alussa, kun yhteydet eivät ole yhtä hyviä.</a:t>
            </a:r>
          </a:p>
          <a:p>
            <a:pPr marL="342900" indent="-342900" algn="l" rtl="0">
              <a:buFont typeface="Arial" panose="020B0604020202020204" pitchFamily="34" charset="0"/>
              <a:buChar char="•"/>
            </a:pPr>
            <a:r>
              <a:rPr lang="en-US" dirty="0"/>
              <a:t>Verkostoituminen pitää sinut ajan tasalla mahdollisuuksista. Voit kääntyä muiden ihmisten puoleen saadaksesi apua ja neuvoja.</a:t>
            </a:r>
          </a:p>
          <a:p>
            <a:pPr marL="342900" indent="-342900" algn="l" rtl="0">
              <a:buFont typeface="Arial" panose="020B0604020202020204" pitchFamily="34" charset="0"/>
              <a:buChar char="•"/>
            </a:pPr>
            <a:r>
              <a:rPr lang="en-US" dirty="0"/>
              <a:t>Tehokkaille verkostoituneille tarjotaan todennäköisemmin mahdollisuuksia.</a:t>
            </a:r>
          </a:p>
          <a:p>
            <a:pPr marL="342900" indent="-342900" algn="l" rtl="0">
              <a:buFont typeface="Arial" panose="020B0604020202020204" pitchFamily="34" charset="0"/>
              <a:buChar char="•"/>
            </a:pPr>
            <a:r>
              <a:rPr lang="en-US" dirty="0"/>
              <a:t>Verkostoitumisen avulla voit antaa jotain muille ja rakentaa mainettasi – ihmiset ostavat ihmisiä.</a:t>
            </a:r>
          </a:p>
          <a:p>
            <a:pPr marL="342900" indent="-342900" algn="l" rtl="0">
              <a:buFont typeface="Arial" panose="020B0604020202020204" pitchFamily="34" charset="0"/>
              <a:buChar char="•"/>
            </a:pPr>
            <a:endParaRPr lang="en-IE" dirty="0"/>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637943" y="926768"/>
            <a:ext cx="7660629" cy="992652"/>
          </a:xfrm>
        </p:spPr>
        <p:txBody>
          <a:bodyPr/>
          <a:lstStyle/>
          <a:p>
            <a:pPr algn="l" rtl="0"/>
            <a:r>
              <a:rPr lang="en-IE" b="1" dirty="0"/>
              <a:t>Miten verkostoitumisesta on hyötyä…</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pPr algn="l" rtl="0"/>
            <a:endParaRPr lang="en-IE" dirty="0"/>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  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  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  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  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1230086" y="2009419"/>
            <a:ext cx="10961914" cy="3440624"/>
          </a:xfrm>
        </p:spPr>
        <p:txBody>
          <a:bodyPr/>
          <a:lstStyle/>
          <a:p>
            <a:pPr algn="l" rtl="0"/>
            <a:r>
              <a:rPr lang="en-US" sz="2200" dirty="0"/>
              <a:t>Verkostoituminen on tehokas ja edullinen tapa olla yhteydessä niihin, jotka voivat tukea sinua kasvattamaan liiketoimintaasi suositusten ja esittelyjen kautta, kehittämään myyntiä, yhteistyömahdollisuuksia ja kontakteja.</a:t>
            </a:r>
          </a:p>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en-GB" sz="2200" b="1" i="0" u="sng" strike="noStrike" kern="1200" cap="none" spc="0" normalizeH="0" baseline="0" noProof="0" dirty="0">
                <a:ln>
                  <a:noFill/>
                </a:ln>
                <a:solidFill>
                  <a:srgbClr val="F1A0C2"/>
                </a:solidFill>
                <a:effectLst/>
                <a:uLnTx/>
                <a:uFillTx/>
                <a:latin typeface="Calibri" panose="020F0502020204030204"/>
                <a:ea typeface="+mn-ea"/>
                <a:cs typeface="+mn-cs"/>
              </a:rPr>
              <a:t>Yritysten verkostoitumisen tyypit</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Vahvat kontaktiverkostot (yleensä maksetut verkostot, jotka keskittyvät verkoston viittausliiketoimintaan, </a:t>
            </a:r>
            <a:r>
              <a:rPr kumimoji="0" lang="en-GB" sz="2200" b="0" i="0" u="none" strike="noStrike" kern="1200" cap="none" spc="0" normalizeH="0" baseline="0" noProof="0" dirty="0" err="1">
                <a:ln>
                  <a:noFill/>
                </a:ln>
                <a:effectLst/>
                <a:uLnTx/>
                <a:uFillTx/>
                <a:latin typeface="Calibri" panose="020F0502020204030204"/>
                <a:ea typeface="+mn-ea"/>
                <a:cs typeface="+mn-cs"/>
              </a:rPr>
              <a:t>esim</a:t>
            </a:r>
            <a:r>
              <a:rPr lang="en-GB" sz="2200" dirty="0">
                <a:latin typeface="Calibri" panose="020F0502020204030204"/>
              </a:rPr>
              <a:t>. </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 Business Network International | Business Networking</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Satunnaiset kontaktiverkostot – osallistumisesi on vapaaehtoista – esim. kauppakamarin verkostoitumistapahtumat alueellasi</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Verkkoverkot</a:t>
            </a:r>
            <a:r>
              <a:rPr kumimoji="0" lang="en-GB" sz="2200" b="0" i="0" u="none" strike="noStrike" kern="1200" cap="none" spc="0" normalizeH="0" baseline="0" noProof="0" dirty="0">
                <a:ln>
                  <a:noFill/>
                </a:ln>
                <a:effectLst/>
                <a:uLnTx/>
                <a:uFillTx/>
                <a:latin typeface="Calibri" panose="020F0502020204030204"/>
                <a:ea typeface="+mn-ea"/>
                <a:cs typeface="+mn-cs"/>
              </a:rPr>
              <a:t> - </a:t>
            </a:r>
            <a:r>
              <a:rPr lang="en-US" sz="2200" dirty="0" err="1">
                <a:solidFill>
                  <a:srgbClr val="F79037"/>
                </a:solidFill>
                <a:hlinkClick r:id="rId4">
                  <a:extLst>
                    <a:ext uri="{A12FA001-AC4F-418D-AE19-62706E023703}">
                      <ahyp:hlinkClr xmlns:ahyp="http://schemas.microsoft.com/office/drawing/2018/hyperlinkcolor" val="tx"/>
                    </a:ext>
                  </a:extLst>
                </a:hlinkClick>
              </a:rPr>
              <a:t>Tervetuloa</a:t>
            </a:r>
            <a:r>
              <a:rPr lang="en-US" sz="2200" dirty="0">
                <a:solidFill>
                  <a:srgbClr val="F79037"/>
                </a:solidFill>
                <a:hlinkClick r:id="rId4">
                  <a:extLst>
                    <a:ext uri="{A12FA001-AC4F-418D-AE19-62706E023703}">
                      <ahyp:hlinkClr xmlns:ahyp="http://schemas.microsoft.com/office/drawing/2018/hyperlinkcolor" val="tx"/>
                    </a:ext>
                  </a:extLst>
                </a:hlinkClick>
              </a:rPr>
              <a:t> Open Food Networkiin</a:t>
            </a:r>
            <a:r>
              <a:rPr lang="en-US" sz="2200" dirty="0">
                <a:solidFill>
                  <a:srgbClr val="F79037"/>
                </a:solidFill>
              </a:rPr>
              <a:t> </a:t>
            </a:r>
            <a:r>
              <a:rPr kumimoji="0" lang="en-GB" sz="2200" b="0" i="0" u="none" strike="noStrike" kern="1200" cap="none" spc="0" normalizeH="0" baseline="0" noProof="0" dirty="0">
                <a:ln>
                  <a:noFill/>
                </a:ln>
                <a:effectLst/>
                <a:uLnTx/>
                <a:uFillTx/>
                <a:latin typeface="Calibri" panose="020F0502020204030204"/>
                <a:ea typeface="+mn-ea"/>
                <a:cs typeface="+mn-cs"/>
              </a:rPr>
              <a:t>LinkedIn- tai Facebook-ryhmiä</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err="1">
                <a:ln>
                  <a:noFill/>
                </a:ln>
                <a:effectLst/>
                <a:uLnTx/>
                <a:uFillTx/>
                <a:latin typeface="Calibri" panose="020F0502020204030204"/>
                <a:ea typeface="+mn-ea"/>
                <a:cs typeface="+mn-cs"/>
              </a:rPr>
              <a:t>Ammattijärjestöt</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ja</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rPr>
              <a:t>yhteisöt</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a:ln>
                  <a:noFill/>
                </a:ln>
                <a:effectLst/>
                <a:uLnTx/>
                <a:uFillTx/>
                <a:latin typeface="Calibri" panose="020F0502020204030204"/>
                <a:ea typeface="+mn-ea"/>
                <a:cs typeface="+mn-cs"/>
                <a:hlinkClick r:id="rId6"/>
              </a:rPr>
              <a:t>Elintarviketieteiden </a:t>
            </a:r>
            <a:r>
              <a:rPr kumimoji="0" lang="en-GB" sz="2200" b="0" i="0" u="none" strike="noStrike" kern="1200" cap="none" spc="0" normalizeH="0" baseline="0" noProof="0" dirty="0" err="1">
                <a:ln>
                  <a:noFill/>
                </a:ln>
                <a:effectLst/>
                <a:uLnTx/>
                <a:uFillTx/>
                <a:latin typeface="Calibri" panose="020F0502020204030204"/>
                <a:ea typeface="+mn-ea"/>
                <a:cs typeface="+mn-cs"/>
                <a:hlinkClick r:id="rId6"/>
              </a:rPr>
              <a:t>seura</a:t>
            </a:r>
            <a:r>
              <a:rPr kumimoji="0" lang="en-GB" sz="2200" b="0" i="0" u="none" strike="noStrike" kern="1200" cap="none" spc="0" normalizeH="0" baseline="0" noProof="0" dirty="0">
                <a:ln>
                  <a:noFill/>
                </a:ln>
                <a:effectLst/>
                <a:uLnTx/>
                <a:uFillTx/>
                <a:latin typeface="Calibri" panose="020F0502020204030204"/>
                <a:ea typeface="+mn-ea"/>
                <a:cs typeface="+mn-cs"/>
              </a:rPr>
              <a:t>, </a:t>
            </a:r>
            <a:r>
              <a:rPr kumimoji="0" lang="en-GB" sz="2200" b="0" i="0" u="none" strike="noStrike" kern="1200" cap="none" spc="0" normalizeH="0" baseline="0" noProof="0" dirty="0" err="1">
                <a:ln>
                  <a:noFill/>
                </a:ln>
                <a:effectLst/>
                <a:uLnTx/>
                <a:uFillTx/>
                <a:latin typeface="Calibri" panose="020F0502020204030204"/>
                <a:ea typeface="+mn-ea"/>
                <a:cs typeface="+mn-cs"/>
                <a:hlinkClick r:id="rId7"/>
              </a:rPr>
              <a:t>Elintarviketeollisuusliitto</a:t>
            </a:r>
            <a:endParaRPr lang="en-US" sz="2200" dirty="0"/>
          </a:p>
          <a:p>
            <a:pPr algn="l" rtl="0"/>
            <a:endParaRPr lang="en-IE" sz="2200"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pPr algn="l" rtl="0"/>
            <a:r>
              <a:rPr lang="en-IE" b="1" dirty="0"/>
              <a:t>Verkoston tyypit</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  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  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  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ASIAKASUSKOUS JA TYYTYVÄISYYS</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pPr algn="l"/>
            <a:r>
              <a:rPr lang="en-US" sz="1800" dirty="0" err="1"/>
              <a:t>Ymmärtämällä</a:t>
            </a:r>
            <a:r>
              <a:rPr lang="en-US" sz="1800" dirty="0"/>
              <a:t> </a:t>
            </a:r>
            <a:r>
              <a:rPr lang="en-US" sz="1800" dirty="0" err="1"/>
              <a:t>asiakkaiden</a:t>
            </a:r>
            <a:r>
              <a:rPr lang="en-US" sz="1800" dirty="0"/>
              <a:t> </a:t>
            </a:r>
            <a:r>
              <a:rPr lang="en-US" sz="1800" dirty="0" err="1"/>
              <a:t>tarpeita</a:t>
            </a:r>
            <a:r>
              <a:rPr lang="en-US" sz="1800" dirty="0"/>
              <a:t> ja </a:t>
            </a:r>
            <a:r>
              <a:rPr lang="en-US" sz="1800" dirty="0" err="1"/>
              <a:t>huolenaiheita</a:t>
            </a:r>
            <a:r>
              <a:rPr lang="en-US" sz="1800" dirty="0"/>
              <a:t> </a:t>
            </a:r>
            <a:r>
              <a:rPr lang="en-US" sz="1800" dirty="0" err="1"/>
              <a:t>voit</a:t>
            </a:r>
            <a:r>
              <a:rPr lang="en-US" sz="1800" dirty="0"/>
              <a:t> tarjota räätälöityjä ratkaisuja, poikkeuksellista asiakaspalvelua ja positiivisen kokonaiskokemuksen. Tämä johtaa asiakasuskollisuuteen, toistuvaan liiketoimintaan ja myönteisiin suosituksiin.</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dirty="0"/>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TOIMITTAJIEN JA KUMPPANEIDEN SUHTEET</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20643" y="3008465"/>
            <a:ext cx="7428396" cy="999383"/>
          </a:xfrm>
        </p:spPr>
        <p:txBody>
          <a:bodyPr/>
          <a:lstStyle/>
          <a:p>
            <a:pPr algn="l" rtl="0"/>
            <a:r>
              <a:rPr lang="en-US" sz="1800" dirty="0"/>
              <a:t>Eettisen liiketoiminnan perusta on laajentaa arvojasi tavarantoimittajiisi ja kumppaneihisi sekä rakentaa oikeudenmukaisia ​​ja eettisiä hankintakäytäntöjä ja molempia osapuolia hyödyttäviä kumppanuuksia niiden kanssa, jotka jakavat arvosi. Tämä parantaa uskottavuuttasi ja mainettasi kestävällä tavalla.</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dirty="0"/>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6562677" cy="339415"/>
          </a:xfrm>
        </p:spPr>
        <p:txBody>
          <a:bodyPr/>
          <a:lstStyle/>
          <a:p>
            <a:pPr algn="l" rtl="0"/>
            <a:r>
              <a:rPr lang="en-US" dirty="0"/>
              <a:t>YHTEISÖN SITOUMUS JA SOSIAALINEN VAIKUTUS:</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a:lstStyle/>
          <a:p>
            <a:pPr algn="l" rtl="0"/>
            <a:r>
              <a:rPr lang="en-US" sz="1800" dirty="0"/>
              <a:t>Eettisenä </a:t>
            </a:r>
            <a:r>
              <a:rPr lang="en-US" sz="1800" dirty="0" err="1"/>
              <a:t>yrityksenä</a:t>
            </a:r>
            <a:r>
              <a:rPr lang="en-US" sz="1800" dirty="0"/>
              <a:t> on </a:t>
            </a:r>
            <a:r>
              <a:rPr lang="en-US" sz="1800" dirty="0" err="1"/>
              <a:t>tärkeä</a:t>
            </a:r>
            <a:r>
              <a:rPr lang="en-US" sz="1800" dirty="0"/>
              <a:t> </a:t>
            </a:r>
            <a:r>
              <a:rPr lang="en-US" sz="1800" dirty="0" err="1"/>
              <a:t>tunnistaa</a:t>
            </a:r>
            <a:r>
              <a:rPr lang="en-US" sz="1800" dirty="0"/>
              <a:t> </a:t>
            </a:r>
            <a:r>
              <a:rPr lang="en-US" sz="1800" dirty="0" err="1"/>
              <a:t>roolisi</a:t>
            </a:r>
            <a:r>
              <a:rPr lang="en-US" sz="1800" dirty="0"/>
              <a:t> laajemmassa yhteisössä ja </a:t>
            </a:r>
            <a:r>
              <a:rPr lang="en-US" sz="1800" dirty="0" err="1"/>
              <a:t>osallistua</a:t>
            </a:r>
            <a:r>
              <a:rPr lang="en-US" sz="1800" dirty="0"/>
              <a:t> aktiivisesti aloitteisiin, jotka edistävät sosiaalista ja ympäristöllistä hyvinvointia. Tämän seurauksena rakennat hyvän suhteen ja maineen yhteisössä.</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dirty="0"/>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pPr algn="l" rtl="0"/>
            <a:endParaRPr lang="en-IE" dirty="0"/>
          </a:p>
          <a:p>
            <a:pPr algn="ctr" rtl="0"/>
            <a:r>
              <a:rPr lang="en-IE" sz="2400" dirty="0">
                <a:solidFill>
                  <a:srgbClr val="000000"/>
                </a:solidFill>
              </a:rPr>
              <a:t>Tässä on joitain </a:t>
            </a:r>
            <a:r>
              <a:rPr lang="en-IE" sz="2400" dirty="0" err="1">
                <a:solidFill>
                  <a:srgbClr val="000000"/>
                </a:solidFill>
              </a:rPr>
              <a:t>yleisiä</a:t>
            </a:r>
            <a:r>
              <a:rPr lang="en-IE" sz="2400" dirty="0">
                <a:solidFill>
                  <a:srgbClr val="000000"/>
                </a:solidFill>
              </a:rPr>
              <a:t> </a:t>
            </a:r>
            <a:r>
              <a:rPr lang="en-IE" sz="2400" dirty="0" err="1">
                <a:solidFill>
                  <a:srgbClr val="000000"/>
                </a:solidFill>
              </a:rPr>
              <a:t>tapoja</a:t>
            </a:r>
            <a:r>
              <a:rPr lang="en-IE" sz="2400" dirty="0">
                <a:solidFill>
                  <a:srgbClr val="000000"/>
                </a:solidFill>
              </a:rPr>
              <a:t>, Kuinka </a:t>
            </a:r>
            <a:r>
              <a:rPr lang="en-IE" sz="2400" b="1" dirty="0">
                <a:solidFill>
                  <a:srgbClr val="F79037"/>
                </a:solidFill>
              </a:rPr>
              <a:t>RAKENNAT VAHVAT SUHTEET </a:t>
            </a:r>
            <a:r>
              <a:rPr lang="en-IE" sz="2400" dirty="0" err="1">
                <a:solidFill>
                  <a:srgbClr val="000000"/>
                </a:solidFill>
              </a:rPr>
              <a:t>yrityksesi</a:t>
            </a:r>
            <a:r>
              <a:rPr lang="en-IE" sz="2400" dirty="0">
                <a:solidFill>
                  <a:srgbClr val="000000"/>
                </a:solidFill>
              </a:rPr>
              <a:t> sisällä ja ulkopuolella</a:t>
            </a:r>
          </a:p>
          <a:p>
            <a:pPr algn="ctr" rtl="0"/>
            <a:endParaRPr lang="en-IE" sz="2400" dirty="0">
              <a:solidFill>
                <a:srgbClr val="000000"/>
              </a:solidFill>
            </a:endParaRPr>
          </a:p>
          <a:p>
            <a:pPr algn="l" rtl="0"/>
            <a:endParaRPr lang="en-IE" dirty="0"/>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898357" y="1678427"/>
            <a:ext cx="6163346" cy="3501141"/>
          </a:xfrm>
        </p:spPr>
        <p:txBody>
          <a:bodyPr/>
          <a:lstStyle/>
          <a:p>
            <a:pPr algn="l" rtl="0"/>
            <a:r>
              <a:rPr lang="en-US" sz="2300" dirty="0"/>
              <a:t>Tämä on elintarvikkeiden ja juomien </a:t>
            </a:r>
            <a:r>
              <a:rPr lang="en-US" sz="2300" dirty="0" err="1"/>
              <a:t>tuottajien</a:t>
            </a:r>
            <a:r>
              <a:rPr lang="en-US" sz="2300" dirty="0"/>
              <a:t> </a:t>
            </a:r>
            <a:r>
              <a:rPr lang="en-US" sz="2300" dirty="0" err="1"/>
              <a:t>yhteisö</a:t>
            </a:r>
            <a:r>
              <a:rPr lang="en-US" sz="2300" dirty="0"/>
              <a:t> “</a:t>
            </a:r>
            <a:r>
              <a:rPr lang="en-US" sz="2300" b="1" dirty="0" err="1"/>
              <a:t>Työskennellään</a:t>
            </a:r>
            <a:r>
              <a:rPr lang="en-US" sz="2300" b="1" dirty="0"/>
              <a:t> </a:t>
            </a:r>
            <a:r>
              <a:rPr lang="en-US" sz="2300" b="1" dirty="0" err="1"/>
              <a:t>yhdessä</a:t>
            </a:r>
            <a:r>
              <a:rPr lang="en-US" sz="2300" b="1" dirty="0"/>
              <a:t>” -</a:t>
            </a:r>
            <a:r>
              <a:rPr lang="en-US" sz="2300" dirty="0" err="1"/>
              <a:t>verkostossa</a:t>
            </a:r>
            <a:r>
              <a:rPr lang="en-US" sz="2300" dirty="0"/>
              <a:t>, joka mainostaa Tipperaryn parasta ruokaa. Heitä sitoo ravitsevien ja terveellisten tuotteiden luominen </a:t>
            </a:r>
            <a:r>
              <a:rPr lang="en-US" sz="2300" dirty="0" err="1"/>
              <a:t>kestävässä</a:t>
            </a:r>
            <a:r>
              <a:rPr lang="en-US" sz="2300" dirty="0"/>
              <a:t> </a:t>
            </a:r>
            <a:r>
              <a:rPr lang="en-US" sz="2300" dirty="0" err="1"/>
              <a:t>ruokajärjestelmässä</a:t>
            </a:r>
            <a:r>
              <a:rPr lang="en-US" sz="2300" dirty="0"/>
              <a:t>.</a:t>
            </a:r>
          </a:p>
          <a:p>
            <a:pPr algn="l" rtl="0"/>
            <a:r>
              <a:rPr lang="en-US" sz="2300" dirty="0"/>
              <a:t>Heidän vilkkaaseen omistautuneiden tuottajien verkostoon kuuluvat juustonvalmistajat ja mehiläishoitajat, hedelmäviljelijät ja siiderin valmistajat, lihakaupat ja leipurit sekä kastikkeiden ja hillojen valmistajat. Rehellisyys, jonka he tarjoavat tuotteilleen, tekee niistä erottuvan sekä kansallisesti että kansainvälisesti.</a:t>
            </a:r>
            <a:endParaRPr lang="en-IE" sz="2300" dirty="0"/>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593556" y="497413"/>
            <a:ext cx="11242843" cy="992652"/>
          </a:xfrm>
        </p:spPr>
        <p:txBody>
          <a:bodyPr/>
          <a:lstStyle/>
          <a:p>
            <a:pPr algn="l" rtl="0">
              <a:lnSpc>
                <a:spcPct val="100000"/>
              </a:lnSpc>
            </a:pPr>
            <a:r>
              <a:rPr lang="en-IE" dirty="0">
                <a:highlight>
                  <a:srgbClr val="F79037"/>
                </a:highlight>
              </a:rPr>
              <a:t>VALOKEILASSA</a:t>
            </a:r>
            <a:r>
              <a:rPr lang="en-IE" dirty="0"/>
              <a:t> </a:t>
            </a:r>
            <a:r>
              <a:rPr lang="en-IE" b="1" dirty="0" err="1">
                <a:hlinkClick r:id="rId2">
                  <a:extLst>
                    <a:ext uri="{A12FA001-AC4F-418D-AE19-62706E023703}">
                      <ahyp:hlinkClr xmlns:ahyp="http://schemas.microsoft.com/office/drawing/2018/hyperlinkcolor" val="tx"/>
                    </a:ext>
                  </a:extLst>
                </a:hlinkClick>
              </a:rPr>
              <a:t>Tipperaryn</a:t>
            </a:r>
            <a:r>
              <a:rPr lang="en-IE" b="1" dirty="0">
                <a:hlinkClick r:id="rId2">
                  <a:extLst>
                    <a:ext uri="{A12FA001-AC4F-418D-AE19-62706E023703}">
                      <ahyp:hlinkClr xmlns:ahyp="http://schemas.microsoft.com/office/drawing/2018/hyperlinkcolor" val="tx"/>
                    </a:ext>
                  </a:extLst>
                </a:hlinkClick>
              </a:rPr>
              <a:t> </a:t>
            </a:r>
            <a:r>
              <a:rPr lang="en-IE" b="1" dirty="0" err="1">
                <a:hlinkClick r:id="rId2">
                  <a:extLst>
                    <a:ext uri="{A12FA001-AC4F-418D-AE19-62706E023703}">
                      <ahyp:hlinkClr xmlns:ahyp="http://schemas.microsoft.com/office/drawing/2018/hyperlinkcolor" val="tx"/>
                    </a:ext>
                  </a:extLst>
                </a:hlinkClick>
              </a:rPr>
              <a:t>elintarviketuottajat</a:t>
            </a:r>
            <a:r>
              <a:rPr lang="en-IE" b="1" dirty="0"/>
              <a:t> - </a:t>
            </a:r>
            <a:r>
              <a:rPr lang="en-IE" dirty="0" err="1"/>
              <a:t>Irlanti</a:t>
            </a:r>
            <a:endParaRPr lang="en-IE" b="1" dirty="0"/>
          </a:p>
          <a:p>
            <a:pPr algn="l" rtl="0">
              <a:lnSpc>
                <a:spcPct val="100000"/>
              </a:lnSpc>
            </a:pPr>
            <a:endParaRPr lang="en-IE" dirty="0"/>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6" name="TextBox 15">
            <a:extLst>
              <a:ext uri="{FF2B5EF4-FFF2-40B4-BE49-F238E27FC236}">
                <a16:creationId xmlns:a16="http://schemas.microsoft.com/office/drawing/2014/main" id="{437D7989-AB0A-F1CD-D4E7-CA6AF3252C63}"/>
              </a:ext>
            </a:extLst>
          </p:cNvPr>
          <p:cNvSpPr txBox="1"/>
          <p:nvPr/>
        </p:nvSpPr>
        <p:spPr>
          <a:xfrm>
            <a:off x="4973145" y="5830642"/>
            <a:ext cx="6096000" cy="646331"/>
          </a:xfrm>
          <a:prstGeom prst="rect">
            <a:avLst/>
          </a:prstGeom>
          <a:noFill/>
        </p:spPr>
        <p:txBody>
          <a:bodyPr wrap="square">
            <a:spAutoFit/>
          </a:bodyPr>
          <a:lstStyle/>
          <a:p>
            <a:pPr algn="l" rtl="0"/>
            <a:r>
              <a:rPr lang="en-US" dirty="0">
                <a:solidFill>
                  <a:srgbClr val="F79037"/>
                </a:solidFill>
                <a:hlinkClick r:id="rId4">
                  <a:extLst>
                    <a:ext uri="{A12FA001-AC4F-418D-AE19-62706E023703}">
                      <ahyp:hlinkClr xmlns:ahyp="http://schemas.microsoft.com/office/drawing/2018/hyperlinkcolor" val="tx"/>
                    </a:ext>
                  </a:extLst>
                </a:hlinkClick>
              </a:rPr>
              <a:t>10 yksinkertaista tapaa parantaa verkostoitumistaitojasi – verkostoituminen ihmisten kanssa, vaikka olisit ujo! - YouTube</a:t>
            </a:r>
            <a:endParaRPr lang="en-IE" dirty="0">
              <a:solidFill>
                <a:srgbClr val="F79037"/>
              </a:solidFill>
            </a:endParaRPr>
          </a:p>
        </p:txBody>
      </p:sp>
      <p:sp>
        <p:nvSpPr>
          <p:cNvPr id="18" name="TextBox 17">
            <a:extLst>
              <a:ext uri="{FF2B5EF4-FFF2-40B4-BE49-F238E27FC236}">
                <a16:creationId xmlns:a16="http://schemas.microsoft.com/office/drawing/2014/main" id="{77F30A7C-CE49-EA1E-C628-EEAB5103FF4A}"/>
              </a:ext>
            </a:extLst>
          </p:cNvPr>
          <p:cNvSpPr txBox="1"/>
          <p:nvPr/>
        </p:nvSpPr>
        <p:spPr>
          <a:xfrm>
            <a:off x="406400" y="1162183"/>
            <a:ext cx="4140200" cy="2308324"/>
          </a:xfrm>
          <a:prstGeom prst="rect">
            <a:avLst/>
          </a:prstGeom>
          <a:noFill/>
        </p:spPr>
        <p:txBody>
          <a:bodyPr wrap="square">
            <a:spAutoFit/>
          </a:bodyPr>
          <a:lstStyle/>
          <a:p>
            <a:pPr algn="ctr" rtl="0"/>
            <a:r>
              <a:rPr lang="en-US" sz="2400" b="0" i="0" dirty="0" err="1">
                <a:solidFill>
                  <a:srgbClr val="0F0F0F"/>
                </a:solidFill>
                <a:effectLst/>
              </a:rPr>
              <a:t>Tässä</a:t>
            </a:r>
            <a:r>
              <a:rPr lang="en-US" sz="2400" b="0" i="0" dirty="0">
                <a:solidFill>
                  <a:srgbClr val="0F0F0F"/>
                </a:solidFill>
                <a:effectLst/>
              </a:rPr>
              <a:t> </a:t>
            </a:r>
            <a:r>
              <a:rPr lang="en-US" sz="2400" b="0" i="0" dirty="0" err="1">
                <a:solidFill>
                  <a:srgbClr val="0F0F0F"/>
                </a:solidFill>
                <a:effectLst/>
              </a:rPr>
              <a:t>videossa</a:t>
            </a:r>
            <a:r>
              <a:rPr lang="en-US" sz="2400" b="0" i="0" dirty="0">
                <a:solidFill>
                  <a:srgbClr val="0F0F0F"/>
                </a:solidFill>
                <a:effectLst/>
              </a:rPr>
              <a:t> on 10 </a:t>
            </a:r>
            <a:r>
              <a:rPr lang="en-US" sz="2400" b="0" i="0" dirty="0" err="1">
                <a:solidFill>
                  <a:srgbClr val="0F0F0F"/>
                </a:solidFill>
                <a:effectLst/>
              </a:rPr>
              <a:t>verkostoitumisstrategiaa</a:t>
            </a:r>
            <a:r>
              <a:rPr lang="en-US" sz="2400" b="0" i="0" dirty="0">
                <a:solidFill>
                  <a:srgbClr val="0F0F0F"/>
                </a:solidFill>
                <a:effectLst/>
              </a:rPr>
              <a:t>, joiden tarkoituksena on auttaa sinua nauttimaan verkostoitumisesta, vaikka olisit ujo.</a:t>
            </a:r>
            <a:endParaRPr lang="en-IE" sz="2400" dirty="0"/>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1022344" y="1604598"/>
            <a:ext cx="5772155" cy="3291086"/>
          </a:xfrm>
        </p:spPr>
        <p:txBody>
          <a:bodyPr/>
          <a:lstStyle/>
          <a:p>
            <a:pPr algn="l" rtl="0"/>
            <a:r>
              <a:rPr lang="en-IE" dirty="0"/>
              <a:t>Laita pyörät liikkeelle…</a:t>
            </a:r>
            <a:r>
              <a:rPr lang="en-US" b="1" dirty="0"/>
              <a:t>Tutki verkkoalustoja, joihin voit päästä</a:t>
            </a:r>
            <a:endParaRPr lang="en-US" sz="800" dirty="0"/>
          </a:p>
          <a:p>
            <a:pPr marL="342900" indent="-342900" algn="l" rtl="0">
              <a:buFont typeface="Arial" panose="020B0604020202020204" pitchFamily="34" charset="0"/>
              <a:buChar char="•"/>
            </a:pPr>
            <a:r>
              <a:rPr lang="en-US" dirty="0" err="1"/>
              <a:t>Alue</a:t>
            </a:r>
            <a:r>
              <a:rPr lang="en-US" dirty="0"/>
              <a:t>/</a:t>
            </a:r>
            <a:r>
              <a:rPr lang="en-US" dirty="0" err="1"/>
              <a:t>seutu</a:t>
            </a:r>
            <a:r>
              <a:rPr lang="en-US" dirty="0"/>
              <a:t>/maa</a:t>
            </a:r>
          </a:p>
          <a:p>
            <a:pPr marL="342900" indent="-342900" algn="l" rtl="0">
              <a:buFont typeface="Arial" panose="020B0604020202020204" pitchFamily="34" charset="0"/>
              <a:buChar char="•"/>
            </a:pPr>
            <a:r>
              <a:rPr lang="en-US" dirty="0"/>
              <a:t>Ala (elintarvikkeet/ maatalouselintarvikkeet)</a:t>
            </a:r>
          </a:p>
          <a:p>
            <a:pPr marL="342900" indent="-342900" algn="l" rtl="0">
              <a:buFont typeface="Arial" panose="020B0604020202020204" pitchFamily="34" charset="0"/>
              <a:buChar char="•"/>
            </a:pPr>
            <a:r>
              <a:rPr lang="en-US" dirty="0"/>
              <a:t>Verkkokohtaisia, jotka liittyvät yritykseesi</a:t>
            </a:r>
          </a:p>
          <a:p>
            <a:pPr algn="l" rtl="0"/>
            <a:endParaRPr lang="en-US" sz="1000" dirty="0"/>
          </a:p>
          <a:p>
            <a:pPr algn="l" rtl="0"/>
            <a:r>
              <a:rPr lang="en-US" dirty="0"/>
              <a:t>Laske </a:t>
            </a:r>
            <a:r>
              <a:rPr lang="en-US" dirty="0" err="1"/>
              <a:t>sitten</a:t>
            </a:r>
            <a:r>
              <a:rPr lang="en-US" dirty="0"/>
              <a:t>, </a:t>
            </a:r>
            <a:r>
              <a:rPr lang="en-US" b="1" dirty="0" err="1"/>
              <a:t>kuinka</a:t>
            </a:r>
            <a:r>
              <a:rPr lang="en-US" b="1" dirty="0"/>
              <a:t> paljon aikaa voit varata </a:t>
            </a:r>
            <a:r>
              <a:rPr lang="en-US" b="1" dirty="0" err="1"/>
              <a:t>verkostoitumiseen</a:t>
            </a:r>
            <a:r>
              <a:rPr lang="en-US" b="1" dirty="0"/>
              <a:t> </a:t>
            </a:r>
            <a:r>
              <a:rPr lang="en-US" b="1" dirty="0" err="1"/>
              <a:t>kuukaudessa</a:t>
            </a:r>
            <a:r>
              <a:rPr lang="en-US" b="1" dirty="0"/>
              <a:t>.</a:t>
            </a:r>
          </a:p>
          <a:p>
            <a:pPr algn="l" rtl="0"/>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pPr algn="l" rtl="0"/>
            <a:r>
              <a:rPr lang="en-IE" dirty="0" err="1">
                <a:highlight>
                  <a:srgbClr val="F79037"/>
                </a:highlight>
              </a:rPr>
              <a:t>Harjoitus</a:t>
            </a:r>
            <a:endParaRPr lang="en-IE" dirty="0">
              <a:highlight>
                <a:srgbClr val="F79037"/>
              </a:highlight>
            </a:endParaRP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pPr algn="l" rtl="0"/>
            <a:endParaRPr lang="en-IE" dirty="0"/>
          </a:p>
        </p:txBody>
      </p:sp>
      <p:pic>
        <p:nvPicPr>
          <p:cNvPr id="5" name="Picture 4" descr="Icon  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692872" y="1964149"/>
            <a:ext cx="6272785" cy="3742096"/>
          </a:xfrm>
        </p:spPr>
        <p:txBody>
          <a:bodyPr/>
          <a:lstStyle/>
          <a:p>
            <a:pPr algn="l" rtl="0"/>
            <a:r>
              <a:rPr lang="en-IE" dirty="0">
                <a:effectLst/>
                <a:latin typeface="Calibri" panose="020F0502020204030204" pitchFamily="34" charset="0"/>
                <a:ea typeface="Times New Roman" panose="02020603050405020304" pitchFamily="18" charset="0"/>
                <a:cs typeface="Calibri" panose="020F0502020204030204" pitchFamily="34" charset="0"/>
              </a:rPr>
              <a:t>Foorumin ensisijainen tavoite on </a:t>
            </a:r>
            <a:r>
              <a:rPr lang="en-IE" dirty="0" err="1">
                <a:effectLst/>
                <a:latin typeface="Calibri" panose="020F0502020204030204" pitchFamily="34" charset="0"/>
                <a:ea typeface="Times New Roman" panose="02020603050405020304" pitchFamily="18" charset="0"/>
                <a:cs typeface="Calibri" panose="020F0502020204030204" pitchFamily="34" charset="0"/>
              </a:rPr>
              <a:t>muodostaa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linkki</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eettisten</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elintaravike</a:t>
            </a:r>
            <a:r>
              <a:rPr lang="en-IE" dirty="0" err="1">
                <a:effectLst/>
                <a:latin typeface="Calibri" panose="020F0502020204030204" pitchFamily="34" charset="0"/>
                <a:ea typeface="Times New Roman" panose="02020603050405020304" pitchFamily="18" charset="0"/>
                <a:cs typeface="Calibri" panose="020F0502020204030204" pitchFamily="34" charset="0"/>
              </a:rPr>
              <a:t>yrittäjien</a:t>
            </a:r>
            <a:r>
              <a:rPr lang="en-IE" dirty="0">
                <a:effectLst/>
                <a:latin typeface="Calibri" panose="020F0502020204030204" pitchFamily="34" charset="0"/>
                <a:ea typeface="Times New Roman" panose="02020603050405020304" pitchFamily="18" charset="0"/>
                <a:cs typeface="Calibri" panose="020F0502020204030204" pitchFamily="34" charset="0"/>
              </a:rPr>
              <a:t> välille.</a:t>
            </a:r>
          </a:p>
          <a:p>
            <a:r>
              <a:rPr lang="en-IE" dirty="0" err="1">
                <a:latin typeface="Calibri" panose="020F0502020204030204" pitchFamily="34" charset="0"/>
                <a:ea typeface="Times New Roman" panose="02020603050405020304" pitchFamily="18" charset="0"/>
                <a:cs typeface="Calibri" panose="020F0502020204030204" pitchFamily="34" charset="0"/>
              </a:rPr>
              <a:t>Tämän</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alustan</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jakamisfoorumin</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tavoitteena</a:t>
            </a:r>
            <a:r>
              <a:rPr lang="en-IE" dirty="0">
                <a:latin typeface="Calibri" panose="020F0502020204030204" pitchFamily="34" charset="0"/>
                <a:ea typeface="Times New Roman" panose="02020603050405020304" pitchFamily="18" charset="0"/>
                <a:cs typeface="Calibri" panose="020F0502020204030204" pitchFamily="34" charset="0"/>
              </a:rPr>
              <a:t> on </a:t>
            </a:r>
            <a:r>
              <a:rPr lang="en-IE" dirty="0" err="1">
                <a:effectLst/>
                <a:latin typeface="Calibri" panose="020F0502020204030204" pitchFamily="34" charset="0"/>
                <a:ea typeface="Times New Roman" panose="02020603050405020304" pitchFamily="18" charset="0"/>
                <a:cs typeface="Calibri" panose="020F0502020204030204" pitchFamily="34" charset="0"/>
              </a:rPr>
              <a:t>helpottaa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ja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luoda</a:t>
            </a:r>
            <a:r>
              <a:rPr lang="en-IE" dirty="0">
                <a:effectLst/>
                <a:latin typeface="Calibri" panose="020F0502020204030204" pitchFamily="34" charset="0"/>
                <a:ea typeface="Times New Roman" panose="02020603050405020304" pitchFamily="18" charset="0"/>
                <a:cs typeface="Calibri" panose="020F0502020204030204" pitchFamily="34" charset="0"/>
              </a:rPr>
              <a:t> tarkoituksenmukaisia ​​</a:t>
            </a:r>
            <a:r>
              <a:rPr lang="en-IE" dirty="0" err="1">
                <a:effectLst/>
                <a:latin typeface="Calibri" panose="020F0502020204030204" pitchFamily="34" charset="0"/>
                <a:ea typeface="Times New Roman" panose="02020603050405020304" pitchFamily="18" charset="0"/>
                <a:cs typeface="Calibri" panose="020F0502020204030204" pitchFamily="34" charset="0"/>
              </a:rPr>
              <a:t>kanavia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tiedonvaihtoon</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ja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koordinointiin</a:t>
            </a:r>
            <a:r>
              <a:rPr lang="en-IE" dirty="0">
                <a:effectLst/>
                <a:latin typeface="Calibri" panose="020F0502020204030204" pitchFamily="34" charset="0"/>
                <a:ea typeface="Times New Roman" panose="02020603050405020304" pitchFamily="18" charset="0"/>
                <a:cs typeface="Calibri" panose="020F0502020204030204" pitchFamily="34" charset="0"/>
              </a:rPr>
              <a:t> kouluttajien ja </a:t>
            </a:r>
            <a:r>
              <a:rPr lang="en-IE" dirty="0" err="1">
                <a:effectLst/>
                <a:latin typeface="Calibri" panose="020F0502020204030204" pitchFamily="34" charset="0"/>
                <a:ea typeface="Times New Roman" panose="02020603050405020304" pitchFamily="18" charset="0"/>
                <a:cs typeface="Calibri" panose="020F0502020204030204" pitchFamily="34" charset="0"/>
              </a:rPr>
              <a:t>oppijoiden</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välille</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ja</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edistää</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vertaisverkottumista</a:t>
            </a:r>
            <a:r>
              <a:rPr lang="en-IE" dirty="0">
                <a:effectLst/>
                <a:latin typeface="Calibri" panose="020F0502020204030204" pitchFamily="34" charset="0"/>
                <a:ea typeface="Times New Roman" panose="02020603050405020304" pitchFamily="18" charset="0"/>
                <a:cs typeface="Calibri" panose="020F0502020204030204" pitchFamily="34" charset="0"/>
              </a:rPr>
              <a:t> synergiaetujen luomiseksi, jotka edistävät siirtymistä </a:t>
            </a:r>
            <a:r>
              <a:rPr lang="en-IE" dirty="0" err="1">
                <a:effectLst/>
                <a:latin typeface="Calibri" panose="020F0502020204030204" pitchFamily="34" charset="0"/>
                <a:ea typeface="Times New Roman" panose="02020603050405020304" pitchFamily="18" charset="0"/>
                <a:cs typeface="Calibri" panose="020F0502020204030204" pitchFamily="34" charset="0"/>
              </a:rPr>
              <a:t>kiertomalliin</a:t>
            </a:r>
            <a:r>
              <a:rPr lang="en-IE" dirty="0">
                <a:effectLst/>
                <a:latin typeface="Calibri" panose="020F0502020204030204" pitchFamily="34" charset="0"/>
                <a:ea typeface="Times New Roman" panose="02020603050405020304" pitchFamily="18" charset="0"/>
                <a:cs typeface="Calibri" panose="020F0502020204030204" pitchFamily="34" charset="0"/>
              </a:rPr>
              <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524582"/>
            <a:ext cx="5871214" cy="992652"/>
          </a:xfrm>
        </p:spPr>
        <p:txBody>
          <a:bodyPr/>
          <a:lstStyle/>
          <a:p>
            <a:pPr algn="l" rtl="0">
              <a:lnSpc>
                <a:spcPct val="100000"/>
              </a:lnSpc>
            </a:pPr>
            <a:r>
              <a:rPr lang="en-IE" dirty="0" err="1">
                <a:highlight>
                  <a:srgbClr val="F79037"/>
                </a:highlight>
              </a:rPr>
              <a:t>Muista</a:t>
            </a:r>
            <a:r>
              <a:rPr lang="en-IE" dirty="0">
                <a:highlight>
                  <a:srgbClr val="F79037"/>
                </a:highlight>
              </a:rPr>
              <a:t> </a:t>
            </a:r>
            <a:r>
              <a:rPr lang="en-IE" dirty="0" err="1"/>
              <a:t>tutustua</a:t>
            </a:r>
            <a:r>
              <a:rPr lang="en-IE" dirty="0"/>
              <a:t> EFE</a:t>
            </a:r>
            <a:r>
              <a:rPr lang="en-IE" i="1" dirty="0"/>
              <a:t> </a:t>
            </a:r>
            <a:r>
              <a:rPr lang="en-IE" dirty="0"/>
              <a:t>-</a:t>
            </a:r>
            <a:r>
              <a:rPr lang="en-IE" dirty="0" err="1"/>
              <a:t>jakamis</a:t>
            </a:r>
            <a:r>
              <a:rPr lang="en-IE" dirty="0"/>
              <a:t>- </a:t>
            </a:r>
            <a:r>
              <a:rPr lang="en-IE" dirty="0" err="1"/>
              <a:t>ja</a:t>
            </a:r>
            <a:r>
              <a:rPr lang="en-IE" dirty="0"/>
              <a:t> </a:t>
            </a:r>
            <a:r>
              <a:rPr lang="en-IE" dirty="0" err="1"/>
              <a:t>mentorointialustaan</a:t>
            </a:r>
            <a:endParaRPr lang="en-IE" dirty="0"/>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
        <p:nvSpPr>
          <p:cNvPr id="8" name="TextBox 7">
            <a:extLst>
              <a:ext uri="{FF2B5EF4-FFF2-40B4-BE49-F238E27FC236}">
                <a16:creationId xmlns:a16="http://schemas.microsoft.com/office/drawing/2014/main" id="{B60EC316-2BCA-AB7B-63A9-891C2052C0B9}"/>
              </a:ext>
            </a:extLst>
          </p:cNvPr>
          <p:cNvSpPr txBox="1"/>
          <p:nvPr/>
        </p:nvSpPr>
        <p:spPr>
          <a:xfrm>
            <a:off x="7229996" y="6052976"/>
            <a:ext cx="5294884" cy="353943"/>
          </a:xfrm>
          <a:prstGeom prst="rect">
            <a:avLst/>
          </a:prstGeom>
          <a:noFill/>
        </p:spPr>
        <p:txBody>
          <a:bodyPr wrap="square">
            <a:spAutoFit/>
          </a:bodyPr>
          <a:lstStyle/>
          <a:p>
            <a:pPr algn="l" rtl="0"/>
            <a:r>
              <a:rPr lang="en-US" sz="1700" b="1" dirty="0">
                <a:solidFill>
                  <a:srgbClr val="F79037"/>
                </a:solidFill>
                <a:hlinkClick r:id="rId2">
                  <a:extLst>
                    <a:ext uri="{A12FA001-AC4F-418D-AE19-62706E023703}">
                      <ahyp:hlinkClr xmlns:ahyp="http://schemas.microsoft.com/office/drawing/2018/hyperlinkcolor" val="tx"/>
                    </a:ext>
                  </a:extLst>
                </a:hlinkClick>
              </a:rPr>
              <a:t>Etusivu - Eettinen ruokayrittäjyys (ethical-food.eu)</a:t>
            </a:r>
            <a:endParaRPr lang="en-IE" sz="1700" b="1" dirty="0">
              <a:solidFill>
                <a:srgbClr val="F79037"/>
              </a:solidFill>
            </a:endParaRPr>
          </a:p>
        </p:txBody>
      </p:sp>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6461502" y="6137030"/>
            <a:ext cx="501676" cy="539778"/>
          </a:xfrm>
          <a:prstGeom prst="rect">
            <a:avLst/>
          </a:prstGeom>
        </p:spPr>
      </p:pic>
    </p:spTree>
    <p:extLst>
      <p:ext uri="{BB962C8B-B14F-4D97-AF65-F5344CB8AC3E}">
        <p14:creationId xmlns:p14="http://schemas.microsoft.com/office/powerpoint/2010/main" val="97276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853058" cy="2699658"/>
          </a:xfrm>
        </p:spPr>
        <p:txBody>
          <a:bodyPr>
            <a:normAutofit/>
          </a:bodyPr>
          <a:lstStyle/>
          <a:p>
            <a:pPr algn="l" rtl="0">
              <a:lnSpc>
                <a:spcPct val="120000"/>
              </a:lnSpc>
            </a:pPr>
            <a:r>
              <a:rPr lang="en-US" sz="3200" dirty="0"/>
              <a:t>Olet juuri suorittanut toiseksi viimeisen moduulin… viimeisessä moduulissa katsomme TULEVAISUUTTA ja </a:t>
            </a:r>
            <a:r>
              <a:rPr lang="en-US" sz="3200" dirty="0" err="1"/>
              <a:t>kertaamme</a:t>
            </a:r>
            <a:r>
              <a:rPr lang="en-US" sz="3200" dirty="0"/>
              <a:t> </a:t>
            </a:r>
            <a:r>
              <a:rPr lang="en-US" sz="3200" dirty="0" err="1"/>
              <a:t>tärkeimmät</a:t>
            </a:r>
            <a:r>
              <a:rPr lang="en-US" sz="3200" dirty="0"/>
              <a:t> elementit, jotka </a:t>
            </a:r>
            <a:r>
              <a:rPr lang="en-US" sz="3200" dirty="0" err="1"/>
              <a:t>ovat</a:t>
            </a:r>
            <a:r>
              <a:rPr lang="en-US" sz="3200" dirty="0"/>
              <a:t> </a:t>
            </a:r>
            <a:r>
              <a:rPr lang="en-US" sz="3200" dirty="0" err="1"/>
              <a:t>kriittisiä</a:t>
            </a:r>
            <a:r>
              <a:rPr lang="en-US" sz="3200" dirty="0"/>
              <a:t> </a:t>
            </a:r>
            <a:r>
              <a:rPr lang="en-US" sz="3200" b="1" dirty="0" err="1"/>
              <a:t>yrityksesi</a:t>
            </a:r>
            <a:r>
              <a:rPr lang="en-US" sz="3200" b="1" dirty="0"/>
              <a:t> </a:t>
            </a:r>
            <a:r>
              <a:rPr lang="en-US" sz="3200" b="1" dirty="0" err="1"/>
              <a:t>kestävyydelle</a:t>
            </a:r>
            <a:r>
              <a:rPr lang="en-US" sz="3200" b="1" dirty="0"/>
              <a:t> ja </a:t>
            </a:r>
            <a:r>
              <a:rPr lang="en-US" sz="3200" b="1" dirty="0" err="1"/>
              <a:t>planeettamme</a:t>
            </a:r>
            <a:r>
              <a:rPr lang="en-US" sz="3200" b="1" dirty="0"/>
              <a:t> </a:t>
            </a:r>
            <a:r>
              <a:rPr lang="en-US" sz="3200" b="1"/>
              <a:t>tulevaisuudelle</a:t>
            </a:r>
            <a:r>
              <a:rPr lang="en-US" sz="3200"/>
              <a:t>.</a:t>
            </a:r>
            <a:endParaRPr lang="en-US" sz="32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755269" y="1949699"/>
            <a:ext cx="5919732" cy="3291086"/>
          </a:xfrm>
        </p:spPr>
        <p:txBody>
          <a:bodyPr/>
          <a:lstStyle/>
          <a:p>
            <a:pPr algn="l" rtl="0"/>
            <a:r>
              <a:rPr lang="en-IE" dirty="0"/>
              <a:t>Yksi </a:t>
            </a:r>
            <a:r>
              <a:rPr lang="en-IE" dirty="0" err="1"/>
              <a:t>yritysesimerkeistämme</a:t>
            </a:r>
            <a:r>
              <a:rPr lang="en-IE" dirty="0"/>
              <a:t> </a:t>
            </a:r>
            <a:r>
              <a:rPr lang="en-IE" b="1" dirty="0">
                <a:solidFill>
                  <a:srgbClr val="F79037"/>
                </a:solidFill>
                <a:hlinkClick r:id="rId2">
                  <a:extLst>
                    <a:ext uri="{A12FA001-AC4F-418D-AE19-62706E023703}">
                      <ahyp:hlinkClr xmlns:ahyp="http://schemas.microsoft.com/office/drawing/2018/hyperlinkcolor" val="tx"/>
                    </a:ext>
                  </a:extLst>
                </a:hlinkClick>
              </a:rPr>
              <a:t>FAZLA GIDA</a:t>
            </a:r>
            <a:r>
              <a:rPr lang="en-IE" b="1" dirty="0">
                <a:solidFill>
                  <a:srgbClr val="F79037"/>
                </a:solidFill>
              </a:rPr>
              <a:t> </a:t>
            </a:r>
            <a:r>
              <a:rPr lang="en-IE" dirty="0"/>
              <a:t>on turkkilainen start-up, joka auttaa yritysverkostoa saavuttamaan yhteisen tavoitteen. </a:t>
            </a:r>
            <a:r>
              <a:rPr lang="en-IE" dirty="0" err="1"/>
              <a:t>Tämä</a:t>
            </a:r>
            <a:r>
              <a:rPr lang="en-IE" dirty="0"/>
              <a:t> on </a:t>
            </a:r>
            <a:r>
              <a:rPr lang="en-IE" dirty="0" err="1"/>
              <a:t>saavutettu</a:t>
            </a:r>
            <a:r>
              <a:rPr lang="en-IE" dirty="0"/>
              <a:t> </a:t>
            </a:r>
            <a:r>
              <a:rPr lang="en-IE" b="1" dirty="0" err="1"/>
              <a:t>laajan</a:t>
            </a:r>
            <a:r>
              <a:rPr lang="en-IE" b="1" dirty="0"/>
              <a:t> </a:t>
            </a:r>
            <a:r>
              <a:rPr lang="en-IE" b="1" dirty="0" err="1"/>
              <a:t>yhteistyön</a:t>
            </a:r>
            <a:r>
              <a:rPr lang="en-IE" b="1" dirty="0"/>
              <a:t> </a:t>
            </a:r>
            <a:r>
              <a:rPr lang="en-IE" b="1" dirty="0" err="1"/>
              <a:t>ja</a:t>
            </a:r>
            <a:r>
              <a:rPr lang="en-IE" b="1" dirty="0"/>
              <a:t> </a:t>
            </a:r>
            <a:r>
              <a:rPr lang="en-IE" b="1" dirty="0" err="1"/>
              <a:t>tuen</a:t>
            </a:r>
            <a:r>
              <a:rPr lang="en-IE" b="1" dirty="0"/>
              <a:t> </a:t>
            </a:r>
            <a:r>
              <a:rPr lang="en-IE" dirty="0" err="1"/>
              <a:t>ja</a:t>
            </a:r>
            <a:r>
              <a:rPr lang="en-IE" dirty="0"/>
              <a:t> innovatiivisen </a:t>
            </a:r>
            <a:r>
              <a:rPr lang="en-IE" dirty="0" err="1"/>
              <a:t>teknologian</a:t>
            </a:r>
            <a:r>
              <a:rPr lang="en-IE" dirty="0"/>
              <a:t> </a:t>
            </a:r>
            <a:r>
              <a:rPr lang="en-IE" dirty="0" err="1"/>
              <a:t>käytön</a:t>
            </a:r>
            <a:r>
              <a:rPr lang="en-IE" dirty="0"/>
              <a:t> </a:t>
            </a:r>
            <a:r>
              <a:rPr lang="en-IE" dirty="0" err="1"/>
              <a:t>avulla</a:t>
            </a:r>
            <a:r>
              <a:rPr lang="en-IE" dirty="0"/>
              <a:t>.</a:t>
            </a:r>
          </a:p>
          <a:p>
            <a:pPr algn="l" rtl="0"/>
            <a:endParaRPr lang="en-IE" dirty="0"/>
          </a:p>
          <a:p>
            <a:pPr algn="l" rtl="0"/>
            <a:r>
              <a:rPr lang="en-IE" dirty="0"/>
              <a:t>Lue kaikki niistä </a:t>
            </a:r>
            <a:r>
              <a:rPr lang="en-IE" dirty="0" err="1"/>
              <a:t>täältä</a:t>
            </a:r>
            <a:r>
              <a:rPr lang="en-IE" dirty="0"/>
              <a:t>: </a:t>
            </a:r>
            <a:r>
              <a:rPr lang="en-US" b="1" dirty="0" err="1">
                <a:solidFill>
                  <a:srgbClr val="F79037"/>
                </a:solidFill>
                <a:hlinkClick r:id="rId3">
                  <a:extLst>
                    <a:ext uri="{A12FA001-AC4F-418D-AE19-62706E023703}">
                      <ahyp:hlinkClr xmlns:ahyp="http://schemas.microsoft.com/office/drawing/2018/hyperlinkcolor" val="tx"/>
                    </a:ext>
                  </a:extLst>
                </a:hlinkClick>
              </a:rPr>
              <a:t>Hyvien</a:t>
            </a:r>
            <a:r>
              <a:rPr lang="en-US" b="1" dirty="0">
                <a:solidFill>
                  <a:srgbClr val="F79037"/>
                </a:solidFill>
                <a:hlinkClick r:id="rId3">
                  <a:extLst>
                    <a:ext uri="{A12FA001-AC4F-418D-AE19-62706E023703}">
                      <ahyp:hlinkClr xmlns:ahyp="http://schemas.microsoft.com/office/drawing/2018/hyperlinkcolor" val="tx"/>
                    </a:ext>
                  </a:extLst>
                </a:hlinkClick>
              </a:rPr>
              <a:t> käytäntöjen kokoelma - Eettinen elintarvikeyrittäjyys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algn="l" rtl="0"/>
            <a:r>
              <a:rPr lang="en-IE" dirty="0"/>
              <a:t>Inspiroidu…</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10" name="Picture 9">
            <a:hlinkClick r:id="rId3"/>
            <a:extLst>
              <a:ext uri="{FF2B5EF4-FFF2-40B4-BE49-F238E27FC236}">
                <a16:creationId xmlns:a16="http://schemas.microsoft.com/office/drawing/2014/main" id="{45FAE610-F644-774C-2BBD-79A7FD9A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3134" y="1793612"/>
            <a:ext cx="2310620" cy="3283513"/>
          </a:xfrm>
          <a:prstGeom prst="rect">
            <a:avLst/>
          </a:prstGeom>
          <a:ln>
            <a:solidFill>
              <a:srgbClr val="000000"/>
            </a:solidFill>
          </a:ln>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02471" y="482719"/>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960351" y="1785625"/>
            <a:ext cx="5451600" cy="3025975"/>
          </a:xfrm>
        </p:spPr>
        <p:txBody>
          <a:bodyPr/>
          <a:lstStyle/>
          <a:p>
            <a:pPr algn="l" rtl="0"/>
            <a:r>
              <a:rPr lang="en-IE" dirty="0"/>
              <a:t>Moduulissa 3 </a:t>
            </a:r>
            <a:r>
              <a:rPr lang="en-IE" dirty="0" err="1"/>
              <a:t>tuodaan</a:t>
            </a:r>
            <a:r>
              <a:rPr lang="en-IE" dirty="0"/>
              <a:t> </a:t>
            </a:r>
            <a:r>
              <a:rPr lang="en-IE" dirty="0" err="1"/>
              <a:t>esille</a:t>
            </a:r>
            <a:r>
              <a:rPr lang="en-IE" dirty="0"/>
              <a:t> </a:t>
            </a:r>
            <a:r>
              <a:rPr lang="en-IE" dirty="0" err="1"/>
              <a:t>empatia</a:t>
            </a:r>
            <a:r>
              <a:rPr lang="en-IE" dirty="0"/>
              <a:t> kuluttajan näkökulmasta ja siitä, kuinka kuluttajan tai loppukäyttäjän tarpeita ja toiveita ymmärtämällä voidaan paremmin innovoida ja ratkaista heille olemassa olevia ongelmia.</a:t>
            </a:r>
          </a:p>
          <a:p>
            <a:pPr algn="l" rtl="0"/>
            <a:r>
              <a:rPr lang="en-IE" dirty="0" err="1"/>
              <a:t>Kuitenkin</a:t>
            </a:r>
            <a:r>
              <a:rPr lang="en-IE" dirty="0"/>
              <a:t> </a:t>
            </a:r>
            <a:r>
              <a:rPr lang="en-IE" b="1" dirty="0" err="1"/>
              <a:t>empatialla</a:t>
            </a:r>
            <a:r>
              <a:rPr lang="en-IE" b="1" dirty="0"/>
              <a:t> on elintärkeä rooli ihmisten puolella </a:t>
            </a:r>
            <a:r>
              <a:rPr lang="en-IE" b="1" dirty="0" err="1"/>
              <a:t>liiketoiminnassa</a:t>
            </a:r>
            <a:r>
              <a:rPr lang="en-IE" b="1" dirty="0"/>
              <a:t>, </a:t>
            </a:r>
            <a:r>
              <a:rPr lang="en-IE" dirty="0" err="1"/>
              <a:t>ja</a:t>
            </a:r>
            <a:r>
              <a:rPr lang="en-IE" dirty="0"/>
              <a:t> se on usein kriittinen ohjattaessa eettisiä päätöksentekoprosesseja.</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pPr algn="l" rtl="0"/>
            <a:r>
              <a:rPr lang="en-IE" dirty="0"/>
              <a:t>Empatia…</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6F320-9D31-44A3-AB9D-3B4B49950B2A}"/>
</file>

<file path=customXml/itemProps2.xml><?xml version="1.0" encoding="utf-8"?>
<ds:datastoreItem xmlns:ds="http://schemas.openxmlformats.org/officeDocument/2006/customXml" ds:itemID="{A77ADADC-A138-4096-9C7C-6ED05C046525}">
  <ds:schemaRef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90d17a88-9332-41c1-8809-43d9ec4f7f7f"/>
    <ds:schemaRef ds:uri="4dd05d75-627c-4bc0-8469-b51d727dba3d"/>
    <ds:schemaRef ds:uri="http://purl.org/dc/term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3FE21D93-492C-401B-977F-9983031DD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11211</TotalTime>
  <Words>4476</Words>
  <Application>Microsoft Office PowerPoint</Application>
  <PresentationFormat>Widescreen</PresentationFormat>
  <Paragraphs>434</Paragraphs>
  <Slides>74</Slides>
  <Notes>15</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Montserrat</vt:lpstr>
      <vt:lpstr>Montserrat Light</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196</cp:revision>
  <dcterms:created xsi:type="dcterms:W3CDTF">2020-10-14T13:32:04Z</dcterms:created>
  <dcterms:modified xsi:type="dcterms:W3CDTF">2024-02-01T11:31:47Z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