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54"/>
  </p:notesMasterIdLst>
  <p:sldIdLst>
    <p:sldId id="4286" r:id="rId5"/>
    <p:sldId id="4306" r:id="rId6"/>
    <p:sldId id="4323" r:id="rId7"/>
    <p:sldId id="4654" r:id="rId8"/>
    <p:sldId id="4319" r:id="rId9"/>
    <p:sldId id="4621" r:id="rId10"/>
    <p:sldId id="4622" r:id="rId11"/>
    <p:sldId id="4655" r:id="rId12"/>
    <p:sldId id="4623" r:id="rId13"/>
    <p:sldId id="4624" r:id="rId14"/>
    <p:sldId id="4625" r:id="rId15"/>
    <p:sldId id="4626" r:id="rId16"/>
    <p:sldId id="4627" r:id="rId17"/>
    <p:sldId id="4322" r:id="rId18"/>
    <p:sldId id="4656" r:id="rId19"/>
    <p:sldId id="4657" r:id="rId20"/>
    <p:sldId id="4347" r:id="rId21"/>
    <p:sldId id="4649" r:id="rId22"/>
    <p:sldId id="4362" r:id="rId23"/>
    <p:sldId id="4650" r:id="rId24"/>
    <p:sldId id="4341" r:id="rId25"/>
    <p:sldId id="4338" r:id="rId26"/>
    <p:sldId id="4339" r:id="rId27"/>
    <p:sldId id="4342" r:id="rId28"/>
    <p:sldId id="4455" r:id="rId29"/>
    <p:sldId id="4456" r:id="rId30"/>
    <p:sldId id="4631" r:id="rId31"/>
    <p:sldId id="4463" r:id="rId32"/>
    <p:sldId id="4634" r:id="rId33"/>
    <p:sldId id="4464" r:id="rId34"/>
    <p:sldId id="4449" r:id="rId35"/>
    <p:sldId id="4629" r:id="rId36"/>
    <p:sldId id="4483" r:id="rId37"/>
    <p:sldId id="4462" r:id="rId38"/>
    <p:sldId id="4628" r:id="rId39"/>
    <p:sldId id="4630" r:id="rId40"/>
    <p:sldId id="4346" r:id="rId41"/>
    <p:sldId id="4640" r:id="rId42"/>
    <p:sldId id="4641" r:id="rId43"/>
    <p:sldId id="4642" r:id="rId44"/>
    <p:sldId id="4643" r:id="rId45"/>
    <p:sldId id="4645" r:id="rId46"/>
    <p:sldId id="4644" r:id="rId47"/>
    <p:sldId id="4646" r:id="rId48"/>
    <p:sldId id="4647" r:id="rId49"/>
    <p:sldId id="4658" r:id="rId50"/>
    <p:sldId id="4652" r:id="rId51"/>
    <p:sldId id="4653" r:id="rId52"/>
    <p:sldId id="42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B2DDDC"/>
    <a:srgbClr val="000000"/>
    <a:srgbClr val="F68F37"/>
    <a:srgbClr val="B2DEDD"/>
    <a:srgbClr val="F1A0C2"/>
    <a:srgbClr val="FCD3B2"/>
    <a:srgbClr val="EF5655"/>
    <a:srgbClr val="30475E"/>
    <a:srgbClr val="28AF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0920" autoAdjust="0"/>
    <p:restoredTop sz="0" autoAdjust="0"/>
  </p:normalViewPr>
  <p:slideViewPr>
    <p:cSldViewPr snapToGrid="0" snapToObjects="1">
      <p:cViewPr varScale="1">
        <p:scale>
          <a:sx n="27" d="100"/>
          <a:sy n="27" d="100"/>
        </p:scale>
        <p:origin x="406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5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9</a:t>
            </a:fld>
            <a:endParaRPr lang="en-US"/>
          </a:p>
        </p:txBody>
      </p:sp>
    </p:spTree>
    <p:extLst>
      <p:ext uri="{BB962C8B-B14F-4D97-AF65-F5344CB8AC3E}">
        <p14:creationId xmlns:p14="http://schemas.microsoft.com/office/powerpoint/2010/main" val="391975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12</a:t>
            </a:fld>
            <a:endParaRPr lang="en-US"/>
          </a:p>
        </p:txBody>
      </p:sp>
    </p:spTree>
    <p:extLst>
      <p:ext uri="{BB962C8B-B14F-4D97-AF65-F5344CB8AC3E}">
        <p14:creationId xmlns:p14="http://schemas.microsoft.com/office/powerpoint/2010/main" val="252882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24</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32</a:t>
            </a:fld>
            <a:endParaRPr lang="en-US"/>
          </a:p>
        </p:txBody>
      </p:sp>
    </p:spTree>
    <p:extLst>
      <p:ext uri="{BB962C8B-B14F-4D97-AF65-F5344CB8AC3E}">
        <p14:creationId xmlns:p14="http://schemas.microsoft.com/office/powerpoint/2010/main" val="20195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49</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01304"/>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4291599"/>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pic>
        <p:nvPicPr>
          <p:cNvPr id="2" name="Picture 1">
            <a:extLst>
              <a:ext uri="{FF2B5EF4-FFF2-40B4-BE49-F238E27FC236}">
                <a16:creationId xmlns:a16="http://schemas.microsoft.com/office/drawing/2014/main" id="{87CD7C98-3AF5-B787-4225-349FB8D5F8C2}"/>
              </a:ext>
            </a:extLst>
          </p:cNvPr>
          <p:cNvPicPr>
            <a:picLocks noChangeAspect="1"/>
          </p:cNvPicPr>
          <p:nvPr userDrawn="1"/>
        </p:nvPicPr>
        <p:blipFill>
          <a:blip r:embed="rId2"/>
          <a:stretch>
            <a:fillRect/>
          </a:stretch>
        </p:blipFill>
        <p:spPr>
          <a:xfrm>
            <a:off x="983112" y="6114899"/>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2143452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988628" y="1139750"/>
            <a:ext cx="5203371"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3174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6641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6955"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88513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8598201E-2608-04E3-2FAB-3CF22F1BEE06}"/>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BE12DB15-61E5-48B1-C617-5BFED0B59C5D}"/>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912867"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91164" y="3959834"/>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84585" y="3075329"/>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62882"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33" r:id="rId12"/>
    <p:sldLayoutId id="2147483847" r:id="rId13"/>
    <p:sldLayoutId id="2147483853" r:id="rId14"/>
    <p:sldLayoutId id="2147483882" r:id="rId15"/>
    <p:sldLayoutId id="2147483884" r:id="rId16"/>
    <p:sldLayoutId id="21474838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odnavigator.com/Trends/Diet-and-health" TargetMode="External"/><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hyperlink" Target="https://www.trendhunter.com/foo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s://www.eurogroupforanimals.org/what-we-do/policy-areas/trade-and-animal-welfare" TargetMode="External"/><Relationship Id="rId5" Type="http://schemas.openxmlformats.org/officeDocument/2006/relationships/hyperlink" Target="https://www.peta.org/issues/animals-used-for-food/" TargetMode="External"/><Relationship Id="rId4" Type="http://schemas.openxmlformats.org/officeDocument/2006/relationships/hyperlink" Target="https://animalia.fi/elainten-oikeude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ookitforward.eu/" TargetMode="Externa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kesko.fi/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hyperlink" Target="https://missionpositivehandprint.fi/" TargetMode="External"/><Relationship Id="rId3" Type="http://schemas.openxmlformats.org/officeDocument/2006/relationships/hyperlink" Target="https://www.ethicalconsumer.org/food-drink" TargetMode="External"/><Relationship Id="rId7" Type="http://schemas.openxmlformats.org/officeDocument/2006/relationships/hyperlink" Target="https://ki-ke.fi/" TargetMode="External"/><Relationship Id="rId2" Type="http://schemas.openxmlformats.org/officeDocument/2006/relationships/hyperlink" Target="https://www.opensocietyfoundations.org/uploads/259ef494-f9d8-4c82-b8ae-fabb927246a7/do-we-need-an-eu-ethical-food-label-20200908.pdf" TargetMode="External"/><Relationship Id="rId1" Type="http://schemas.openxmlformats.org/officeDocument/2006/relationships/slideLayout" Target="../slideLayouts/slideLayout13.xml"/><Relationship Id="rId6" Type="http://schemas.openxmlformats.org/officeDocument/2006/relationships/hyperlink" Target="https://ruokatieto.fi/ruokatietoa/varuke/" TargetMode="External"/><Relationship Id="rId5" Type="http://schemas.openxmlformats.org/officeDocument/2006/relationships/hyperlink" Target="https://www.weforum.org/podcasts/radio-davos" TargetMode="External"/><Relationship Id="rId4" Type="http://schemas.openxmlformats.org/officeDocument/2006/relationships/hyperlink" Target="https://www.foodethicscouncil.org/theme/power-in-the-food-system/" TargetMode="External"/><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trongroots.com/"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linkedin.com/posts/world-economic-forum_this-open-hiring-policy-is-working-to-relieve-activity-7083867422243311617-hvSG?utm_source=share&amp;utm_medium=member_desktop" TargetMode="External"/><Relationship Id="rId1" Type="http://schemas.openxmlformats.org/officeDocument/2006/relationships/slideLayout" Target="../slideLayouts/slideLayout9.xml"/><Relationship Id="rId5" Type="http://schemas.openxmlformats.org/officeDocument/2006/relationships/hyperlink" Target="https://www.linkedin.com/posts/world-economic-forum_this-open-hiring-policy-is-working-to-relieve-activity-7083867422243311617-hvSG/?utm_source=share&amp;utm_medium=member_desktop" TargetMode="External"/><Relationship Id="rId4" Type="http://schemas.openxmlformats.org/officeDocument/2006/relationships/hyperlink" Target="https://www.greyst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9.png"/><Relationship Id="rId4" Type="http://schemas.openxmlformats.org/officeDocument/2006/relationships/hyperlink" Target="http://www.valio.fi/"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weforum.org/agenda/2022/03/food-systems-innovation-transformatio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plenty.ag/" TargetMode="External"/><Relationship Id="rId2" Type="http://schemas.openxmlformats.org/officeDocument/2006/relationships/slideLayout" Target="../slideLayouts/slideLayout8.xml"/><Relationship Id="rId1" Type="http://schemas.openxmlformats.org/officeDocument/2006/relationships/video" Target="https://www.youtube.com/embed/clDlTVwWZ1I?feature=oembed" TargetMode="External"/><Relationship Id="rId5" Type="http://schemas.openxmlformats.org/officeDocument/2006/relationships/hyperlink" Target="https://www.youtube.com/watch?v=clDlTVwWZ1I" TargetMode="Externa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open.spotify.com/episode/33RrlXN8cAkJBtOzIG963o?si=xqT0hWfcTsm3rik1DnPS6A" TargetMode="External"/><Relationship Id="rId1" Type="http://schemas.openxmlformats.org/officeDocument/2006/relationships/slideLayout" Target="../slideLayouts/slideLayout9.xml"/><Relationship Id="rId4" Type="http://schemas.openxmlformats.org/officeDocument/2006/relationships/hyperlink" Target="https://open.spotify.com/episode/33RrlXN8cAkJBtOzIG963o?si=xqT0hWfcTsm3rik1DnPS6A&amp;nd=1"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en/objectives-smart-target-1262377/" TargetMode="External"/><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careers-in-sport.co.uk/career-advice/effective-communication-skills/" TargetMode="External"/><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airbrake.io/blog/sdlc/agile-model" TargetMode="External"/><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s://www.vecteezy.com/vector-art/539693-report-word-lettering-illustration" TargetMode="External"/><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bitc.ie/" TargetMode="External"/><Relationship Id="rId1" Type="http://schemas.openxmlformats.org/officeDocument/2006/relationships/slideLayout" Target="../slideLayouts/slideLayout10.xml"/><Relationship Id="rId5" Type="http://schemas.openxmlformats.org/officeDocument/2006/relationships/hyperlink" Target="https://fibsry.fi/" TargetMode="External"/><Relationship Id="rId4" Type="http://schemas.openxmlformats.org/officeDocument/2006/relationships/hyperlink" Target="http://www.philippinesbasiceducation.us/2016/03/together-everyone-achieves-more.html"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theelders.org/who-we-are" TargetMode="External"/><Relationship Id="rId1" Type="http://schemas.openxmlformats.org/officeDocument/2006/relationships/slideLayout" Target="../slideLayouts/slideLayout7.xml"/><Relationship Id="rId4" Type="http://schemas.openxmlformats.org/officeDocument/2006/relationships/hyperlink" Target="https://www.irishpost.com/news/mary-robinsons-3-steps-climate-justice-advice-extinction-rebellion-173016"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hyperlink" Target="http://www.ethical-food.eu/" TargetMode="External"/><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ethical-food.eu/" TargetMode="External"/><Relationship Id="rId5" Type="http://schemas.openxmlformats.org/officeDocument/2006/relationships/hyperlink" Target="https://www.facebook.com/efe.erasmus.project" TargetMode="External"/><Relationship Id="rId4" Type="http://schemas.openxmlformats.org/officeDocument/2006/relationships/hyperlink" Target="https://twitter.com/EthicalFoodEnt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syke.fi/fi-FI" TargetMode="External"/><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creamofthecropfood.com/"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kansaslivingmagazine.com/articles/2018/11/07/world-hunger-fa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555786" y="1660591"/>
            <a:ext cx="6955494" cy="697353"/>
          </a:xfrm>
        </p:spPr>
        <p:txBody>
          <a:bodyPr/>
          <a:lstStyle/>
          <a:p>
            <a:pPr algn="l" rtl="0"/>
            <a:r>
              <a:rPr lang="en-IE" b="0" dirty="0" err="1"/>
              <a:t>Kestävyyttä</a:t>
            </a:r>
            <a:r>
              <a:rPr lang="en-IE" b="0" dirty="0"/>
              <a:t> </a:t>
            </a:r>
            <a:r>
              <a:rPr lang="en-IE" b="0" dirty="0" err="1"/>
              <a:t>tulevaisuuteen</a:t>
            </a:r>
            <a:endParaRPr lang="en-IE" b="0"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4555786" y="811421"/>
            <a:ext cx="3190338" cy="697353"/>
          </a:xfrm>
        </p:spPr>
        <p:txBody>
          <a:bodyPr>
            <a:noAutofit/>
          </a:bodyPr>
          <a:lstStyle/>
          <a:p>
            <a:pPr algn="l" rtl="0"/>
            <a:r>
              <a:rPr lang="en-US" sz="4800" b="1" dirty="0"/>
              <a:t>MODUULI 6</a:t>
            </a:r>
          </a:p>
        </p:txBody>
      </p:sp>
      <p:sp>
        <p:nvSpPr>
          <p:cNvPr id="2" name="TextBox 1">
            <a:extLst>
              <a:ext uri="{FF2B5EF4-FFF2-40B4-BE49-F238E27FC236}">
                <a16:creationId xmlns:a16="http://schemas.microsoft.com/office/drawing/2014/main" id="{2E5D6DAC-CE84-E3B4-DA04-E1841BC54130}"/>
              </a:ext>
            </a:extLst>
          </p:cNvPr>
          <p:cNvSpPr txBox="1"/>
          <p:nvPr/>
        </p:nvSpPr>
        <p:spPr>
          <a:xfrm>
            <a:off x="954748" y="4788609"/>
            <a:ext cx="10708527" cy="400110"/>
          </a:xfrm>
          <a:prstGeom prst="rect">
            <a:avLst/>
          </a:prstGeom>
          <a:noFill/>
        </p:spPr>
        <p:txBody>
          <a:bodyPr wrap="square">
            <a:spAutoFit/>
          </a:bodyPr>
          <a:lstStyle/>
          <a:p>
            <a:pPr algn="l" rtl="0"/>
            <a:r>
              <a:rPr lang="en-GB" sz="2000" b="1" dirty="0" err="1">
                <a:solidFill>
                  <a:srgbClr val="000000"/>
                </a:solidFill>
              </a:rPr>
              <a:t>Eettisen</a:t>
            </a:r>
            <a:r>
              <a:rPr lang="en-GB" sz="2000" b="1" dirty="0">
                <a:solidFill>
                  <a:srgbClr val="000000"/>
                </a:solidFill>
              </a:rPr>
              <a:t> </a:t>
            </a:r>
            <a:r>
              <a:rPr lang="en-GB" sz="2000" b="1" dirty="0" err="1">
                <a:solidFill>
                  <a:srgbClr val="000000"/>
                </a:solidFill>
              </a:rPr>
              <a:t>elintarvikeyrittäjyyden</a:t>
            </a:r>
            <a:r>
              <a:rPr lang="en-GB" sz="2000" b="1" dirty="0">
                <a:solidFill>
                  <a:srgbClr val="000000"/>
                </a:solidFill>
              </a:rPr>
              <a:t> </a:t>
            </a:r>
            <a:r>
              <a:rPr lang="en-GB" sz="2000" b="1" dirty="0" err="1">
                <a:solidFill>
                  <a:srgbClr val="000000"/>
                </a:solidFill>
              </a:rPr>
              <a:t>ohjelma</a:t>
            </a:r>
            <a:r>
              <a:rPr lang="en-GB" sz="2000" b="1" dirty="0">
                <a:solidFill>
                  <a:srgbClr val="000000"/>
                </a:solidFill>
              </a:rPr>
              <a:t> (EFE)</a:t>
            </a:r>
            <a:endParaRPr lang="en-IE" sz="2000" dirty="0">
              <a:solidFill>
                <a:srgbClr val="000000"/>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2709E-6E6B-CBFB-916B-2D68447493BB}"/>
              </a:ext>
            </a:extLst>
          </p:cNvPr>
          <p:cNvSpPr>
            <a:spLocks noGrp="1"/>
          </p:cNvSpPr>
          <p:nvPr>
            <p:ph type="body" sz="quarter" idx="18"/>
          </p:nvPr>
        </p:nvSpPr>
        <p:spPr>
          <a:xfrm>
            <a:off x="898357" y="1849820"/>
            <a:ext cx="5523464" cy="3434745"/>
          </a:xfrm>
        </p:spPr>
        <p:txBody>
          <a:bodyPr/>
          <a:lstStyle/>
          <a:p>
            <a:pPr algn="l" rtl="0"/>
            <a:r>
              <a:rPr lang="en-US" sz="2300" dirty="0" err="1"/>
              <a:t>Eettinen</a:t>
            </a:r>
            <a:r>
              <a:rPr lang="en-US" sz="2300" dirty="0"/>
              <a:t> </a:t>
            </a:r>
            <a:r>
              <a:rPr lang="en-US" sz="2300" dirty="0" err="1"/>
              <a:t>ruokajärjestelmä</a:t>
            </a:r>
            <a:r>
              <a:rPr lang="en-US" sz="2300" dirty="0"/>
              <a:t> </a:t>
            </a:r>
            <a:r>
              <a:rPr lang="en-US" sz="2300" dirty="0" err="1"/>
              <a:t>määrittää</a:t>
            </a:r>
            <a:r>
              <a:rPr lang="en-US" sz="2300" dirty="0"/>
              <a:t> </a:t>
            </a:r>
            <a:r>
              <a:rPr lang="en-US" sz="2300" b="1" dirty="0" err="1"/>
              <a:t>ruoan</a:t>
            </a:r>
            <a:r>
              <a:rPr lang="en-US" sz="2300" b="1" dirty="0"/>
              <a:t> ja </a:t>
            </a:r>
            <a:r>
              <a:rPr lang="en-US" sz="2300" b="1" dirty="0" err="1"/>
              <a:t>terveyden</a:t>
            </a:r>
            <a:r>
              <a:rPr lang="en-US" sz="2300" b="1" dirty="0"/>
              <a:t> </a:t>
            </a:r>
            <a:r>
              <a:rPr lang="en-US" sz="2300" b="1" dirty="0" err="1"/>
              <a:t>välisen</a:t>
            </a:r>
            <a:r>
              <a:rPr lang="en-US" sz="2300" b="1" dirty="0"/>
              <a:t> </a:t>
            </a:r>
            <a:r>
              <a:rPr lang="en-US" sz="2300" b="1" dirty="0" err="1"/>
              <a:t>yhteyden</a:t>
            </a:r>
            <a:r>
              <a:rPr lang="en-US" sz="2300" b="1" dirty="0"/>
              <a:t> </a:t>
            </a:r>
            <a:r>
              <a:rPr lang="en-US" sz="2300" dirty="0"/>
              <a:t>(Moduuli 1). Se edistää ravitsevien, kokonaisten elintarvikkeiden tuotantoa ja kulutusta ja estää haitallisten lisäaineiden, torjunta-aineiden ja antibioottien </a:t>
            </a:r>
            <a:r>
              <a:rPr lang="en-US" sz="2300" dirty="0" err="1"/>
              <a:t>käyttöä</a:t>
            </a:r>
            <a:r>
              <a:rPr lang="en-US" sz="2300" dirty="0"/>
              <a:t>.</a:t>
            </a:r>
          </a:p>
          <a:p>
            <a:pPr algn="l" rtl="0"/>
            <a:r>
              <a:rPr lang="en-US" sz="2300" dirty="0" err="1"/>
              <a:t>Rohkaisemalla</a:t>
            </a:r>
            <a:r>
              <a:rPr lang="en-US" sz="2300" dirty="0"/>
              <a:t> terveellisempään ruokavalioon eettinen ruokajärjestelmä parantaa </a:t>
            </a:r>
            <a:r>
              <a:rPr lang="en-US" sz="2300" dirty="0" err="1"/>
              <a:t>osaltaan</a:t>
            </a:r>
            <a:r>
              <a:rPr lang="en-US" sz="2300" dirty="0"/>
              <a:t> </a:t>
            </a:r>
            <a:r>
              <a:rPr lang="en-US" sz="2300" dirty="0" err="1"/>
              <a:t>kansanterveyttä</a:t>
            </a:r>
            <a:r>
              <a:rPr lang="en-US" sz="2300" dirty="0"/>
              <a:t>, vähentää sairauksia ja parantaa yleistä hyvinvointia.</a:t>
            </a:r>
            <a:endParaRPr lang="en-IE" sz="2300" dirty="0"/>
          </a:p>
        </p:txBody>
      </p:sp>
      <p:sp>
        <p:nvSpPr>
          <p:cNvPr id="3" name="Text Placeholder 2">
            <a:extLst>
              <a:ext uri="{FF2B5EF4-FFF2-40B4-BE49-F238E27FC236}">
                <a16:creationId xmlns:a16="http://schemas.microsoft.com/office/drawing/2014/main" id="{0F05FE95-FCF6-CE51-F5AC-8DBD7C78B9FD}"/>
              </a:ext>
            </a:extLst>
          </p:cNvPr>
          <p:cNvSpPr>
            <a:spLocks noGrp="1"/>
          </p:cNvSpPr>
          <p:nvPr>
            <p:ph type="body" sz="quarter" idx="16"/>
          </p:nvPr>
        </p:nvSpPr>
        <p:spPr>
          <a:xfrm>
            <a:off x="898357" y="637994"/>
            <a:ext cx="4990998" cy="992652"/>
          </a:xfrm>
        </p:spPr>
        <p:txBody>
          <a:bodyPr/>
          <a:lstStyle/>
          <a:p>
            <a:pPr marL="742950" indent="-742950" algn="l" rtl="0">
              <a:buFont typeface="+mj-lt"/>
              <a:buAutoNum type="arabicPeriod" startAt="3"/>
            </a:pPr>
            <a:r>
              <a:rPr lang="en-IE" b="1" dirty="0"/>
              <a:t>Kansanterveys ja hyvinvointi</a:t>
            </a:r>
          </a:p>
        </p:txBody>
      </p:sp>
      <p:pic>
        <p:nvPicPr>
          <p:cNvPr id="6" name="Picture Placeholder 5" descr="A heart shaped bowl with vegetables and fruits  Description automatically generated">
            <a:extLst>
              <a:ext uri="{FF2B5EF4-FFF2-40B4-BE49-F238E27FC236}">
                <a16:creationId xmlns:a16="http://schemas.microsoft.com/office/drawing/2014/main" id="{72B7A96E-0577-090B-5020-418370CFE7F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t="4958" b="7176"/>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70C62A98-D93B-19F1-9FF3-21918203F5DA}"/>
              </a:ext>
            </a:extLst>
          </p:cNvPr>
          <p:cNvSpPr/>
          <p:nvPr/>
        </p:nvSpPr>
        <p:spPr>
          <a:xfrm>
            <a:off x="4837250" y="5506907"/>
            <a:ext cx="6708227"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2000" b="1" dirty="0">
                <a:solidFill>
                  <a:schemeClr val="bg1"/>
                </a:solidFill>
              </a:rPr>
              <a:t>SEURAA Ruoka- ja terveystrendejä sellaisilla alustoilla kuin:</a:t>
            </a:r>
            <a:endParaRPr lang="en-US" sz="2000" b="1" dirty="0">
              <a:solidFill>
                <a:schemeClr val="bg1"/>
              </a:solidFill>
              <a:hlinkClick r:id="rId3">
                <a:extLst>
                  <a:ext uri="{A12FA001-AC4F-418D-AE19-62706E023703}">
                    <ahyp:hlinkClr xmlns:ahyp="http://schemas.microsoft.com/office/drawing/2018/hyperlinkcolor" val="tx"/>
                  </a:ext>
                </a:extLst>
              </a:hlinkClick>
            </a:endParaRPr>
          </a:p>
          <a:p>
            <a:pPr algn="ctr" rtl="0"/>
            <a:r>
              <a:rPr lang="en-US" sz="2000" dirty="0">
                <a:solidFill>
                  <a:schemeClr val="bg1"/>
                </a:solidFill>
                <a:hlinkClick r:id="rId3">
                  <a:extLst>
                    <a:ext uri="{A12FA001-AC4F-418D-AE19-62706E023703}">
                      <ahyp:hlinkClr xmlns:ahyp="http://schemas.microsoft.com/office/drawing/2018/hyperlinkcolor" val="tx"/>
                    </a:ext>
                  </a:extLst>
                </a:hlinkClick>
              </a:rPr>
              <a:t>Ruokavalio ja terveys (foodnavigator.com)</a:t>
            </a:r>
            <a:endParaRPr lang="en-US" sz="2000" dirty="0">
              <a:solidFill>
                <a:schemeClr val="bg1"/>
              </a:solidFill>
            </a:endParaRPr>
          </a:p>
          <a:p>
            <a:pPr algn="ctr" rtl="0"/>
            <a:r>
              <a:rPr lang="en-IE" sz="2000" dirty="0">
                <a:solidFill>
                  <a:schemeClr val="bg1"/>
                </a:solidFill>
                <a:hlinkClick r:id="rId4">
                  <a:extLst>
                    <a:ext uri="{A12FA001-AC4F-418D-AE19-62706E023703}">
                      <ahyp:hlinkClr xmlns:ahyp="http://schemas.microsoft.com/office/drawing/2018/hyperlinkcolor" val="tx"/>
                    </a:ext>
                  </a:extLst>
                </a:hlinkClick>
              </a:rPr>
              <a:t>Ruokatrendit (trendhunter.com)</a:t>
            </a:r>
            <a:endParaRPr lang="en-IE" sz="2000" dirty="0">
              <a:solidFill>
                <a:schemeClr val="bg1"/>
              </a:solidFill>
            </a:endParaRPr>
          </a:p>
        </p:txBody>
      </p:sp>
    </p:spTree>
    <p:extLst>
      <p:ext uri="{BB962C8B-B14F-4D97-AF65-F5344CB8AC3E}">
        <p14:creationId xmlns:p14="http://schemas.microsoft.com/office/powerpoint/2010/main" val="401232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F70CA-7B79-4922-0D33-E266C4DF5342}"/>
              </a:ext>
            </a:extLst>
          </p:cNvPr>
          <p:cNvSpPr>
            <a:spLocks noGrp="1"/>
          </p:cNvSpPr>
          <p:nvPr>
            <p:ph type="body" sz="quarter" idx="18"/>
          </p:nvPr>
        </p:nvSpPr>
        <p:spPr>
          <a:xfrm>
            <a:off x="898526" y="1717522"/>
            <a:ext cx="5646737" cy="3623931"/>
          </a:xfrm>
        </p:spPr>
        <p:txBody>
          <a:bodyPr/>
          <a:lstStyle/>
          <a:p>
            <a:pPr algn="l" rtl="0"/>
            <a:r>
              <a:rPr lang="en-US" sz="2300" dirty="0" err="1"/>
              <a:t>Eettinen</a:t>
            </a:r>
            <a:r>
              <a:rPr lang="en-US" sz="2300" dirty="0"/>
              <a:t> </a:t>
            </a:r>
            <a:r>
              <a:rPr lang="en-US" sz="2300" dirty="0" err="1"/>
              <a:t>ruokajärjestelmä</a:t>
            </a:r>
            <a:r>
              <a:rPr lang="en-US" sz="2300" dirty="0"/>
              <a:t> </a:t>
            </a:r>
            <a:r>
              <a:rPr lang="en-US" sz="2300" dirty="0" err="1"/>
              <a:t>korostaa</a:t>
            </a:r>
            <a:r>
              <a:rPr lang="en-US" sz="2300" dirty="0"/>
              <a:t> </a:t>
            </a:r>
            <a:r>
              <a:rPr lang="en-US" sz="2300" b="1" dirty="0" err="1"/>
              <a:t>oikeudenmukaista</a:t>
            </a:r>
            <a:r>
              <a:rPr lang="en-US" sz="2300" b="1" dirty="0"/>
              <a:t> </a:t>
            </a:r>
            <a:r>
              <a:rPr lang="en-US" sz="2300" b="1" dirty="0" err="1"/>
              <a:t>kohtelua</a:t>
            </a:r>
            <a:r>
              <a:rPr lang="en-US" sz="2300" b="1" dirty="0"/>
              <a:t>, </a:t>
            </a:r>
            <a:r>
              <a:rPr lang="en-US" sz="2300" b="1" dirty="0" err="1"/>
              <a:t>oikeudenmukaisia</a:t>
            </a:r>
            <a:r>
              <a:rPr lang="en-US" sz="2300" b="1" dirty="0"/>
              <a:t> </a:t>
            </a:r>
            <a:r>
              <a:rPr lang="en-US" sz="2300" b="1" dirty="0" err="1"/>
              <a:t>työlainsäädännön</a:t>
            </a:r>
            <a:r>
              <a:rPr lang="en-US" sz="2300" b="1" dirty="0"/>
              <a:t> </a:t>
            </a:r>
            <a:r>
              <a:rPr lang="en-US" sz="2300" b="1" dirty="0" err="1"/>
              <a:t>käytäntöjä</a:t>
            </a:r>
            <a:r>
              <a:rPr lang="en-US" sz="2300" b="1" dirty="0"/>
              <a:t> ja </a:t>
            </a:r>
            <a:r>
              <a:rPr lang="en-US" sz="2300" b="1" dirty="0" err="1"/>
              <a:t>oikeudenmukaisia</a:t>
            </a:r>
            <a:r>
              <a:rPr lang="en-US" sz="2300" b="1" dirty="0"/>
              <a:t> </a:t>
            </a:r>
            <a:r>
              <a:rPr lang="en-US" sz="2300" b="1" dirty="0" err="1"/>
              <a:t>taloudellisia</a:t>
            </a:r>
            <a:r>
              <a:rPr lang="en-US" sz="2300" b="1" dirty="0"/>
              <a:t> </a:t>
            </a:r>
            <a:r>
              <a:rPr lang="en-US" sz="2300" b="1" dirty="0" err="1"/>
              <a:t>mahdollisuuksia</a:t>
            </a:r>
            <a:r>
              <a:rPr lang="en-US" sz="2300" dirty="0"/>
              <a:t>. Se puoltaa oikeudenmukaisia ​​palkkoja, turvallisia työoloja ja ihmisarvoisia toimeentuloa maanviljelijöille, maataloustyöntekijöille ja elintarviketuottajille. Se tukee reilua kauppaa ja muita aloitteita, joilla varmistetaan, että tuottajat saavat oikeudenmukaisen korvauksen tuotteistaan ​​ja </a:t>
            </a:r>
            <a:r>
              <a:rPr lang="en-US" sz="2300" b="1" dirty="0" err="1"/>
              <a:t>edistää</a:t>
            </a:r>
            <a:r>
              <a:rPr lang="en-US" sz="2300" b="1" dirty="0"/>
              <a:t> </a:t>
            </a:r>
            <a:r>
              <a:rPr lang="en-US" sz="2300" b="1" dirty="0" err="1"/>
              <a:t>läpinäkyvyyttä</a:t>
            </a:r>
            <a:r>
              <a:rPr lang="en-US" sz="2300" b="1" dirty="0"/>
              <a:t> </a:t>
            </a:r>
            <a:r>
              <a:rPr lang="en-US" sz="2300" dirty="0" err="1"/>
              <a:t>toimitusketjussa</a:t>
            </a:r>
            <a:r>
              <a:rPr lang="en-US" sz="2300" dirty="0"/>
              <a:t>.</a:t>
            </a:r>
            <a:endParaRPr lang="en-IE" sz="2300" dirty="0"/>
          </a:p>
        </p:txBody>
      </p:sp>
      <p:sp>
        <p:nvSpPr>
          <p:cNvPr id="3" name="Text Placeholder 2">
            <a:extLst>
              <a:ext uri="{FF2B5EF4-FFF2-40B4-BE49-F238E27FC236}">
                <a16:creationId xmlns:a16="http://schemas.microsoft.com/office/drawing/2014/main" id="{B899E214-ED84-D64F-1DDF-8DE0FE240265}"/>
              </a:ext>
            </a:extLst>
          </p:cNvPr>
          <p:cNvSpPr>
            <a:spLocks noGrp="1"/>
          </p:cNvSpPr>
          <p:nvPr>
            <p:ph type="body" sz="quarter" idx="16"/>
          </p:nvPr>
        </p:nvSpPr>
        <p:spPr>
          <a:xfrm>
            <a:off x="653260" y="585944"/>
            <a:ext cx="7284110" cy="992652"/>
          </a:xfrm>
        </p:spPr>
        <p:txBody>
          <a:bodyPr/>
          <a:lstStyle/>
          <a:p>
            <a:pPr marL="648000" indent="-648000" algn="l" rtl="0">
              <a:spcBef>
                <a:spcPts val="600"/>
              </a:spcBef>
              <a:buFont typeface="+mj-lt"/>
              <a:buAutoNum type="arabicPeriod" startAt="4"/>
            </a:pPr>
            <a:r>
              <a:rPr lang="en-IE" b="1" dirty="0"/>
              <a:t>Sosiaalinen oikeude</a:t>
            </a:r>
            <a:r>
              <a:rPr lang="en-IE" b="1" dirty="0">
                <a:highlight>
                  <a:srgbClr val="B2DDDC"/>
                </a:highlight>
              </a:rPr>
              <a:t>nmukaisuus</a:t>
            </a:r>
            <a:r>
              <a:rPr lang="en-IE" b="1" dirty="0"/>
              <a:t> ja reilu kauppa</a:t>
            </a:r>
          </a:p>
        </p:txBody>
      </p:sp>
      <p:pic>
        <p:nvPicPr>
          <p:cNvPr id="6" name="Picture Placeholder 5" descr="Smiling man in overalls and work cap standing in front of shelves with tagged cheese">
            <a:extLst>
              <a:ext uri="{FF2B5EF4-FFF2-40B4-BE49-F238E27FC236}">
                <a16:creationId xmlns:a16="http://schemas.microsoft.com/office/drawing/2014/main" id="{35B4DFB1-7EB9-587C-ED4E-1F715C49042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8FADF010-0A3A-7D4E-3C68-BA285B657EA3}"/>
              </a:ext>
            </a:extLst>
          </p:cNvPr>
          <p:cNvSpPr/>
          <p:nvPr/>
        </p:nvSpPr>
        <p:spPr>
          <a:xfrm>
            <a:off x="5646738" y="5242935"/>
            <a:ext cx="6106510" cy="964283"/>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1"/>
                </a:solidFill>
              </a:rPr>
              <a:t>Tämä ei ole vain laillisuuksia (käsitelty moduulissa 2), vaan siinä on kyse OIKEIN toimimisesta!</a:t>
            </a:r>
            <a:endParaRPr lang="en-IE" sz="2000" dirty="0">
              <a:solidFill>
                <a:schemeClr val="bg1"/>
              </a:solidFill>
            </a:endParaRPr>
          </a:p>
        </p:txBody>
      </p:sp>
    </p:spTree>
    <p:extLst>
      <p:ext uri="{BB962C8B-B14F-4D97-AF65-F5344CB8AC3E}">
        <p14:creationId xmlns:p14="http://schemas.microsoft.com/office/powerpoint/2010/main" val="393387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FFFA3D-70BE-C8F0-3408-BD924CB9F1D6}"/>
              </a:ext>
            </a:extLst>
          </p:cNvPr>
          <p:cNvSpPr>
            <a:spLocks noGrp="1"/>
          </p:cNvSpPr>
          <p:nvPr>
            <p:ph type="body" sz="quarter" idx="18"/>
          </p:nvPr>
        </p:nvSpPr>
        <p:spPr>
          <a:xfrm>
            <a:off x="898357" y="1433103"/>
            <a:ext cx="5646906" cy="3991793"/>
          </a:xfrm>
        </p:spPr>
        <p:txBody>
          <a:bodyPr/>
          <a:lstStyle/>
          <a:p>
            <a:pPr algn="l" rtl="0"/>
            <a:r>
              <a:rPr lang="en-US" dirty="0" err="1"/>
              <a:t>Eettinen</a:t>
            </a:r>
            <a:r>
              <a:rPr lang="en-US" dirty="0"/>
              <a:t> </a:t>
            </a:r>
            <a:r>
              <a:rPr lang="en-US" dirty="0" err="1"/>
              <a:t>ruokajärjestelmä</a:t>
            </a:r>
            <a:r>
              <a:rPr lang="en-US" dirty="0"/>
              <a:t> pitää eläinten inhimillistä kohtelua elintarviketuotannossa prioriteettina. Se puoltaa sellaisia ​​</a:t>
            </a:r>
            <a:r>
              <a:rPr lang="en-US" dirty="0" err="1"/>
              <a:t>käytäntöjä</a:t>
            </a:r>
            <a:r>
              <a:rPr lang="en-US" dirty="0"/>
              <a:t> </a:t>
            </a:r>
            <a:r>
              <a:rPr lang="en-US" dirty="0" err="1"/>
              <a:t>minimoida</a:t>
            </a:r>
            <a:r>
              <a:rPr lang="en-US" dirty="0"/>
              <a:t> </a:t>
            </a:r>
            <a:r>
              <a:rPr lang="en-US" dirty="0" err="1"/>
              <a:t>eläimen</a:t>
            </a:r>
            <a:r>
              <a:rPr lang="en-US" dirty="0"/>
              <a:t> kärsimys tai epämukavuus, kuten riittävän tilan ja rehun tarjoaminen, </a:t>
            </a:r>
            <a:r>
              <a:rPr lang="en-US" dirty="0" err="1"/>
              <a:t>pääsy</a:t>
            </a:r>
            <a:r>
              <a:rPr lang="en-US" dirty="0"/>
              <a:t> </a:t>
            </a:r>
            <a:r>
              <a:rPr lang="en-US" dirty="0" err="1"/>
              <a:t>luonnollisiin</a:t>
            </a:r>
            <a:r>
              <a:rPr lang="en-US" dirty="0"/>
              <a:t> </a:t>
            </a:r>
            <a:r>
              <a:rPr lang="en-US" dirty="0" err="1"/>
              <a:t>toimintaympäristöihin</a:t>
            </a:r>
            <a:r>
              <a:rPr lang="en-US" dirty="0"/>
              <a:t> ja </a:t>
            </a:r>
            <a:r>
              <a:rPr lang="en-US" dirty="0" err="1"/>
              <a:t>inhimillisten</a:t>
            </a:r>
            <a:r>
              <a:rPr lang="en-US" dirty="0"/>
              <a:t> </a:t>
            </a:r>
            <a:r>
              <a:rPr lang="en-US" dirty="0" err="1"/>
              <a:t>teurastusmenetelmien</a:t>
            </a:r>
            <a:r>
              <a:rPr lang="en-US" dirty="0"/>
              <a:t> </a:t>
            </a:r>
            <a:r>
              <a:rPr lang="en-US" dirty="0" err="1"/>
              <a:t>käyttö</a:t>
            </a:r>
            <a:r>
              <a:rPr lang="en-US" dirty="0"/>
              <a:t>.</a:t>
            </a:r>
          </a:p>
          <a:p>
            <a:pPr algn="l" rtl="0"/>
            <a:r>
              <a:rPr lang="en-US" dirty="0" err="1"/>
              <a:t>Edistämällä</a:t>
            </a:r>
            <a:r>
              <a:rPr lang="en-US" dirty="0"/>
              <a:t> eläinten hyvinvointia eettinen ruokajärjestelmä heijastaa myötätuntoa ja eettisiä näkökohtia vuorovaikutuksessamme muiden elävien olentojen kanssa.</a:t>
            </a:r>
            <a:endParaRPr lang="en-IE" dirty="0"/>
          </a:p>
        </p:txBody>
      </p:sp>
      <p:sp>
        <p:nvSpPr>
          <p:cNvPr id="3" name="Text Placeholder 2">
            <a:extLst>
              <a:ext uri="{FF2B5EF4-FFF2-40B4-BE49-F238E27FC236}">
                <a16:creationId xmlns:a16="http://schemas.microsoft.com/office/drawing/2014/main" id="{84F2412C-49C7-3060-B4FC-33A057163537}"/>
              </a:ext>
            </a:extLst>
          </p:cNvPr>
          <p:cNvSpPr>
            <a:spLocks noGrp="1"/>
          </p:cNvSpPr>
          <p:nvPr>
            <p:ph type="body" sz="quarter" idx="16"/>
          </p:nvPr>
        </p:nvSpPr>
        <p:spPr>
          <a:xfrm>
            <a:off x="887847" y="638166"/>
            <a:ext cx="4990998" cy="992652"/>
          </a:xfrm>
        </p:spPr>
        <p:txBody>
          <a:bodyPr/>
          <a:lstStyle/>
          <a:p>
            <a:pPr marL="742950" indent="-742950" algn="l" rtl="0">
              <a:buFont typeface="+mj-lt"/>
              <a:buAutoNum type="arabicPeriod" startAt="5"/>
            </a:pPr>
            <a:r>
              <a:rPr lang="en-IE" b="1" dirty="0"/>
              <a:t>Eläinten hyvinvointi</a:t>
            </a:r>
          </a:p>
        </p:txBody>
      </p:sp>
      <p:pic>
        <p:nvPicPr>
          <p:cNvPr id="6" name="Picture Placeholder 5" descr="Person standing close to shorn sheep eating grass in pasture, with palm held to furthest sheep’s mouth">
            <a:extLst>
              <a:ext uri="{FF2B5EF4-FFF2-40B4-BE49-F238E27FC236}">
                <a16:creationId xmlns:a16="http://schemas.microsoft.com/office/drawing/2014/main" id="{A38275C8-3594-9E15-0A69-C23AAC40440E}"/>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A4B6A92A-F479-274B-ABF0-82F87AC0761F}"/>
              </a:ext>
            </a:extLst>
          </p:cNvPr>
          <p:cNvSpPr/>
          <p:nvPr/>
        </p:nvSpPr>
        <p:spPr>
          <a:xfrm>
            <a:off x="6096000" y="5424896"/>
            <a:ext cx="6106510"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dirty="0" err="1">
                <a:solidFill>
                  <a:schemeClr val="bg1"/>
                </a:solidFill>
              </a:rPr>
              <a:t>Lisätietoja</a:t>
            </a:r>
            <a:r>
              <a:rPr lang="en-IE" dirty="0">
                <a:solidFill>
                  <a:schemeClr val="bg1"/>
                </a:solidFill>
              </a:rPr>
              <a:t> … Eläinten hyvinvoinnista intohimoisesti </a:t>
            </a:r>
            <a:r>
              <a:rPr lang="en-IE" dirty="0" err="1">
                <a:solidFill>
                  <a:schemeClr val="bg1"/>
                </a:solidFill>
              </a:rPr>
              <a:t>suhtautuvia</a:t>
            </a:r>
            <a:r>
              <a:rPr lang="en-IE" dirty="0">
                <a:solidFill>
                  <a:schemeClr val="bg1"/>
                </a:solidFill>
              </a:rPr>
              <a:t> </a:t>
            </a:r>
            <a:r>
              <a:rPr lang="en-IE" dirty="0" err="1">
                <a:solidFill>
                  <a:schemeClr val="bg1"/>
                </a:solidFill>
              </a:rPr>
              <a:t>organisaatioita</a:t>
            </a:r>
            <a:r>
              <a:rPr lang="en-IE" dirty="0">
                <a:solidFill>
                  <a:schemeClr val="bg1"/>
                </a:solidFill>
              </a:rPr>
              <a:t> </a:t>
            </a:r>
            <a:r>
              <a:rPr lang="en-IE" dirty="0" err="1">
                <a:solidFill>
                  <a:schemeClr val="bg1"/>
                </a:solidFill>
                <a:highlight>
                  <a:srgbClr val="FFFF00"/>
                </a:highlight>
              </a:rPr>
              <a:t>ovat</a:t>
            </a:r>
            <a:r>
              <a:rPr lang="en-IE" dirty="0">
                <a:solidFill>
                  <a:schemeClr val="bg1"/>
                </a:solidFill>
              </a:rPr>
              <a:t> mm. </a:t>
            </a:r>
            <a:r>
              <a:rPr lang="en-IE" b="1" dirty="0">
                <a:solidFill>
                  <a:schemeClr val="bg1"/>
                </a:solidFill>
                <a:hlinkClick r:id="rId4">
                  <a:extLst>
                    <a:ext uri="{A12FA001-AC4F-418D-AE19-62706E023703}">
                      <ahyp:hlinkClr xmlns:ahyp="http://schemas.microsoft.com/office/drawing/2018/hyperlinkcolor" val="tx"/>
                    </a:ext>
                  </a:extLst>
                </a:hlinkClick>
              </a:rPr>
              <a:t>Animalia</a:t>
            </a:r>
            <a:r>
              <a:rPr lang="en-IE" b="1" dirty="0">
                <a:solidFill>
                  <a:schemeClr val="bg1"/>
                </a:solidFill>
              </a:rPr>
              <a:t>, </a:t>
            </a:r>
            <a:r>
              <a:rPr lang="en-US" b="1" dirty="0">
                <a:solidFill>
                  <a:schemeClr val="bg1"/>
                </a:solidFill>
                <a:hlinkClick r:id="rId5">
                  <a:extLst>
                    <a:ext uri="{A12FA001-AC4F-418D-AE19-62706E023703}">
                      <ahyp:hlinkClr xmlns:ahyp="http://schemas.microsoft.com/office/drawing/2018/hyperlinkcolor" val="tx"/>
                    </a:ext>
                  </a:extLst>
                </a:hlinkClick>
              </a:rPr>
              <a:t>PETA</a:t>
            </a:r>
            <a:r>
              <a:rPr lang="en-US" b="1" dirty="0">
                <a:solidFill>
                  <a:schemeClr val="bg1"/>
                </a:solidFill>
              </a:rPr>
              <a:t> &amp; </a:t>
            </a:r>
            <a:r>
              <a:rPr lang="en-US" b="1" dirty="0">
                <a:solidFill>
                  <a:schemeClr val="bg1"/>
                </a:solidFill>
                <a:hlinkClick r:id="rId6">
                  <a:extLst>
                    <a:ext uri="{A12FA001-AC4F-418D-AE19-62706E023703}">
                      <ahyp:hlinkClr xmlns:ahyp="http://schemas.microsoft.com/office/drawing/2018/hyperlinkcolor" val="tx"/>
                    </a:ext>
                  </a:extLst>
                </a:hlinkClick>
              </a:rPr>
              <a:t>EU group for Animals</a:t>
            </a:r>
            <a:endParaRPr lang="en-IE" b="1" dirty="0">
              <a:solidFill>
                <a:schemeClr val="bg1"/>
              </a:solidFill>
            </a:endParaRPr>
          </a:p>
        </p:txBody>
      </p:sp>
    </p:spTree>
    <p:extLst>
      <p:ext uri="{BB962C8B-B14F-4D97-AF65-F5344CB8AC3E}">
        <p14:creationId xmlns:p14="http://schemas.microsoft.com/office/powerpoint/2010/main" val="278669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FBDD0-7FE7-964C-22C6-C0280F27B325}"/>
              </a:ext>
            </a:extLst>
          </p:cNvPr>
          <p:cNvSpPr>
            <a:spLocks noGrp="1"/>
          </p:cNvSpPr>
          <p:nvPr>
            <p:ph type="body" sz="quarter" idx="18"/>
          </p:nvPr>
        </p:nvSpPr>
        <p:spPr>
          <a:xfrm>
            <a:off x="983199" y="1585373"/>
            <a:ext cx="5646737" cy="3434745"/>
          </a:xfrm>
        </p:spPr>
        <p:txBody>
          <a:bodyPr/>
          <a:lstStyle/>
          <a:p>
            <a:pPr algn="l" rtl="0"/>
            <a:r>
              <a:rPr lang="en-US" sz="2300" dirty="0" err="1"/>
              <a:t>Eettinen</a:t>
            </a:r>
            <a:r>
              <a:rPr lang="en-US" sz="2300" dirty="0"/>
              <a:t> </a:t>
            </a:r>
            <a:r>
              <a:rPr lang="en-US" sz="2300" dirty="0" err="1"/>
              <a:t>ruokajärjestelmä</a:t>
            </a:r>
            <a:r>
              <a:rPr lang="en-US" sz="2300" dirty="0"/>
              <a:t> </a:t>
            </a:r>
            <a:r>
              <a:rPr lang="en-US" sz="2300" dirty="0" err="1"/>
              <a:t>tunnistaa</a:t>
            </a:r>
            <a:r>
              <a:rPr lang="en-US" sz="2300" dirty="0"/>
              <a:t> </a:t>
            </a:r>
            <a:r>
              <a:rPr lang="en-US" sz="2300" dirty="0" err="1"/>
              <a:t>perinteisen</a:t>
            </a:r>
            <a:r>
              <a:rPr lang="en-US" sz="2300" dirty="0"/>
              <a:t> tiedon, kulttuuristen käytäntöjen ja ruoan </a:t>
            </a:r>
            <a:r>
              <a:rPr lang="en-US" sz="2300" dirty="0" err="1"/>
              <a:t>monimuotoisuuden</a:t>
            </a:r>
            <a:r>
              <a:rPr lang="en-US" sz="2300" dirty="0"/>
              <a:t> </a:t>
            </a:r>
            <a:r>
              <a:rPr lang="en-US" sz="2300" dirty="0" err="1"/>
              <a:t>arvon</a:t>
            </a:r>
            <a:r>
              <a:rPr lang="en-US" sz="2300" dirty="0"/>
              <a:t>. </a:t>
            </a:r>
          </a:p>
          <a:p>
            <a:pPr algn="l" rtl="0"/>
            <a:r>
              <a:rPr lang="en-US" sz="2300" dirty="0"/>
              <a:t>Se tukee pienviljelijöitä, paikallisia ruokaperinteitä ja alkuperäiskansojen ruokajärjestelmiä. </a:t>
            </a:r>
          </a:p>
          <a:p>
            <a:pPr algn="l" rtl="0"/>
            <a:r>
              <a:rPr lang="en-US" sz="2300" dirty="0" err="1"/>
              <a:t>Säilyttämällä</a:t>
            </a:r>
            <a:r>
              <a:rPr lang="en-US" sz="2300" dirty="0"/>
              <a:t> ja juhlimalla kulttuurista monimuotoisuutta eettinen ruokajärjestelmä edistää kulttuuri-identiteettiä, yhteisön sietokykyä, biologista monimuotoisuutta ja kulinaarista perintöä.</a:t>
            </a:r>
            <a:endParaRPr lang="en-IE" sz="2300" dirty="0"/>
          </a:p>
        </p:txBody>
      </p:sp>
      <p:sp>
        <p:nvSpPr>
          <p:cNvPr id="3" name="Text Placeholder 2">
            <a:extLst>
              <a:ext uri="{FF2B5EF4-FFF2-40B4-BE49-F238E27FC236}">
                <a16:creationId xmlns:a16="http://schemas.microsoft.com/office/drawing/2014/main" id="{04A7E896-0917-4F94-C52F-0A00DCA1553F}"/>
              </a:ext>
            </a:extLst>
          </p:cNvPr>
          <p:cNvSpPr>
            <a:spLocks noGrp="1"/>
          </p:cNvSpPr>
          <p:nvPr>
            <p:ph type="body" sz="quarter" idx="16"/>
          </p:nvPr>
        </p:nvSpPr>
        <p:spPr>
          <a:xfrm>
            <a:off x="609187" y="478713"/>
            <a:ext cx="5936076" cy="992652"/>
          </a:xfrm>
        </p:spPr>
        <p:txBody>
          <a:bodyPr/>
          <a:lstStyle/>
          <a:p>
            <a:pPr marL="612000" indent="-612000" algn="l" rtl="0">
              <a:buFont typeface="+mj-lt"/>
              <a:buAutoNum type="arabicPeriod" startAt="6"/>
            </a:pPr>
            <a:r>
              <a:rPr lang="en-US" b="1" dirty="0"/>
              <a:t>Kulttuurien säilyttäminen ja monimuotoisuus</a:t>
            </a:r>
            <a:endParaRPr lang="en-IE" b="1" dirty="0"/>
          </a:p>
        </p:txBody>
      </p:sp>
      <p:pic>
        <p:nvPicPr>
          <p:cNvPr id="7" name="Picture Placeholder 6" descr="Cooked food with ingredients on a table">
            <a:extLst>
              <a:ext uri="{FF2B5EF4-FFF2-40B4-BE49-F238E27FC236}">
                <a16:creationId xmlns:a16="http://schemas.microsoft.com/office/drawing/2014/main" id="{0632D695-398A-8604-D4DB-AD438D944E9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Speech Bubble: Rectangle with Corners Rounded 4">
            <a:extLst>
              <a:ext uri="{FF2B5EF4-FFF2-40B4-BE49-F238E27FC236}">
                <a16:creationId xmlns:a16="http://schemas.microsoft.com/office/drawing/2014/main" id="{E70CC702-D0EB-7B81-EE48-E66D3A62D488}"/>
              </a:ext>
            </a:extLst>
          </p:cNvPr>
          <p:cNvSpPr/>
          <p:nvPr/>
        </p:nvSpPr>
        <p:spPr>
          <a:xfrm>
            <a:off x="6001803" y="5405437"/>
            <a:ext cx="5646737"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b="1" dirty="0" err="1">
                <a:solidFill>
                  <a:schemeClr val="bg1"/>
                </a:solidFill>
              </a:rPr>
              <a:t>Tutustu</a:t>
            </a:r>
            <a:r>
              <a:rPr lang="en-IE" sz="2000" b="1" dirty="0">
                <a:solidFill>
                  <a:schemeClr val="bg1"/>
                </a:solidFill>
              </a:rPr>
              <a:t> Erasmus+ -</a:t>
            </a:r>
            <a:r>
              <a:rPr lang="en-IE" sz="2000" b="1" dirty="0" err="1">
                <a:solidFill>
                  <a:schemeClr val="bg1"/>
                </a:solidFill>
              </a:rPr>
              <a:t>projektiin</a:t>
            </a:r>
            <a:r>
              <a:rPr lang="en-IE" sz="2000" b="1" dirty="0">
                <a:solidFill>
                  <a:schemeClr val="bg1"/>
                </a:solidFill>
              </a:rPr>
              <a:t>, </a:t>
            </a:r>
            <a:r>
              <a:rPr lang="en-IE" sz="2000" b="1" dirty="0" err="1">
                <a:solidFill>
                  <a:schemeClr val="bg1"/>
                </a:solidFill>
              </a:rPr>
              <a:t>joka</a:t>
            </a:r>
            <a:r>
              <a:rPr lang="en-IE" sz="2000" b="1" dirty="0">
                <a:solidFill>
                  <a:schemeClr val="bg1"/>
                </a:solidFill>
              </a:rPr>
              <a:t> </a:t>
            </a:r>
            <a:r>
              <a:rPr lang="en-IE" sz="2000" b="1" dirty="0" err="1">
                <a:solidFill>
                  <a:schemeClr val="bg1"/>
                </a:solidFill>
              </a:rPr>
              <a:t>kattaa</a:t>
            </a:r>
            <a:r>
              <a:rPr lang="en-IE" sz="2000" b="1" dirty="0">
                <a:solidFill>
                  <a:schemeClr val="bg1"/>
                </a:solidFill>
              </a:rPr>
              <a:t> </a:t>
            </a:r>
            <a:r>
              <a:rPr lang="en-IE" sz="2000" b="1" dirty="0" err="1">
                <a:solidFill>
                  <a:schemeClr val="bg1"/>
                </a:solidFill>
              </a:rPr>
              <a:t>tämän</a:t>
            </a:r>
            <a:r>
              <a:rPr lang="en-IE" sz="2000" b="1" dirty="0">
                <a:solidFill>
                  <a:schemeClr val="bg1"/>
                </a:solidFill>
              </a:rPr>
              <a:t> </a:t>
            </a:r>
            <a:r>
              <a:rPr lang="en-IE" sz="2000" b="1" dirty="0" err="1">
                <a:solidFill>
                  <a:schemeClr val="bg1"/>
                </a:solidFill>
              </a:rPr>
              <a:t>aiheen</a:t>
            </a:r>
            <a:r>
              <a:rPr lang="en-IE" sz="2000" b="1" dirty="0">
                <a:solidFill>
                  <a:schemeClr val="bg1"/>
                </a:solidFill>
              </a:rPr>
              <a:t>: </a:t>
            </a:r>
            <a:r>
              <a:rPr lang="en-US" sz="2000" b="1" dirty="0" err="1">
                <a:solidFill>
                  <a:schemeClr val="bg1"/>
                </a:solidFill>
                <a:hlinkClick r:id="rId3">
                  <a:extLst>
                    <a:ext uri="{A12FA001-AC4F-418D-AE19-62706E023703}">
                      <ahyp:hlinkClr xmlns:ahyp="http://schemas.microsoft.com/office/drawing/2018/hyperlinkcolor" val="tx"/>
                    </a:ext>
                  </a:extLst>
                </a:hlinkClick>
              </a:rPr>
              <a:t>Kulinaarinen</a:t>
            </a:r>
            <a:r>
              <a:rPr lang="en-US" sz="2000" b="1" dirty="0">
                <a:solidFill>
                  <a:schemeClr val="bg1"/>
                </a:solidFill>
                <a:hlinkClick r:id="rId3">
                  <a:extLst>
                    <a:ext uri="{A12FA001-AC4F-418D-AE19-62706E023703}">
                      <ahyp:hlinkClr xmlns:ahyp="http://schemas.microsoft.com/office/drawing/2018/hyperlinkcolor" val="tx"/>
                    </a:ext>
                  </a:extLst>
                </a:hlinkClick>
              </a:rPr>
              <a:t> perintö ammatillisessa koulutuksessa | Keitä eteenpäin</a:t>
            </a:r>
            <a:endParaRPr lang="en-IE" sz="2000" b="1" dirty="0">
              <a:solidFill>
                <a:schemeClr val="bg1"/>
              </a:solidFill>
            </a:endParaRPr>
          </a:p>
        </p:txBody>
      </p:sp>
    </p:spTree>
    <p:extLst>
      <p:ext uri="{BB962C8B-B14F-4D97-AF65-F5344CB8AC3E}">
        <p14:creationId xmlns:p14="http://schemas.microsoft.com/office/powerpoint/2010/main" val="425680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062097" y="1469601"/>
            <a:ext cx="5806249" cy="3849918"/>
          </a:xfrm>
        </p:spPr>
        <p:txBody>
          <a:bodyPr/>
          <a:lstStyle/>
          <a:p>
            <a:pPr algn="l" rtl="0"/>
            <a:r>
              <a:rPr lang="en-US" sz="2300" dirty="0" err="1"/>
              <a:t>Eettinen</a:t>
            </a:r>
            <a:r>
              <a:rPr lang="en-US" sz="2300" dirty="0"/>
              <a:t> </a:t>
            </a:r>
            <a:r>
              <a:rPr lang="en-US" sz="2300" dirty="0" err="1"/>
              <a:t>ruokajärjestelmä</a:t>
            </a:r>
            <a:r>
              <a:rPr lang="en-US" sz="2300" dirty="0"/>
              <a:t> vahvistaa kuluttajia tarjoamalla läpinäkyvää tietoa elintarvikkeiden alkuperästä, tuotantomenetelmistä ja eettisistä standardeista. Se kannustaa kuluttajien tietoisiin valintoihin, kuten paikallisten, luomu-, reilun kaupan ja kestävästi tuotettujen elintarvikkeiden </a:t>
            </a:r>
            <a:r>
              <a:rPr lang="en-US" sz="2300" dirty="0" err="1"/>
              <a:t>tukemiseen</a:t>
            </a:r>
            <a:r>
              <a:rPr lang="en-US" sz="2300" dirty="0"/>
              <a:t>.</a:t>
            </a:r>
          </a:p>
          <a:p>
            <a:pPr algn="l" rtl="0"/>
            <a:r>
              <a:rPr lang="en-US" sz="2300" dirty="0"/>
              <a:t>Sen lisäksi, että koulutat itseäsi ja toimit muutoksentekijänä…valistamalla kuluttajia heidän ruokavalintojensa vaikutuksista, sinä ja </a:t>
            </a:r>
            <a:r>
              <a:rPr lang="en-US" sz="2300" dirty="0" err="1"/>
              <a:t>toimintasi</a:t>
            </a:r>
            <a:r>
              <a:rPr lang="en-US" sz="2300" dirty="0"/>
              <a:t> </a:t>
            </a:r>
            <a:r>
              <a:rPr lang="en-US" sz="2300" dirty="0" err="1"/>
              <a:t>voi</a:t>
            </a:r>
            <a:r>
              <a:rPr lang="en-US" sz="2300" dirty="0"/>
              <a:t> </a:t>
            </a:r>
            <a:r>
              <a:rPr lang="en-US" sz="2300" dirty="0" err="1"/>
              <a:t>edistää</a:t>
            </a:r>
            <a:r>
              <a:rPr lang="en-US" sz="2300" dirty="0"/>
              <a:t> vastuullista kulutusta ja antaa yksilöille mahdollisuuden tehdä tietoisia päätöksiä.</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531680" y="502640"/>
            <a:ext cx="10595237" cy="803654"/>
          </a:xfrm>
        </p:spPr>
        <p:txBody>
          <a:bodyPr/>
          <a:lstStyle/>
          <a:p>
            <a:pPr marL="742950" indent="-742950" algn="l" rtl="0">
              <a:buFont typeface="+mj-lt"/>
              <a:buAutoNum type="arabicPeriod" startAt="7"/>
            </a:pPr>
            <a:r>
              <a:rPr lang="en-US" b="1" dirty="0"/>
              <a:t>Kuluttajien voimaannuttaminen ja koulutus</a:t>
            </a:r>
          </a:p>
          <a:p>
            <a:pPr algn="l" rtl="0"/>
            <a:endParaRPr lang="en-US" b="1" dirty="0"/>
          </a:p>
        </p:txBody>
      </p:sp>
      <p:pic>
        <p:nvPicPr>
          <p:cNvPr id="6" name="Picture 5" descr="Student walking with notebook">
            <a:extLst>
              <a:ext uri="{FF2B5EF4-FFF2-40B4-BE49-F238E27FC236}">
                <a16:creationId xmlns:a16="http://schemas.microsoft.com/office/drawing/2014/main" id="{679121EE-73C2-531C-E115-18153FCBB2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867" y="1469601"/>
            <a:ext cx="4870637" cy="4314497"/>
          </a:xfrm>
          <a:prstGeom prst="rect">
            <a:avLst/>
          </a:prstGeom>
        </p:spPr>
      </p:pic>
      <p:sp>
        <p:nvSpPr>
          <p:cNvPr id="7" name="TextBox 6">
            <a:extLst>
              <a:ext uri="{FF2B5EF4-FFF2-40B4-BE49-F238E27FC236}">
                <a16:creationId xmlns:a16="http://schemas.microsoft.com/office/drawing/2014/main" id="{995CA457-8E10-4BF9-B08C-7D95ED84320F}"/>
              </a:ext>
            </a:extLst>
          </p:cNvPr>
          <p:cNvSpPr txBox="1"/>
          <p:nvPr/>
        </p:nvSpPr>
        <p:spPr>
          <a:xfrm>
            <a:off x="399393" y="6096001"/>
            <a:ext cx="5885793" cy="369332"/>
          </a:xfrm>
          <a:prstGeom prst="rect">
            <a:avLst/>
          </a:prstGeom>
          <a:noFill/>
        </p:spPr>
        <p:txBody>
          <a:bodyPr wrap="square" rtlCol="0">
            <a:spAutoFit/>
          </a:bodyPr>
          <a:lstStyle/>
          <a:p>
            <a:pPr algn="l" rtl="0"/>
            <a:r>
              <a:rPr lang="en-IE" b="1" dirty="0">
                <a:solidFill>
                  <a:srgbClr val="000000"/>
                </a:solidFill>
              </a:rPr>
              <a:t>PYSY KIINNOSTUNEENA: JATKA OPPIMISTA JA JAKAMISTA!!</a:t>
            </a:r>
          </a:p>
        </p:txBody>
      </p:sp>
    </p:spTree>
    <p:extLst>
      <p:ext uri="{BB962C8B-B14F-4D97-AF65-F5344CB8AC3E}">
        <p14:creationId xmlns:p14="http://schemas.microsoft.com/office/powerpoint/2010/main" val="393356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085" y="1754260"/>
            <a:ext cx="5919538" cy="3291086"/>
          </a:xfrm>
        </p:spPr>
        <p:txBody>
          <a:bodyPr/>
          <a:lstStyle/>
          <a:p>
            <a:pPr algn="l" rtl="0"/>
            <a:r>
              <a:rPr lang="en-IE" sz="2300" dirty="0" err="1"/>
              <a:t>Tutustu</a:t>
            </a:r>
            <a:r>
              <a:rPr lang="en-IE" sz="2300" dirty="0"/>
              <a:t> </a:t>
            </a:r>
            <a:r>
              <a:rPr lang="en-IE" sz="2300" dirty="0" err="1"/>
              <a:t>meidän</a:t>
            </a:r>
            <a:r>
              <a:rPr lang="en-IE" sz="2300" dirty="0"/>
              <a:t> </a:t>
            </a:r>
            <a:r>
              <a:rPr lang="en-IE" sz="2300" dirty="0" err="1">
                <a:solidFill>
                  <a:srgbClr val="F79037"/>
                </a:solidFill>
                <a:hlinkClick r:id="rId2">
                  <a:extLst>
                    <a:ext uri="{A12FA001-AC4F-418D-AE19-62706E023703}">
                      <ahyp:hlinkClr xmlns:ahyp="http://schemas.microsoft.com/office/drawing/2018/hyperlinkcolor" val="tx"/>
                    </a:ext>
                  </a:extLst>
                </a:hlinkClick>
              </a:rPr>
              <a:t>Hyvien</a:t>
            </a:r>
            <a:r>
              <a:rPr lang="en-IE" sz="2300" dirty="0">
                <a:solidFill>
                  <a:srgbClr val="F79037"/>
                </a:solidFill>
                <a:hlinkClick r:id="rId2">
                  <a:extLst>
                    <a:ext uri="{A12FA001-AC4F-418D-AE19-62706E023703}">
                      <ahyp:hlinkClr xmlns:ahyp="http://schemas.microsoft.com/office/drawing/2018/hyperlinkcolor" val="tx"/>
                    </a:ext>
                  </a:extLst>
                </a:hlinkClick>
              </a:rPr>
              <a:t> </a:t>
            </a:r>
            <a:r>
              <a:rPr lang="en-IE" sz="2300" dirty="0" err="1">
                <a:solidFill>
                  <a:srgbClr val="F79037"/>
                </a:solidFill>
                <a:hlinkClick r:id="rId2">
                  <a:extLst>
                    <a:ext uri="{A12FA001-AC4F-418D-AE19-62706E023703}">
                      <ahyp:hlinkClr xmlns:ahyp="http://schemas.microsoft.com/office/drawing/2018/hyperlinkcolor" val="tx"/>
                    </a:ext>
                  </a:extLst>
                </a:hlinkClick>
              </a:rPr>
              <a:t>käytäntöjen</a:t>
            </a:r>
            <a:r>
              <a:rPr lang="en-IE" sz="2300" dirty="0">
                <a:solidFill>
                  <a:srgbClr val="F79037"/>
                </a:solidFill>
                <a:hlinkClick r:id="rId2">
                  <a:extLst>
                    <a:ext uri="{A12FA001-AC4F-418D-AE19-62706E023703}">
                      <ahyp:hlinkClr xmlns:ahyp="http://schemas.microsoft.com/office/drawing/2018/hyperlinkcolor" val="tx"/>
                    </a:ext>
                  </a:extLst>
                </a:hlinkClick>
              </a:rPr>
              <a:t> </a:t>
            </a:r>
            <a:r>
              <a:rPr lang="en-IE" sz="2300" dirty="0" err="1">
                <a:solidFill>
                  <a:srgbClr val="F79037"/>
                </a:solidFill>
                <a:hlinkClick r:id="rId2">
                  <a:extLst>
                    <a:ext uri="{A12FA001-AC4F-418D-AE19-62706E023703}">
                      <ahyp:hlinkClr xmlns:ahyp="http://schemas.microsoft.com/office/drawing/2018/hyperlinkcolor" val="tx"/>
                    </a:ext>
                  </a:extLst>
                </a:hlinkClick>
              </a:rPr>
              <a:t>kokoelmaa</a:t>
            </a:r>
            <a:r>
              <a:rPr lang="en-IE" sz="2300" dirty="0" err="1">
                <a:solidFill>
                  <a:srgbClr val="F79037"/>
                </a:solidFill>
              </a:rPr>
              <a:t>n</a:t>
            </a:r>
            <a:r>
              <a:rPr lang="en-IE" sz="2300" dirty="0"/>
              <a:t> </a:t>
            </a:r>
            <a:endParaRPr lang="en-IE" sz="2300" b="1" dirty="0">
              <a:solidFill>
                <a:srgbClr val="F68F37"/>
              </a:solidFill>
              <a:hlinkClick r:id="rId3">
                <a:extLst>
                  <a:ext uri="{A12FA001-AC4F-418D-AE19-62706E023703}">
                    <ahyp:hlinkClr xmlns:ahyp="http://schemas.microsoft.com/office/drawing/2018/hyperlinkcolor" val="tx"/>
                  </a:ext>
                </a:extLst>
              </a:hlinkClick>
            </a:endParaRPr>
          </a:p>
          <a:p>
            <a:pPr algn="l" rtl="0"/>
            <a:r>
              <a:rPr lang="en-IE" sz="2300" b="1" dirty="0">
                <a:solidFill>
                  <a:srgbClr val="F68F37"/>
                </a:solidFill>
                <a:hlinkClick r:id="rId3">
                  <a:extLst>
                    <a:ext uri="{A12FA001-AC4F-418D-AE19-62706E023703}">
                      <ahyp:hlinkClr xmlns:ahyp="http://schemas.microsoft.com/office/drawing/2018/hyperlinkcolor" val="tx"/>
                    </a:ext>
                  </a:extLst>
                </a:hlinkClick>
              </a:rPr>
              <a:t>K-</a:t>
            </a:r>
            <a:r>
              <a:rPr lang="en-IE" sz="2300" b="1" dirty="0" err="1">
                <a:solidFill>
                  <a:srgbClr val="F68F37"/>
                </a:solidFill>
                <a:hlinkClick r:id="rId3">
                  <a:extLst>
                    <a:ext uri="{A12FA001-AC4F-418D-AE19-62706E023703}">
                      <ahyp:hlinkClr xmlns:ahyp="http://schemas.microsoft.com/office/drawing/2018/hyperlinkcolor" val="tx"/>
                    </a:ext>
                  </a:extLst>
                </a:hlinkClick>
              </a:rPr>
              <a:t>ryhmä</a:t>
            </a:r>
            <a:r>
              <a:rPr lang="en-IE" sz="2300" b="1" dirty="0">
                <a:solidFill>
                  <a:srgbClr val="F68F37"/>
                </a:solidFill>
              </a:rPr>
              <a:t> </a:t>
            </a:r>
            <a:r>
              <a:rPr lang="en-US" sz="2300" dirty="0"/>
              <a:t>on </a:t>
            </a:r>
            <a:r>
              <a:rPr lang="en-US" sz="2300" dirty="0" err="1"/>
              <a:t>aktiivinen</a:t>
            </a:r>
            <a:r>
              <a:rPr lang="en-US" sz="2300" dirty="0"/>
              <a:t> </a:t>
            </a:r>
            <a:r>
              <a:rPr lang="en-US" sz="2300" dirty="0" err="1"/>
              <a:t>ruokahävikin</a:t>
            </a:r>
            <a:r>
              <a:rPr lang="en-US" sz="2300" dirty="0"/>
              <a:t> </a:t>
            </a:r>
            <a:r>
              <a:rPr lang="en-US" sz="2300" dirty="0" err="1"/>
              <a:t>vähentämisen</a:t>
            </a:r>
            <a:r>
              <a:rPr lang="en-US" sz="2300" dirty="0"/>
              <a:t> </a:t>
            </a:r>
            <a:r>
              <a:rPr lang="en-US" sz="2300" dirty="0" err="1"/>
              <a:t>lisäksi</a:t>
            </a:r>
            <a:r>
              <a:rPr lang="en-US" sz="2300" dirty="0"/>
              <a:t> </a:t>
            </a:r>
            <a:r>
              <a:rPr lang="en-US" sz="2300" dirty="0" err="1"/>
              <a:t>luonut</a:t>
            </a:r>
            <a:r>
              <a:rPr lang="en-US" sz="2300" dirty="0"/>
              <a:t> oman vastuullisen ruokabrändin. </a:t>
            </a:r>
          </a:p>
          <a:p>
            <a:pPr algn="l" rtl="0"/>
            <a:r>
              <a:rPr lang="en-US" sz="2300" dirty="0" err="1"/>
              <a:t>Samalla</a:t>
            </a:r>
            <a:r>
              <a:rPr lang="en-US" sz="2300" dirty="0"/>
              <a:t> he ovat upottaneet tämän vastuullisen kulttuurin laajentamiseen henkilöstöön ja kuluttajiin. </a:t>
            </a:r>
          </a:p>
          <a:p>
            <a:pPr algn="l" rtl="0"/>
            <a:r>
              <a:rPr lang="en-US" sz="2300" dirty="0"/>
              <a:t>K-</a:t>
            </a:r>
            <a:r>
              <a:rPr lang="en-US" sz="2300" dirty="0" err="1"/>
              <a:t>ryhmä</a:t>
            </a:r>
            <a:r>
              <a:rPr lang="en-US" sz="2300" dirty="0"/>
              <a:t> </a:t>
            </a:r>
            <a:r>
              <a:rPr lang="en-US" sz="2300" dirty="0" err="1"/>
              <a:t>kouluttaa</a:t>
            </a:r>
            <a:r>
              <a:rPr lang="en-US" sz="2300" dirty="0"/>
              <a:t> </a:t>
            </a:r>
            <a:r>
              <a:rPr lang="en-US" sz="2300" dirty="0" err="1"/>
              <a:t>henkilöstöään</a:t>
            </a:r>
            <a:r>
              <a:rPr lang="en-US" sz="2300" dirty="0"/>
              <a:t> ja </a:t>
            </a:r>
            <a:r>
              <a:rPr lang="en-US" sz="2300" dirty="0" err="1"/>
              <a:t>uskoo</a:t>
            </a:r>
            <a:r>
              <a:rPr lang="en-US" sz="2300" dirty="0"/>
              <a:t> läpinäkyvyyteen kuluttajien kanssa ja </a:t>
            </a:r>
            <a:r>
              <a:rPr lang="en-US" sz="2300" dirty="0" err="1"/>
              <a:t>pyrkii</a:t>
            </a:r>
            <a:r>
              <a:rPr lang="en-US" sz="2300" dirty="0"/>
              <a:t> aktiivisesti parantamaan asiakkaiden tiedonsaantia tuotteiden QR-koodien avulla.</a:t>
            </a:r>
          </a:p>
          <a:p>
            <a:pPr algn="l" rtl="0"/>
            <a:endParaRPr lang="en-IE" sz="2300"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01520" y="928759"/>
            <a:ext cx="4990998" cy="992652"/>
          </a:xfrm>
        </p:spPr>
        <p:txBody>
          <a:bodyPr/>
          <a:lstStyle/>
          <a:p>
            <a:pPr algn="l" rtl="0"/>
            <a:r>
              <a:rPr lang="en-IE" dirty="0">
                <a:highlight>
                  <a:srgbClr val="F79037"/>
                </a:highlight>
              </a:rPr>
              <a:t>Inspiroidu…</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4623" y="53540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68428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2998D5D-6E40-1E55-CC41-F02BCADD9EF4}"/>
              </a:ext>
            </a:extLst>
          </p:cNvPr>
          <p:cNvSpPr>
            <a:spLocks noGrp="1"/>
          </p:cNvSpPr>
          <p:nvPr/>
        </p:nvSpPr>
        <p:spPr>
          <a:xfrm>
            <a:off x="682045" y="3462013"/>
            <a:ext cx="4957908" cy="1680348"/>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rtl="0"/>
            <a:r>
              <a:rPr lang="en-IE" dirty="0"/>
              <a:t>________________________________________________________________________________________________________________________________________________________________________________________________</a:t>
            </a:r>
          </a:p>
        </p:txBody>
      </p:sp>
      <p:sp>
        <p:nvSpPr>
          <p:cNvPr id="5" name="Text Placeholder 2">
            <a:extLst>
              <a:ext uri="{FF2B5EF4-FFF2-40B4-BE49-F238E27FC236}">
                <a16:creationId xmlns:a16="http://schemas.microsoft.com/office/drawing/2014/main" id="{9B6759BF-9173-11CA-85D7-9E4D6B87F74D}"/>
              </a:ext>
            </a:extLst>
          </p:cNvPr>
          <p:cNvSpPr>
            <a:spLocks noGrp="1"/>
          </p:cNvSpPr>
          <p:nvPr/>
        </p:nvSpPr>
        <p:spPr>
          <a:xfrm>
            <a:off x="840680" y="2902575"/>
            <a:ext cx="4957908" cy="5822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sz="2800" dirty="0" err="1"/>
              <a:t>Listaa</a:t>
            </a:r>
            <a:r>
              <a:rPr lang="en-IE" sz="2800" dirty="0"/>
              <a:t> </a:t>
            </a:r>
            <a:r>
              <a:rPr lang="en-IE" sz="2800" dirty="0" err="1"/>
              <a:t>mitä</a:t>
            </a:r>
            <a:r>
              <a:rPr lang="en-IE" sz="2800" dirty="0"/>
              <a:t> </a:t>
            </a:r>
            <a:r>
              <a:rPr lang="en-IE" sz="2800" dirty="0" err="1"/>
              <a:t>teet</a:t>
            </a:r>
            <a:r>
              <a:rPr lang="en-IE" sz="2800" dirty="0"/>
              <a:t> jo?</a:t>
            </a:r>
          </a:p>
        </p:txBody>
      </p:sp>
      <p:sp>
        <p:nvSpPr>
          <p:cNvPr id="6" name="Text Placeholder 4">
            <a:extLst>
              <a:ext uri="{FF2B5EF4-FFF2-40B4-BE49-F238E27FC236}">
                <a16:creationId xmlns:a16="http://schemas.microsoft.com/office/drawing/2014/main" id="{5CAD8DD9-B997-0457-83E2-A17EA3DDAB2D}"/>
              </a:ext>
            </a:extLst>
          </p:cNvPr>
          <p:cNvSpPr>
            <a:spLocks noGrp="1"/>
          </p:cNvSpPr>
          <p:nvPr/>
        </p:nvSpPr>
        <p:spPr>
          <a:xfrm>
            <a:off x="6563991" y="2879105"/>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dirty="0"/>
              <a:t>Mitä voisit tehdä parantaaksesi?</a:t>
            </a:r>
          </a:p>
        </p:txBody>
      </p:sp>
      <p:grpSp>
        <p:nvGrpSpPr>
          <p:cNvPr id="7" name="Google Shape;518;p39">
            <a:extLst>
              <a:ext uri="{FF2B5EF4-FFF2-40B4-BE49-F238E27FC236}">
                <a16:creationId xmlns:a16="http://schemas.microsoft.com/office/drawing/2014/main" id="{86838A16-C586-114E-8544-F0738C099160}"/>
              </a:ext>
            </a:extLst>
          </p:cNvPr>
          <p:cNvGrpSpPr/>
          <p:nvPr/>
        </p:nvGrpSpPr>
        <p:grpSpPr>
          <a:xfrm>
            <a:off x="5548189" y="623598"/>
            <a:ext cx="891761" cy="793629"/>
            <a:chOff x="1923675" y="1633650"/>
            <a:chExt cx="436000" cy="435975"/>
          </a:xfrm>
          <a:solidFill>
            <a:srgbClr val="000000"/>
          </a:solidFill>
        </p:grpSpPr>
        <p:sp>
          <p:nvSpPr>
            <p:cNvPr id="10"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12"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8" name="TextBox 12">
            <a:extLst>
              <a:ext uri="{FF2B5EF4-FFF2-40B4-BE49-F238E27FC236}">
                <a16:creationId xmlns:a16="http://schemas.microsoft.com/office/drawing/2014/main" id="{E125A6CF-8DBE-3F52-6301-846375CB88AE}"/>
              </a:ext>
            </a:extLst>
          </p:cNvPr>
          <p:cNvSpPr txBox="1"/>
          <p:nvPr/>
        </p:nvSpPr>
        <p:spPr>
          <a:xfrm>
            <a:off x="597204" y="743076"/>
            <a:ext cx="9612025" cy="17543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IE" sz="3600" dirty="0">
                <a:solidFill>
                  <a:srgbClr val="000000"/>
                </a:solidFill>
                <a:highlight>
                  <a:srgbClr val="F79037"/>
                </a:highlight>
              </a:rPr>
              <a:t>Nopea HARJOITUS -</a:t>
            </a:r>
          </a:p>
          <a:p>
            <a:pPr algn="l" rtl="0"/>
            <a:r>
              <a:rPr lang="en-IE" sz="3600" dirty="0" err="1">
                <a:solidFill>
                  <a:srgbClr val="000000"/>
                </a:solidFill>
              </a:rPr>
              <a:t>Sinun</a:t>
            </a:r>
            <a:r>
              <a:rPr lang="en-IE" sz="3600" dirty="0">
                <a:solidFill>
                  <a:srgbClr val="000000"/>
                </a:solidFill>
              </a:rPr>
              <a:t> </a:t>
            </a:r>
            <a:r>
              <a:rPr lang="en-IE" sz="3600" dirty="0" err="1">
                <a:solidFill>
                  <a:srgbClr val="000000"/>
                </a:solidFill>
              </a:rPr>
              <a:t>kannaltasi</a:t>
            </a:r>
            <a:r>
              <a:rPr lang="en-IE" sz="3600" dirty="0">
                <a:solidFill>
                  <a:srgbClr val="000000"/>
                </a:solidFill>
              </a:rPr>
              <a:t> </a:t>
            </a:r>
            <a:r>
              <a:rPr lang="en-IE" sz="3600" b="1" dirty="0" err="1">
                <a:solidFill>
                  <a:srgbClr val="000000"/>
                </a:solidFill>
              </a:rPr>
              <a:t>Eettiset</a:t>
            </a:r>
            <a:r>
              <a:rPr lang="en-IE" sz="3600" b="1" dirty="0">
                <a:solidFill>
                  <a:srgbClr val="000000"/>
                </a:solidFill>
              </a:rPr>
              <a:t> toimet </a:t>
            </a:r>
            <a:r>
              <a:rPr lang="en-IE" sz="3600" b="1" dirty="0" err="1">
                <a:solidFill>
                  <a:srgbClr val="000000"/>
                </a:solidFill>
              </a:rPr>
              <a:t>ja</a:t>
            </a:r>
            <a:r>
              <a:rPr lang="en-IE" sz="3600" b="1" dirty="0">
                <a:solidFill>
                  <a:srgbClr val="000000"/>
                </a:solidFill>
              </a:rPr>
              <a:t> </a:t>
            </a:r>
            <a:r>
              <a:rPr lang="en-IE" sz="3600" b="1" dirty="0" err="1">
                <a:solidFill>
                  <a:srgbClr val="000000"/>
                </a:solidFill>
              </a:rPr>
              <a:t>kunnianhimo</a:t>
            </a:r>
            <a:r>
              <a:rPr lang="en-IE" sz="3600" b="1" dirty="0">
                <a:solidFill>
                  <a:srgbClr val="000000"/>
                </a:solidFill>
              </a:rPr>
              <a:t> </a:t>
            </a:r>
            <a:r>
              <a:rPr lang="en-IE" sz="3600" dirty="0">
                <a:solidFill>
                  <a:srgbClr val="000000"/>
                </a:solidFill>
              </a:rPr>
              <a:t>… </a:t>
            </a:r>
            <a:r>
              <a:rPr lang="en-IE" sz="3600" dirty="0" err="1">
                <a:solidFill>
                  <a:srgbClr val="000000"/>
                </a:solidFill>
              </a:rPr>
              <a:t>suorita</a:t>
            </a:r>
            <a:r>
              <a:rPr lang="en-IE" sz="3600" dirty="0">
                <a:solidFill>
                  <a:srgbClr val="000000"/>
                </a:solidFill>
              </a:rPr>
              <a:t> toimintasi nopea auditointi</a:t>
            </a:r>
          </a:p>
        </p:txBody>
      </p:sp>
      <p:sp>
        <p:nvSpPr>
          <p:cNvPr id="9" name="Text Placeholder 1">
            <a:extLst>
              <a:ext uri="{FF2B5EF4-FFF2-40B4-BE49-F238E27FC236}">
                <a16:creationId xmlns:a16="http://schemas.microsoft.com/office/drawing/2014/main" id="{8D3AC6AB-C51C-600B-2812-34FEDC68485A}"/>
              </a:ext>
            </a:extLst>
          </p:cNvPr>
          <p:cNvSpPr>
            <a:spLocks noGrp="1"/>
          </p:cNvSpPr>
          <p:nvPr/>
        </p:nvSpPr>
        <p:spPr>
          <a:xfrm>
            <a:off x="6439950" y="3429000"/>
            <a:ext cx="4957762" cy="1679575"/>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rtl="0"/>
            <a:r>
              <a:rPr lang="en-IE" dirty="0"/>
              <a:t>________________________________________________________________________________________________________________________________________________________________________________________________</a:t>
            </a:r>
          </a:p>
        </p:txBody>
      </p:sp>
      <p:pic>
        <p:nvPicPr>
          <p:cNvPr id="16" name="Picture 15">
            <a:extLst>
              <a:ext uri="{FF2B5EF4-FFF2-40B4-BE49-F238E27FC236}">
                <a16:creationId xmlns:a16="http://schemas.microsoft.com/office/drawing/2014/main" id="{353AE2ED-289E-645F-C6FA-9B8622047B75}"/>
              </a:ext>
            </a:extLst>
          </p:cNvPr>
          <p:cNvPicPr>
            <a:picLocks noChangeAspect="1"/>
          </p:cNvPicPr>
          <p:nvPr/>
        </p:nvPicPr>
        <p:blipFill>
          <a:blip r:embed="rId2"/>
          <a:stretch>
            <a:fillRect/>
          </a:stretch>
        </p:blipFill>
        <p:spPr>
          <a:xfrm>
            <a:off x="10185538" y="540171"/>
            <a:ext cx="1476764" cy="1430031"/>
          </a:xfrm>
          <a:prstGeom prst="rect">
            <a:avLst/>
          </a:prstGeom>
        </p:spPr>
      </p:pic>
    </p:spTree>
    <p:extLst>
      <p:ext uri="{BB962C8B-B14F-4D97-AF65-F5344CB8AC3E}">
        <p14:creationId xmlns:p14="http://schemas.microsoft.com/office/powerpoint/2010/main" val="362094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2B2F0-A131-EC65-C132-236A24AAE759}"/>
              </a:ext>
            </a:extLst>
          </p:cNvPr>
          <p:cNvSpPr>
            <a:spLocks noGrp="1"/>
          </p:cNvSpPr>
          <p:nvPr>
            <p:ph type="body" sz="quarter" idx="16"/>
          </p:nvPr>
        </p:nvSpPr>
        <p:spPr/>
        <p:txBody>
          <a:bodyPr/>
          <a:lstStyle/>
          <a:p>
            <a:pPr algn="l" rtl="0"/>
            <a:r>
              <a:rPr lang="en-IE" dirty="0" err="1"/>
              <a:t>Kestävän</a:t>
            </a:r>
            <a:r>
              <a:rPr lang="en-IE" dirty="0"/>
              <a:t> </a:t>
            </a:r>
            <a:r>
              <a:rPr lang="en-IE" dirty="0" err="1"/>
              <a:t>ruokajärjestelmän</a:t>
            </a:r>
            <a:r>
              <a:rPr lang="en-IE" dirty="0"/>
              <a:t> kehittäminen</a:t>
            </a:r>
          </a:p>
          <a:p>
            <a:pPr algn="l" rtl="0"/>
            <a:endParaRPr lang="en-IE" dirty="0"/>
          </a:p>
        </p:txBody>
      </p:sp>
      <p:sp>
        <p:nvSpPr>
          <p:cNvPr id="3" name="Text Placeholder 2">
            <a:extLst>
              <a:ext uri="{FF2B5EF4-FFF2-40B4-BE49-F238E27FC236}">
                <a16:creationId xmlns:a16="http://schemas.microsoft.com/office/drawing/2014/main" id="{848DD5BF-2C66-1516-93F7-D41B812961E8}"/>
              </a:ext>
            </a:extLst>
          </p:cNvPr>
          <p:cNvSpPr>
            <a:spLocks noGrp="1"/>
          </p:cNvSpPr>
          <p:nvPr>
            <p:ph type="body" sz="quarter" idx="17"/>
          </p:nvPr>
        </p:nvSpPr>
        <p:spPr/>
        <p:txBody>
          <a:bodyPr/>
          <a:lstStyle/>
          <a:p>
            <a:pPr algn="l" rtl="0"/>
            <a:r>
              <a:rPr lang="en-IE" dirty="0"/>
              <a:t>02</a:t>
            </a:r>
          </a:p>
        </p:txBody>
      </p:sp>
    </p:spTree>
    <p:extLst>
      <p:ext uri="{BB962C8B-B14F-4D97-AF65-F5344CB8AC3E}">
        <p14:creationId xmlns:p14="http://schemas.microsoft.com/office/powerpoint/2010/main" val="61609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6D0A11-391F-3ABB-8C9F-D229D02B2A82}"/>
              </a:ext>
            </a:extLst>
          </p:cNvPr>
          <p:cNvSpPr>
            <a:spLocks noGrp="1"/>
          </p:cNvSpPr>
          <p:nvPr>
            <p:ph type="body" sz="quarter" idx="18"/>
          </p:nvPr>
        </p:nvSpPr>
        <p:spPr>
          <a:xfrm>
            <a:off x="798381" y="1795333"/>
            <a:ext cx="5297619" cy="3658410"/>
          </a:xfrm>
          <a:solidFill>
            <a:srgbClr val="FCD3B2"/>
          </a:solidFill>
        </p:spPr>
        <p:txBody>
          <a:bodyPr anchor="ctr"/>
          <a:lstStyle/>
          <a:p>
            <a:pPr algn="ctr" rtl="0"/>
            <a:r>
              <a:rPr lang="en-US" dirty="0"/>
              <a:t>Eettinen ruokajärjestelmä </a:t>
            </a:r>
            <a:r>
              <a:rPr lang="en-US" dirty="0" err="1"/>
              <a:t>painottaa</a:t>
            </a:r>
            <a:r>
              <a:rPr lang="en-US" dirty="0"/>
              <a:t> </a:t>
            </a:r>
            <a:r>
              <a:rPr lang="en-US" dirty="0" err="1"/>
              <a:t>voimakkaasti</a:t>
            </a:r>
            <a:r>
              <a:rPr lang="en-US" dirty="0"/>
              <a:t> </a:t>
            </a:r>
            <a:r>
              <a:rPr lang="en-US" b="1" dirty="0" err="1"/>
              <a:t>moraalisia</a:t>
            </a:r>
            <a:r>
              <a:rPr lang="en-US" b="1" dirty="0"/>
              <a:t> ja </a:t>
            </a:r>
            <a:r>
              <a:rPr lang="en-US" b="1" dirty="0" err="1"/>
              <a:t>arvopohjaisia</a:t>
            </a:r>
            <a:r>
              <a:rPr lang="en-US" b="1" dirty="0"/>
              <a:t> </a:t>
            </a:r>
            <a:r>
              <a:rPr lang="en-US" b="1" dirty="0" err="1"/>
              <a:t>periaatteita</a:t>
            </a:r>
            <a:r>
              <a:rPr lang="en-US" b="1" dirty="0"/>
              <a:t> </a:t>
            </a:r>
            <a:r>
              <a:rPr lang="en-US" dirty="0" err="1"/>
              <a:t>kaikilla</a:t>
            </a:r>
            <a:r>
              <a:rPr lang="en-US" dirty="0"/>
              <a:t> ruoan tuotannon, jakelun ja kulutuksen osa-alueilla. Se ottaa huomioon ruokavalintojen sosiaaliset, ympäristölliset ja eettiset vaikutukset ja pyrkii edistämään oikeudenmukaisuutta, oikeudenmukaisuutta ja vastuullisia käytäntöjä.</a:t>
            </a:r>
          </a:p>
        </p:txBody>
      </p:sp>
      <p:sp>
        <p:nvSpPr>
          <p:cNvPr id="3" name="Text Placeholder 2">
            <a:extLst>
              <a:ext uri="{FF2B5EF4-FFF2-40B4-BE49-F238E27FC236}">
                <a16:creationId xmlns:a16="http://schemas.microsoft.com/office/drawing/2014/main" id="{C53D01D4-9E56-68EB-B551-48DE3B6CF55F}"/>
              </a:ext>
            </a:extLst>
          </p:cNvPr>
          <p:cNvSpPr>
            <a:spLocks noGrp="1"/>
          </p:cNvSpPr>
          <p:nvPr>
            <p:ph type="body" sz="quarter" idx="16"/>
          </p:nvPr>
        </p:nvSpPr>
        <p:spPr>
          <a:xfrm>
            <a:off x="798381" y="761603"/>
            <a:ext cx="10958190" cy="803654"/>
          </a:xfrm>
        </p:spPr>
        <p:txBody>
          <a:bodyPr/>
          <a:lstStyle/>
          <a:p>
            <a:pPr algn="l" rtl="0"/>
            <a:r>
              <a:rPr lang="en-IE" sz="3200" b="1" dirty="0" err="1"/>
              <a:t>Eettinen</a:t>
            </a:r>
            <a:r>
              <a:rPr lang="en-IE" sz="3200" b="1" dirty="0"/>
              <a:t> </a:t>
            </a:r>
            <a:r>
              <a:rPr lang="en-IE" sz="3200" b="1" dirty="0" err="1"/>
              <a:t>ruokajärjestelmä</a:t>
            </a:r>
            <a:r>
              <a:rPr lang="en-IE" sz="3200" b="1" dirty="0"/>
              <a:t>       </a:t>
            </a:r>
            <a:r>
              <a:rPr lang="en-IE" sz="3200" dirty="0"/>
              <a:t>vs.</a:t>
            </a:r>
            <a:r>
              <a:rPr lang="en-IE" sz="3200" b="1" dirty="0"/>
              <a:t>      </a:t>
            </a:r>
            <a:r>
              <a:rPr lang="en-IE" sz="3200" b="1" dirty="0" err="1"/>
              <a:t>Kestävä</a:t>
            </a:r>
            <a:r>
              <a:rPr lang="en-IE" sz="3200" b="1" dirty="0"/>
              <a:t> </a:t>
            </a:r>
            <a:r>
              <a:rPr lang="en-IE" sz="3200" b="1" dirty="0" err="1"/>
              <a:t>ruokajärjestelmä</a:t>
            </a:r>
            <a:endParaRPr lang="en-IE" sz="3200" b="1" dirty="0"/>
          </a:p>
          <a:p>
            <a:pPr algn="l" rtl="0"/>
            <a:endParaRPr lang="en-IE" dirty="0"/>
          </a:p>
        </p:txBody>
      </p:sp>
      <p:sp>
        <p:nvSpPr>
          <p:cNvPr id="4" name="Text Placeholder 1">
            <a:extLst>
              <a:ext uri="{FF2B5EF4-FFF2-40B4-BE49-F238E27FC236}">
                <a16:creationId xmlns:a16="http://schemas.microsoft.com/office/drawing/2014/main" id="{6D94293D-520C-C960-F4D6-589CFB6915B4}"/>
              </a:ext>
            </a:extLst>
          </p:cNvPr>
          <p:cNvSpPr txBox="1">
            <a:spLocks/>
          </p:cNvSpPr>
          <p:nvPr/>
        </p:nvSpPr>
        <p:spPr>
          <a:xfrm>
            <a:off x="6216623" y="1795333"/>
            <a:ext cx="5403877" cy="3658410"/>
          </a:xfrm>
          <a:prstGeom prst="rect">
            <a:avLst/>
          </a:prstGeom>
          <a:solidFill>
            <a:srgbClr val="FCD3B2"/>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dirty="0" err="1"/>
              <a:t>Kestävä</a:t>
            </a:r>
            <a:r>
              <a:rPr lang="en-US" dirty="0"/>
              <a:t> </a:t>
            </a:r>
            <a:r>
              <a:rPr lang="en-US" dirty="0" err="1"/>
              <a:t>ruokajärjestelmä</a:t>
            </a:r>
            <a:r>
              <a:rPr lang="en-US" dirty="0"/>
              <a:t> </a:t>
            </a:r>
            <a:r>
              <a:rPr lang="en-US" dirty="0" err="1"/>
              <a:t>keskittyy</a:t>
            </a:r>
            <a:r>
              <a:rPr lang="en-US" dirty="0"/>
              <a:t> </a:t>
            </a:r>
            <a:r>
              <a:rPr lang="en-US" b="1" dirty="0" err="1"/>
              <a:t>ympäristönäkökohtiin</a:t>
            </a:r>
            <a:r>
              <a:rPr lang="en-US" b="1" dirty="0"/>
              <a:t> </a:t>
            </a:r>
            <a:r>
              <a:rPr lang="en-US" dirty="0" err="1"/>
              <a:t>elintarvikkeiden</a:t>
            </a:r>
            <a:r>
              <a:rPr lang="en-US" dirty="0"/>
              <a:t> tuotannon, jakelun ja </a:t>
            </a:r>
            <a:r>
              <a:rPr lang="en-US" dirty="0" err="1"/>
              <a:t>kulutuksen</a:t>
            </a:r>
            <a:r>
              <a:rPr lang="en-US" dirty="0"/>
              <a:t> </a:t>
            </a:r>
            <a:r>
              <a:rPr lang="en-US" dirty="0" err="1"/>
              <a:t>osalta</a:t>
            </a:r>
            <a:r>
              <a:rPr lang="en-US" dirty="0"/>
              <a:t> </a:t>
            </a:r>
            <a:r>
              <a:rPr lang="en-US" dirty="0" err="1"/>
              <a:t>minimoidakseen</a:t>
            </a:r>
            <a:r>
              <a:rPr lang="en-US" dirty="0"/>
              <a:t> </a:t>
            </a:r>
            <a:r>
              <a:rPr lang="en-US" dirty="0" err="1"/>
              <a:t>ekologisia</a:t>
            </a:r>
            <a:r>
              <a:rPr lang="en-US" dirty="0"/>
              <a:t> vaikutuksia, </a:t>
            </a:r>
            <a:r>
              <a:rPr lang="en-US" dirty="0" err="1"/>
              <a:t>säästääkseen</a:t>
            </a:r>
            <a:r>
              <a:rPr lang="en-US" dirty="0"/>
              <a:t> luonnonvaroja ja </a:t>
            </a:r>
            <a:r>
              <a:rPr lang="en-US" dirty="0" err="1"/>
              <a:t>ylläpitämään</a:t>
            </a:r>
            <a:r>
              <a:rPr lang="en-US" dirty="0"/>
              <a:t> ekologista tasapainoa. Se </a:t>
            </a:r>
            <a:r>
              <a:rPr lang="en-US" dirty="0" err="1"/>
              <a:t>korostaa</a:t>
            </a:r>
            <a:r>
              <a:rPr lang="en-US" dirty="0"/>
              <a:t> </a:t>
            </a:r>
            <a:r>
              <a:rPr lang="en-US" b="1" dirty="0" err="1"/>
              <a:t>pitkän</a:t>
            </a:r>
            <a:r>
              <a:rPr lang="en-US" b="1" dirty="0"/>
              <a:t> </a:t>
            </a:r>
            <a:r>
              <a:rPr lang="en-US" b="1" dirty="0" err="1"/>
              <a:t>aikavälin</a:t>
            </a:r>
            <a:r>
              <a:rPr lang="en-US" b="1" dirty="0"/>
              <a:t> </a:t>
            </a:r>
            <a:r>
              <a:rPr lang="en-US" b="1" dirty="0" err="1"/>
              <a:t>elinkelpoisuutta</a:t>
            </a:r>
            <a:r>
              <a:rPr lang="en-US" b="1" dirty="0"/>
              <a:t> ja </a:t>
            </a:r>
            <a:r>
              <a:rPr lang="en-US" b="1" dirty="0" err="1"/>
              <a:t>joustavuutta</a:t>
            </a:r>
            <a:r>
              <a:rPr lang="en-US" b="1" dirty="0"/>
              <a:t> </a:t>
            </a:r>
            <a:r>
              <a:rPr lang="en-US" dirty="0" err="1"/>
              <a:t>ruokajärjestelmässä</a:t>
            </a:r>
            <a:r>
              <a:rPr lang="en-US" dirty="0"/>
              <a:t>.</a:t>
            </a:r>
            <a:endParaRPr lang="en-IE" dirty="0"/>
          </a:p>
        </p:txBody>
      </p:sp>
      <p:grpSp>
        <p:nvGrpSpPr>
          <p:cNvPr id="5" name="Group 4">
            <a:extLst>
              <a:ext uri="{FF2B5EF4-FFF2-40B4-BE49-F238E27FC236}">
                <a16:creationId xmlns:a16="http://schemas.microsoft.com/office/drawing/2014/main" id="{A75B8E41-5565-7549-1DE8-5DB9F9BF34FE}"/>
              </a:ext>
            </a:extLst>
          </p:cNvPr>
          <p:cNvGrpSpPr/>
          <p:nvPr/>
        </p:nvGrpSpPr>
        <p:grpSpPr>
          <a:xfrm>
            <a:off x="7503835" y="2092021"/>
            <a:ext cx="2971802" cy="3065033"/>
            <a:chOff x="978879" y="2999701"/>
            <a:chExt cx="2461200" cy="2460124"/>
          </a:xfrm>
        </p:grpSpPr>
        <p:grpSp>
          <p:nvGrpSpPr>
            <p:cNvPr id="6" name="Graphic 2">
              <a:extLst>
                <a:ext uri="{FF2B5EF4-FFF2-40B4-BE49-F238E27FC236}">
                  <a16:creationId xmlns:a16="http://schemas.microsoft.com/office/drawing/2014/main" id="{EF84E305-17D4-7700-6F29-77864E29035F}"/>
                </a:ext>
              </a:extLst>
            </p:cNvPr>
            <p:cNvGrpSpPr/>
            <p:nvPr/>
          </p:nvGrpSpPr>
          <p:grpSpPr>
            <a:xfrm>
              <a:off x="978879" y="2999701"/>
              <a:ext cx="2461200" cy="2460124"/>
              <a:chOff x="690225" y="4499263"/>
              <a:chExt cx="1499146" cy="1498490"/>
            </a:xfrm>
            <a:solidFill>
              <a:schemeClr val="bg1">
                <a:alpha val="27098"/>
              </a:schemeClr>
            </a:solidFill>
          </p:grpSpPr>
          <p:sp>
            <p:nvSpPr>
              <p:cNvPr id="10" name="Freeform 127">
                <a:extLst>
                  <a:ext uri="{FF2B5EF4-FFF2-40B4-BE49-F238E27FC236}">
                    <a16:creationId xmlns:a16="http://schemas.microsoft.com/office/drawing/2014/main" id="{255F59F0-94AD-5396-D0EE-C6D5F9954B5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1" name="Freeform 128">
                <a:extLst>
                  <a:ext uri="{FF2B5EF4-FFF2-40B4-BE49-F238E27FC236}">
                    <a16:creationId xmlns:a16="http://schemas.microsoft.com/office/drawing/2014/main" id="{826890EB-4A33-1741-A1A1-7077DF1EF9A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7" name="Freeform 124">
              <a:extLst>
                <a:ext uri="{FF2B5EF4-FFF2-40B4-BE49-F238E27FC236}">
                  <a16:creationId xmlns:a16="http://schemas.microsoft.com/office/drawing/2014/main" id="{A6B4DFEF-DA38-0923-2279-27255EE16467}"/>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8" name="Freeform 125">
              <a:extLst>
                <a:ext uri="{FF2B5EF4-FFF2-40B4-BE49-F238E27FC236}">
                  <a16:creationId xmlns:a16="http://schemas.microsoft.com/office/drawing/2014/main" id="{A50EBA7D-49AA-2186-EA03-73150D95CC17}"/>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9" name="Freeform 126">
              <a:extLst>
                <a:ext uri="{FF2B5EF4-FFF2-40B4-BE49-F238E27FC236}">
                  <a16:creationId xmlns:a16="http://schemas.microsoft.com/office/drawing/2014/main" id="{6541DB23-621E-BFB5-07BE-45D44311E651}"/>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12" name="Group 11">
            <a:extLst>
              <a:ext uri="{FF2B5EF4-FFF2-40B4-BE49-F238E27FC236}">
                <a16:creationId xmlns:a16="http://schemas.microsoft.com/office/drawing/2014/main" id="{7835226E-D7B3-5D25-0E23-A37A08BC6E45}"/>
              </a:ext>
            </a:extLst>
          </p:cNvPr>
          <p:cNvGrpSpPr/>
          <p:nvPr/>
        </p:nvGrpSpPr>
        <p:grpSpPr>
          <a:xfrm>
            <a:off x="1716361" y="2101739"/>
            <a:ext cx="2971802" cy="3065033"/>
            <a:chOff x="978879" y="2999701"/>
            <a:chExt cx="2461200" cy="2460124"/>
          </a:xfrm>
        </p:grpSpPr>
        <p:grpSp>
          <p:nvGrpSpPr>
            <p:cNvPr id="13" name="Graphic 2">
              <a:extLst>
                <a:ext uri="{FF2B5EF4-FFF2-40B4-BE49-F238E27FC236}">
                  <a16:creationId xmlns:a16="http://schemas.microsoft.com/office/drawing/2014/main" id="{8A337788-18CD-3E21-BBEE-2ACAF911FE2B}"/>
                </a:ext>
              </a:extLst>
            </p:cNvPr>
            <p:cNvGrpSpPr/>
            <p:nvPr/>
          </p:nvGrpSpPr>
          <p:grpSpPr>
            <a:xfrm>
              <a:off x="978879" y="2999701"/>
              <a:ext cx="2461200" cy="2460124"/>
              <a:chOff x="690225" y="4499263"/>
              <a:chExt cx="1499146" cy="1498490"/>
            </a:xfrm>
            <a:solidFill>
              <a:schemeClr val="bg1">
                <a:alpha val="27098"/>
              </a:schemeClr>
            </a:solidFill>
          </p:grpSpPr>
          <p:sp>
            <p:nvSpPr>
              <p:cNvPr id="17" name="Freeform 127">
                <a:extLst>
                  <a:ext uri="{FF2B5EF4-FFF2-40B4-BE49-F238E27FC236}">
                    <a16:creationId xmlns:a16="http://schemas.microsoft.com/office/drawing/2014/main" id="{45C41E6C-0E98-6E0A-3D93-8DF67B0F050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8" name="Freeform 128">
                <a:extLst>
                  <a:ext uri="{FF2B5EF4-FFF2-40B4-BE49-F238E27FC236}">
                    <a16:creationId xmlns:a16="http://schemas.microsoft.com/office/drawing/2014/main" id="{DC9F27AD-F78A-13B9-5E6E-249BCC4B59C9}"/>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4" name="Freeform 124">
              <a:extLst>
                <a:ext uri="{FF2B5EF4-FFF2-40B4-BE49-F238E27FC236}">
                  <a16:creationId xmlns:a16="http://schemas.microsoft.com/office/drawing/2014/main" id="{2B32E136-7418-BEDB-DBB8-AF121B81903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5" name="Freeform 125">
              <a:extLst>
                <a:ext uri="{FF2B5EF4-FFF2-40B4-BE49-F238E27FC236}">
                  <a16:creationId xmlns:a16="http://schemas.microsoft.com/office/drawing/2014/main" id="{24B5D377-33A8-B392-3813-D58DDA0D7E00}"/>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6" name="Freeform 126">
              <a:extLst>
                <a:ext uri="{FF2B5EF4-FFF2-40B4-BE49-F238E27FC236}">
                  <a16:creationId xmlns:a16="http://schemas.microsoft.com/office/drawing/2014/main" id="{E46E39FC-A9CB-56C7-CAB5-DB870A2C4CE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15953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820AC3-2966-63F9-AC1B-E614DAD70A7C}"/>
              </a:ext>
            </a:extLst>
          </p:cNvPr>
          <p:cNvSpPr>
            <a:spLocks noGrp="1"/>
          </p:cNvSpPr>
          <p:nvPr>
            <p:ph type="body" idx="2"/>
          </p:nvPr>
        </p:nvSpPr>
        <p:spPr>
          <a:xfrm>
            <a:off x="1826617" y="3298982"/>
            <a:ext cx="2597287" cy="1202080"/>
          </a:xfrm>
        </p:spPr>
        <p:txBody>
          <a:bodyPr anchor="ctr"/>
          <a:lstStyle/>
          <a:p>
            <a:pPr marL="0" indent="0" algn="l" rtl="0"/>
            <a:r>
              <a:rPr lang="en-US" sz="2400" b="1" dirty="0">
                <a:solidFill>
                  <a:srgbClr val="000000"/>
                </a:solidFill>
                <a:latin typeface="+mn-lt"/>
              </a:rPr>
              <a:t>Ympäristönsuojelu</a:t>
            </a:r>
            <a:endParaRPr lang="en-IE" sz="2400" b="1" dirty="0">
              <a:solidFill>
                <a:srgbClr val="000000"/>
              </a:solidFill>
              <a:latin typeface="+mn-lt"/>
            </a:endParaRPr>
          </a:p>
        </p:txBody>
      </p:sp>
      <p:sp>
        <p:nvSpPr>
          <p:cNvPr id="9" name="Text Placeholder 2">
            <a:extLst>
              <a:ext uri="{FF2B5EF4-FFF2-40B4-BE49-F238E27FC236}">
                <a16:creationId xmlns:a16="http://schemas.microsoft.com/office/drawing/2014/main" id="{1155401E-0242-90F1-D4A3-BF5A05EC2035}"/>
              </a:ext>
            </a:extLst>
          </p:cNvPr>
          <p:cNvSpPr>
            <a:spLocks noGrp="1"/>
          </p:cNvSpPr>
          <p:nvPr>
            <p:ph type="body" idx="1"/>
          </p:nvPr>
        </p:nvSpPr>
        <p:spPr>
          <a:xfrm>
            <a:off x="108275" y="104613"/>
            <a:ext cx="10321794" cy="1040859"/>
          </a:xfrm>
        </p:spPr>
        <p:txBody>
          <a:bodyPr anchor="ctr">
            <a:normAutofit fontScale="92500"/>
          </a:bodyPr>
          <a:lstStyle/>
          <a:p>
            <a:pPr marL="0" indent="0" algn="l" rtl="0"/>
            <a:r>
              <a:rPr lang="en-US" b="1" dirty="0">
                <a:solidFill>
                  <a:srgbClr val="000000"/>
                </a:solidFill>
              </a:rPr>
              <a:t>Kestävän ruokajärjestelmän tärkeimpiä näkökohtia ovat:</a:t>
            </a:r>
            <a:endParaRPr lang="en-IE" b="1" dirty="0"/>
          </a:p>
        </p:txBody>
      </p:sp>
      <p:sp>
        <p:nvSpPr>
          <p:cNvPr id="12" name="Text Placeholder 2">
            <a:extLst>
              <a:ext uri="{FF2B5EF4-FFF2-40B4-BE49-F238E27FC236}">
                <a16:creationId xmlns:a16="http://schemas.microsoft.com/office/drawing/2014/main" id="{EF5A6AB2-15DB-30C3-0A1C-E9E5FE3256EE}"/>
              </a:ext>
            </a:extLst>
          </p:cNvPr>
          <p:cNvSpPr txBox="1">
            <a:spLocks/>
          </p:cNvSpPr>
          <p:nvPr/>
        </p:nvSpPr>
        <p:spPr>
          <a:xfrm>
            <a:off x="4642962" y="3315916"/>
            <a:ext cx="2597287" cy="1202080"/>
          </a:xfrm>
          <a:prstGeom prst="rect">
            <a:avLst/>
          </a:prstGeom>
          <a:noFill/>
          <a:ln>
            <a:noFill/>
          </a:ln>
        </p:spPr>
        <p:txBody>
          <a:bodyPr spcFirstLastPara="1" wrap="square" lIns="91425" tIns="45700" rIns="91425" bIns="45700" anchor="ctr"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lgn="l" rtl="0"/>
            <a:r>
              <a:rPr lang="en-US" sz="2400" b="1" dirty="0">
                <a:solidFill>
                  <a:srgbClr val="000000"/>
                </a:solidFill>
                <a:latin typeface="+mn-lt"/>
              </a:rPr>
              <a:t>Resurssitehokkuus</a:t>
            </a:r>
            <a:endParaRPr lang="en-IE" sz="2400" b="1" dirty="0">
              <a:solidFill>
                <a:srgbClr val="000000"/>
              </a:solidFill>
              <a:latin typeface="+mn-lt"/>
            </a:endParaRPr>
          </a:p>
        </p:txBody>
      </p:sp>
      <p:sp>
        <p:nvSpPr>
          <p:cNvPr id="13" name="Text Placeholder 2">
            <a:extLst>
              <a:ext uri="{FF2B5EF4-FFF2-40B4-BE49-F238E27FC236}">
                <a16:creationId xmlns:a16="http://schemas.microsoft.com/office/drawing/2014/main" id="{94E83D54-24BC-7A30-0952-3ECEB12DE511}"/>
              </a:ext>
            </a:extLst>
          </p:cNvPr>
          <p:cNvSpPr txBox="1">
            <a:spLocks/>
          </p:cNvSpPr>
          <p:nvPr/>
        </p:nvSpPr>
        <p:spPr>
          <a:xfrm>
            <a:off x="7459307" y="3429000"/>
            <a:ext cx="2748995" cy="1202080"/>
          </a:xfrm>
          <a:prstGeom prst="rect">
            <a:avLst/>
          </a:prstGeom>
          <a:noFill/>
          <a:ln>
            <a:noFill/>
          </a:ln>
        </p:spPr>
        <p:txBody>
          <a:bodyPr spcFirstLastPara="1" wrap="square" lIns="91425" tIns="45700" rIns="91425" bIns="45700" anchor="ctr"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400" b="1" dirty="0">
                <a:solidFill>
                  <a:srgbClr val="000000"/>
                </a:solidFill>
                <a:latin typeface="+mn-lt"/>
              </a:rPr>
              <a:t>Ilmastonmuutoksen hillitseminen</a:t>
            </a:r>
            <a:endParaRPr lang="en-IE" sz="2400" b="1" dirty="0">
              <a:solidFill>
                <a:srgbClr val="000000"/>
              </a:solidFill>
              <a:latin typeface="+mn-lt"/>
            </a:endParaRPr>
          </a:p>
        </p:txBody>
      </p:sp>
      <p:grpSp>
        <p:nvGrpSpPr>
          <p:cNvPr id="16" name="Group 15">
            <a:extLst>
              <a:ext uri="{FF2B5EF4-FFF2-40B4-BE49-F238E27FC236}">
                <a16:creationId xmlns:a16="http://schemas.microsoft.com/office/drawing/2014/main" id="{A139FC06-5726-443A-0BD5-9D3583F0D8D5}"/>
              </a:ext>
            </a:extLst>
          </p:cNvPr>
          <p:cNvGrpSpPr/>
          <p:nvPr/>
        </p:nvGrpSpPr>
        <p:grpSpPr>
          <a:xfrm>
            <a:off x="8118792" y="2350144"/>
            <a:ext cx="695250" cy="734798"/>
            <a:chOff x="5614841" y="786428"/>
            <a:chExt cx="901130" cy="901727"/>
          </a:xfrm>
        </p:grpSpPr>
        <p:grpSp>
          <p:nvGrpSpPr>
            <p:cNvPr id="17" name="Graphic 2">
              <a:extLst>
                <a:ext uri="{FF2B5EF4-FFF2-40B4-BE49-F238E27FC236}">
                  <a16:creationId xmlns:a16="http://schemas.microsoft.com/office/drawing/2014/main" id="{E4955E47-34D4-976C-AE4F-A43C7ED77D24}"/>
                </a:ext>
              </a:extLst>
            </p:cNvPr>
            <p:cNvGrpSpPr/>
            <p:nvPr/>
          </p:nvGrpSpPr>
          <p:grpSpPr>
            <a:xfrm>
              <a:off x="5715019" y="1058540"/>
              <a:ext cx="543506" cy="445337"/>
              <a:chOff x="5715019" y="1058540"/>
              <a:chExt cx="543506" cy="445337"/>
            </a:xfrm>
            <a:solidFill>
              <a:srgbClr val="60A9DD"/>
            </a:solidFill>
          </p:grpSpPr>
          <p:sp>
            <p:nvSpPr>
              <p:cNvPr id="19" name="Freeform 537">
                <a:extLst>
                  <a:ext uri="{FF2B5EF4-FFF2-40B4-BE49-F238E27FC236}">
                    <a16:creationId xmlns:a16="http://schemas.microsoft.com/office/drawing/2014/main" id="{5E017149-8EFE-E5E4-66E4-7E74A003A98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1A0C2"/>
              </a:solidFill>
              <a:ln w="9028" cap="flat">
                <a:noFill/>
                <a:prstDash val="solid"/>
                <a:miter/>
              </a:ln>
            </p:spPr>
            <p:txBody>
              <a:bodyPr rtlCol="0" anchor="ctr"/>
              <a:lstStyle/>
              <a:p>
                <a:pPr algn="l" rtl="0"/>
                <a:endParaRPr lang="en-US"/>
              </a:p>
            </p:txBody>
          </p:sp>
          <p:sp>
            <p:nvSpPr>
              <p:cNvPr id="20" name="Freeform 538">
                <a:extLst>
                  <a:ext uri="{FF2B5EF4-FFF2-40B4-BE49-F238E27FC236}">
                    <a16:creationId xmlns:a16="http://schemas.microsoft.com/office/drawing/2014/main" id="{161C3D6D-5012-C49B-9B5E-2D1FB802BA3A}"/>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1A0C2"/>
              </a:solidFill>
              <a:ln w="9028" cap="flat">
                <a:noFill/>
                <a:prstDash val="solid"/>
                <a:miter/>
              </a:ln>
            </p:spPr>
            <p:txBody>
              <a:bodyPr rtlCol="0" anchor="ctr"/>
              <a:lstStyle/>
              <a:p>
                <a:pPr algn="l" rtl="0"/>
                <a:endParaRPr lang="en-US"/>
              </a:p>
            </p:txBody>
          </p:sp>
        </p:grpSp>
        <p:sp>
          <p:nvSpPr>
            <p:cNvPr id="18" name="Freeform 536">
              <a:extLst>
                <a:ext uri="{FF2B5EF4-FFF2-40B4-BE49-F238E27FC236}">
                  <a16:creationId xmlns:a16="http://schemas.microsoft.com/office/drawing/2014/main" id="{99EE63AB-D886-3FCC-7E28-C843EDB7138D}"/>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grpSp>
        <p:nvGrpSpPr>
          <p:cNvPr id="2" name="Group 1">
            <a:extLst>
              <a:ext uri="{FF2B5EF4-FFF2-40B4-BE49-F238E27FC236}">
                <a16:creationId xmlns:a16="http://schemas.microsoft.com/office/drawing/2014/main" id="{F7E4BD0E-A035-569E-E7FC-B42DDD620F29}"/>
              </a:ext>
            </a:extLst>
          </p:cNvPr>
          <p:cNvGrpSpPr/>
          <p:nvPr/>
        </p:nvGrpSpPr>
        <p:grpSpPr>
          <a:xfrm>
            <a:off x="2310795" y="2360724"/>
            <a:ext cx="771171" cy="771171"/>
            <a:chOff x="5297313" y="4260296"/>
            <a:chExt cx="2997029" cy="2761463"/>
          </a:xfrm>
        </p:grpSpPr>
        <p:sp>
          <p:nvSpPr>
            <p:cNvPr id="4" name="Freeform 587">
              <a:extLst>
                <a:ext uri="{FF2B5EF4-FFF2-40B4-BE49-F238E27FC236}">
                  <a16:creationId xmlns:a16="http://schemas.microsoft.com/office/drawing/2014/main" id="{3DFD05E9-F12D-2F38-9A36-31DEED6ADE94}"/>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79037"/>
            </a:solidFill>
            <a:ln w="9514" cap="flat">
              <a:noFill/>
              <a:prstDash val="solid"/>
              <a:miter/>
            </a:ln>
          </p:spPr>
          <p:txBody>
            <a:bodyPr rtlCol="0" anchor="ctr"/>
            <a:lstStyle/>
            <a:p>
              <a:pPr algn="l" rtl="0"/>
              <a:endParaRPr lang="en-US"/>
            </a:p>
          </p:txBody>
        </p:sp>
        <p:grpSp>
          <p:nvGrpSpPr>
            <p:cNvPr id="5" name="Graphic 500">
              <a:extLst>
                <a:ext uri="{FF2B5EF4-FFF2-40B4-BE49-F238E27FC236}">
                  <a16:creationId xmlns:a16="http://schemas.microsoft.com/office/drawing/2014/main" id="{0FAA5B6A-E150-5849-FB8B-B6E71C2B25F6}"/>
                </a:ext>
              </a:extLst>
            </p:cNvPr>
            <p:cNvGrpSpPr/>
            <p:nvPr/>
          </p:nvGrpSpPr>
          <p:grpSpPr>
            <a:xfrm>
              <a:off x="5297313" y="4260296"/>
              <a:ext cx="2997029" cy="2761463"/>
              <a:chOff x="6245479" y="2229503"/>
              <a:chExt cx="2997029" cy="2761463"/>
            </a:xfrm>
            <a:solidFill>
              <a:srgbClr val="000000"/>
            </a:solidFill>
          </p:grpSpPr>
          <p:sp>
            <p:nvSpPr>
              <p:cNvPr id="6" name="Freeform 589">
                <a:extLst>
                  <a:ext uri="{FF2B5EF4-FFF2-40B4-BE49-F238E27FC236}">
                    <a16:creationId xmlns:a16="http://schemas.microsoft.com/office/drawing/2014/main" id="{EC88F394-93E1-3382-9FF0-C5CDD4736CF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7" name="Freeform 590">
                <a:extLst>
                  <a:ext uri="{FF2B5EF4-FFF2-40B4-BE49-F238E27FC236}">
                    <a16:creationId xmlns:a16="http://schemas.microsoft.com/office/drawing/2014/main" id="{CD36EBA7-4E45-E8B8-7878-279FD8D54EB2}"/>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1">
                <a:extLst>
                  <a:ext uri="{FF2B5EF4-FFF2-40B4-BE49-F238E27FC236}">
                    <a16:creationId xmlns:a16="http://schemas.microsoft.com/office/drawing/2014/main" id="{BEEF12A3-4ADB-2B37-E690-33CE50933B6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pic>
        <p:nvPicPr>
          <p:cNvPr id="10" name="Picture 9">
            <a:extLst>
              <a:ext uri="{FF2B5EF4-FFF2-40B4-BE49-F238E27FC236}">
                <a16:creationId xmlns:a16="http://schemas.microsoft.com/office/drawing/2014/main" id="{7FB3AFC7-093B-5F29-4F03-6B45ED263A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9172" y="2360724"/>
            <a:ext cx="564327" cy="564327"/>
          </a:xfrm>
          <a:prstGeom prst="rect">
            <a:avLst/>
          </a:prstGeom>
        </p:spPr>
      </p:pic>
      <p:sp>
        <p:nvSpPr>
          <p:cNvPr id="14" name="Teardrop 13">
            <a:extLst>
              <a:ext uri="{FF2B5EF4-FFF2-40B4-BE49-F238E27FC236}">
                <a16:creationId xmlns:a16="http://schemas.microsoft.com/office/drawing/2014/main" id="{49532187-759F-97D3-9D85-5996FA2A13D0}"/>
              </a:ext>
            </a:extLst>
          </p:cNvPr>
          <p:cNvSpPr/>
          <p:nvPr/>
        </p:nvSpPr>
        <p:spPr>
          <a:xfrm rot="19005722">
            <a:off x="5621703" y="2491075"/>
            <a:ext cx="162003" cy="144626"/>
          </a:xfrm>
          <a:prstGeom prst="teardrop">
            <a:avLst>
              <a:gd name="adj" fmla="val 127006"/>
            </a:avLst>
          </a:prstGeom>
          <a:solidFill>
            <a:srgbClr val="B2DEDD"/>
          </a:solidFill>
          <a:ln>
            <a:solidFill>
              <a:srgbClr val="B2DE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E"/>
          </a:p>
        </p:txBody>
      </p:sp>
    </p:spTree>
    <p:extLst>
      <p:ext uri="{BB962C8B-B14F-4D97-AF65-F5344CB8AC3E}">
        <p14:creationId xmlns:p14="http://schemas.microsoft.com/office/powerpoint/2010/main" val="225502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a:xfrm>
            <a:off x="5976089" y="1333584"/>
            <a:ext cx="700387" cy="689518"/>
          </a:xfrm>
        </p:spPr>
        <p:txBody>
          <a:bodyPr/>
          <a:lstStyle/>
          <a:p>
            <a:pPr algn="l" rtl="0"/>
            <a:r>
              <a:rPr lang="en-US" b="1" dirty="0">
                <a:solidFill>
                  <a:srgbClr val="F79037"/>
                </a:solidFill>
              </a:rPr>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26461" y="1362481"/>
            <a:ext cx="6035233" cy="689519"/>
          </a:xfrm>
        </p:spPr>
        <p:txBody>
          <a:bodyPr/>
          <a:lstStyle/>
          <a:p>
            <a:pPr algn="l" rtl="0"/>
            <a:r>
              <a:rPr lang="en-US" sz="1800" b="1" dirty="0"/>
              <a:t>EETTISEN </a:t>
            </a:r>
            <a:r>
              <a:rPr lang="en-US" sz="1800" b="1" dirty="0" err="1"/>
              <a:t>ruokajärjestelmän</a:t>
            </a:r>
            <a:r>
              <a:rPr lang="en-US" sz="1800" b="1" dirty="0"/>
              <a:t> voima</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17796" y="1333584"/>
            <a:ext cx="5378203" cy="3909420"/>
          </a:xfrm>
        </p:spPr>
        <p:txBody>
          <a:bodyPr/>
          <a:lstStyle/>
          <a:p>
            <a:pPr marL="0" indent="0" algn="l" rtl="0"/>
            <a:r>
              <a:rPr lang="en-US" sz="2200" dirty="0"/>
              <a:t>Koko tämän kurssin aikana olemme opiskelleet useita aiheita, jotka liittyvät elintarvikeyrityksen perustamiseen ja johtamiseen, </a:t>
            </a:r>
            <a:r>
              <a:rPr lang="en-US" sz="2200" dirty="0" err="1"/>
              <a:t>mutta</a:t>
            </a:r>
            <a:r>
              <a:rPr lang="en-US" sz="2200" dirty="0"/>
              <a:t> </a:t>
            </a:r>
            <a:r>
              <a:rPr lang="en-US" sz="2200" dirty="0" err="1"/>
              <a:t>ennen</a:t>
            </a:r>
            <a:r>
              <a:rPr lang="en-US" sz="2200" dirty="0"/>
              <a:t> </a:t>
            </a:r>
            <a:r>
              <a:rPr lang="en-US" sz="2200" dirty="0" err="1"/>
              <a:t>kaikkea</a:t>
            </a:r>
            <a:r>
              <a:rPr lang="en-US" sz="2200" dirty="0"/>
              <a:t> </a:t>
            </a:r>
            <a:r>
              <a:rPr lang="en-US" sz="2200" dirty="0" err="1"/>
              <a:t>kurssin</a:t>
            </a:r>
            <a:r>
              <a:rPr lang="en-US" sz="2200" dirty="0"/>
              <a:t> tavoitteena on </a:t>
            </a:r>
            <a:r>
              <a:rPr lang="en-US" sz="2200" dirty="0" err="1"/>
              <a:t>edistää</a:t>
            </a:r>
            <a:r>
              <a:rPr lang="en-US" sz="2200" dirty="0"/>
              <a:t> </a:t>
            </a:r>
            <a:r>
              <a:rPr lang="en-US" sz="2200" dirty="0" err="1"/>
              <a:t>ihmisten</a:t>
            </a:r>
            <a:r>
              <a:rPr lang="en-US" sz="2200" dirty="0"/>
              <a:t> </a:t>
            </a:r>
            <a:r>
              <a:rPr lang="en-US" sz="2200" dirty="0" err="1"/>
              <a:t>voimaantumista</a:t>
            </a:r>
            <a:r>
              <a:rPr lang="en-US" sz="2200" dirty="0"/>
              <a:t> … </a:t>
            </a:r>
            <a:r>
              <a:rPr lang="en-US" sz="2200" dirty="0" err="1"/>
              <a:t>uuden</a:t>
            </a:r>
            <a:r>
              <a:rPr lang="en-US" sz="2200" dirty="0"/>
              <a:t> </a:t>
            </a:r>
            <a:r>
              <a:rPr lang="en-US" sz="2200" dirty="0" err="1"/>
              <a:t>sukupolven</a:t>
            </a:r>
            <a:r>
              <a:rPr lang="en-US" sz="2200" dirty="0"/>
              <a:t> </a:t>
            </a:r>
            <a:r>
              <a:rPr lang="en-US" sz="2200" dirty="0" err="1"/>
              <a:t>elintarvikeyrittäjyyttä</a:t>
            </a:r>
            <a:r>
              <a:rPr lang="en-US" sz="2200" dirty="0"/>
              <a:t>, </a:t>
            </a:r>
            <a:r>
              <a:rPr lang="en-US" sz="2200" dirty="0" err="1"/>
              <a:t>joka</a:t>
            </a:r>
            <a:r>
              <a:rPr lang="en-US" sz="2200" dirty="0"/>
              <a:t> </a:t>
            </a:r>
            <a:r>
              <a:rPr lang="en-US" sz="2200" dirty="0" err="1"/>
              <a:t>tukee</a:t>
            </a:r>
            <a:r>
              <a:rPr lang="en-US" sz="2200" dirty="0"/>
              <a:t> </a:t>
            </a:r>
            <a:r>
              <a:rPr lang="en-US" sz="2200" dirty="0" err="1"/>
              <a:t>eettistä</a:t>
            </a:r>
            <a:r>
              <a:rPr lang="en-US" sz="2200" dirty="0"/>
              <a:t> </a:t>
            </a:r>
            <a:r>
              <a:rPr lang="en-US" sz="2200" dirty="0" err="1"/>
              <a:t>kasvua</a:t>
            </a:r>
            <a:r>
              <a:rPr lang="en-US" sz="2200" dirty="0"/>
              <a:t> ja </a:t>
            </a:r>
            <a:r>
              <a:rPr lang="en-US" sz="2200" dirty="0" err="1"/>
              <a:t>johtamista</a:t>
            </a:r>
            <a:r>
              <a:rPr lang="en-US" sz="2200" dirty="0"/>
              <a:t> </a:t>
            </a:r>
            <a:r>
              <a:rPr lang="en-US" sz="2200" dirty="0" err="1"/>
              <a:t>sekä</a:t>
            </a:r>
            <a:r>
              <a:rPr lang="en-US" sz="2200" dirty="0"/>
              <a:t> </a:t>
            </a:r>
            <a:r>
              <a:rPr lang="en-US" sz="2200" dirty="0" err="1"/>
              <a:t>sopeutumista</a:t>
            </a:r>
            <a:r>
              <a:rPr lang="en-US" sz="2200" dirty="0"/>
              <a:t> </a:t>
            </a:r>
            <a:r>
              <a:rPr lang="en-US" sz="2200" dirty="0" err="1"/>
              <a:t>uuteen</a:t>
            </a:r>
            <a:r>
              <a:rPr lang="en-US" sz="2200" dirty="0"/>
              <a:t> </a:t>
            </a:r>
            <a:r>
              <a:rPr lang="en-US" sz="2200" b="1" dirty="0" err="1"/>
              <a:t>elintarvikeyrittäjyyteen</a:t>
            </a:r>
            <a:r>
              <a:rPr lang="en-US" sz="2200" b="1" dirty="0"/>
              <a:t>. </a:t>
            </a:r>
          </a:p>
          <a:p>
            <a:pPr marL="0" indent="0" algn="l" rtl="0"/>
            <a:r>
              <a:rPr lang="en-US" sz="2200" dirty="0" err="1"/>
              <a:t>Tässä</a:t>
            </a:r>
            <a:r>
              <a:rPr lang="en-US" sz="2200" dirty="0"/>
              <a:t> moduulissa katsomme TULEVAISUUTTA ja teemme yhteenvedon tärkeimmistä elementeistä, jotka ovat kriittisiä yrityksesi kestävyyden ja planeetan </a:t>
            </a:r>
            <a:r>
              <a:rPr lang="en-US" sz="2200" dirty="0" err="1"/>
              <a:t>tulevaisuuden</a:t>
            </a:r>
            <a:r>
              <a:rPr lang="en-US" sz="2200" dirty="0"/>
              <a:t> 	</a:t>
            </a:r>
            <a:r>
              <a:rPr lang="en-US" sz="2200" dirty="0" err="1"/>
              <a:t>kannalta</a:t>
            </a:r>
            <a:r>
              <a:rPr lang="en-US" sz="2200" dirty="0"/>
              <a:t>.</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a:xfrm>
            <a:off x="5997792" y="2248572"/>
            <a:ext cx="700387" cy="689518"/>
          </a:xfrm>
        </p:spPr>
        <p:txBody>
          <a:bodyPr/>
          <a:lstStyle/>
          <a:p>
            <a:pPr algn="l" rtl="0"/>
            <a:r>
              <a:rPr lang="en-US" b="1" dirty="0">
                <a:solidFill>
                  <a:srgbClr val="F79037"/>
                </a:solidFill>
              </a:rPr>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26461" y="3140188"/>
            <a:ext cx="6574005" cy="689519"/>
          </a:xfrm>
        </p:spPr>
        <p:txBody>
          <a:bodyPr/>
          <a:lstStyle/>
          <a:p>
            <a:pPr algn="l" rtl="0"/>
            <a:r>
              <a:rPr lang="en-US" sz="1600" b="1" dirty="0" err="1"/>
              <a:t>Kertaus</a:t>
            </a:r>
            <a:r>
              <a:rPr lang="en-US" sz="1600" b="1" dirty="0"/>
              <a:t> innovaatiosta tulevaisuuden työkaluna</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a:xfrm>
            <a:off x="6004371" y="3163559"/>
            <a:ext cx="700387" cy="689518"/>
          </a:xfrm>
        </p:spPr>
        <p:txBody>
          <a:bodyPr/>
          <a:lstStyle/>
          <a:p>
            <a:pPr algn="l" rtl="0"/>
            <a:r>
              <a:rPr lang="en-US" b="1" dirty="0">
                <a:solidFill>
                  <a:srgbClr val="F79037"/>
                </a:solidFill>
              </a:rPr>
              <a:t>03</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a:xfrm>
            <a:off x="6026074" y="4078547"/>
            <a:ext cx="700387" cy="689518"/>
          </a:xfrm>
        </p:spPr>
        <p:txBody>
          <a:bodyPr/>
          <a:lstStyle/>
          <a:p>
            <a:pPr algn="l" rtl="0"/>
            <a:r>
              <a:rPr lang="en-US" b="1" dirty="0">
                <a:solidFill>
                  <a:srgbClr val="F79037"/>
                </a:solidFill>
              </a:rPr>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26461" y="4082951"/>
            <a:ext cx="5294089" cy="689520"/>
          </a:xfrm>
        </p:spPr>
        <p:txBody>
          <a:bodyPr/>
          <a:lstStyle/>
          <a:p>
            <a:pPr algn="l" rtl="0"/>
            <a:r>
              <a:rPr lang="en-US" sz="1800" b="1" dirty="0"/>
              <a:t>Terveemmän tulevaisuuden luominen julkisen ja </a:t>
            </a:r>
            <a:r>
              <a:rPr lang="en-US" sz="1800" b="1" dirty="0" err="1"/>
              <a:t>yksityisen</a:t>
            </a:r>
            <a:r>
              <a:rPr lang="en-US" sz="1800" b="1" dirty="0"/>
              <a:t> </a:t>
            </a:r>
            <a:r>
              <a:rPr lang="en-US" sz="1800" b="1" dirty="0" err="1"/>
              <a:t>sektorin</a:t>
            </a:r>
            <a:r>
              <a:rPr lang="en-US" sz="1800" b="1" dirty="0"/>
              <a:t> kumppanuudelle ja kestävän kehityksen tavoitteille</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26461" y="2189976"/>
            <a:ext cx="5364170" cy="689519"/>
          </a:xfrm>
        </p:spPr>
        <p:txBody>
          <a:bodyPr/>
          <a:lstStyle/>
          <a:p>
            <a:pPr algn="l" rtl="0"/>
            <a:r>
              <a:rPr lang="en-US" sz="1800" b="1" dirty="0"/>
              <a:t>KESTÄVIEN </a:t>
            </a:r>
            <a:r>
              <a:rPr lang="en-US" sz="1800" b="1" dirty="0" err="1"/>
              <a:t>ruokajärjestelmien</a:t>
            </a:r>
            <a:r>
              <a:rPr lang="en-US" sz="1800" b="1" dirty="0"/>
              <a:t> kehittäminen</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411496" y="368338"/>
            <a:ext cx="5041923" cy="720752"/>
          </a:xfrm>
        </p:spPr>
        <p:txBody>
          <a:bodyPr/>
          <a:lstStyle/>
          <a:p>
            <a:pPr algn="l" rtl="0"/>
            <a:r>
              <a:rPr lang="en-IE" sz="2800" b="1" dirty="0" err="1"/>
              <a:t>Kestävyyttä</a:t>
            </a:r>
            <a:r>
              <a:rPr lang="en-IE" sz="2800" b="1" dirty="0"/>
              <a:t> </a:t>
            </a:r>
            <a:r>
              <a:rPr lang="en-IE" sz="2800" b="1" dirty="0" err="1"/>
              <a:t>tulevaisuuteen</a:t>
            </a:r>
            <a:endParaRPr lang="en-US" sz="2800" b="1" dirty="0"/>
          </a:p>
        </p:txBody>
      </p:sp>
      <p:sp>
        <p:nvSpPr>
          <p:cNvPr id="2" name="Text Placeholder 14">
            <a:extLst>
              <a:ext uri="{FF2B5EF4-FFF2-40B4-BE49-F238E27FC236}">
                <a16:creationId xmlns:a16="http://schemas.microsoft.com/office/drawing/2014/main" id="{911090B0-6631-92D6-AC81-FB50360B23B1}"/>
              </a:ext>
            </a:extLst>
          </p:cNvPr>
          <p:cNvSpPr txBox="1">
            <a:spLocks/>
          </p:cNvSpPr>
          <p:nvPr/>
        </p:nvSpPr>
        <p:spPr>
          <a:xfrm>
            <a:off x="6726461" y="6284177"/>
            <a:ext cx="5160739" cy="689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endParaRPr lang="en-US" b="1" dirty="0"/>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7CD648-140E-F31B-74DF-615DF3ACDB94}"/>
              </a:ext>
            </a:extLst>
          </p:cNvPr>
          <p:cNvSpPr>
            <a:spLocks noGrp="1"/>
          </p:cNvSpPr>
          <p:nvPr>
            <p:ph type="body" sz="quarter" idx="18"/>
          </p:nvPr>
        </p:nvSpPr>
        <p:spPr>
          <a:xfrm>
            <a:off x="798380" y="2045704"/>
            <a:ext cx="10969077" cy="3849918"/>
          </a:xfrm>
        </p:spPr>
        <p:txBody>
          <a:bodyPr/>
          <a:lstStyle/>
          <a:p>
            <a:pPr marL="342900" indent="-342900" algn="l" rtl="0">
              <a:buFont typeface="Arial" panose="020B0604020202020204" pitchFamily="34" charset="0"/>
              <a:buChar char="•"/>
            </a:pPr>
            <a:r>
              <a:rPr lang="en-IE" b="1" dirty="0" err="1"/>
              <a:t>Ympäristönsuojelu</a:t>
            </a:r>
            <a:r>
              <a:rPr lang="en-IE" b="1" dirty="0"/>
              <a:t>: </a:t>
            </a:r>
            <a:r>
              <a:rPr lang="en-IE" dirty="0" err="1"/>
              <a:t>Tekemällä</a:t>
            </a:r>
            <a:r>
              <a:rPr lang="en-IE" dirty="0"/>
              <a:t> parhaat valinnat toimitusketjun hallinnassa, luonnonvarojen säästämisessä tuotantoprosesseissa sekä kannustamalla ja kouluttamalla kestävien käytäntöjen ja standardien suhteen teet oman osasi ympäristön hyväksi.</a:t>
            </a:r>
          </a:p>
          <a:p>
            <a:pPr marL="342900" indent="-342900" algn="l" rtl="0">
              <a:buFont typeface="Arial" panose="020B0604020202020204" pitchFamily="34" charset="0"/>
              <a:buChar char="•"/>
            </a:pPr>
            <a:r>
              <a:rPr lang="en-IE" b="1" dirty="0" err="1"/>
              <a:t>Resurssitehokkuus</a:t>
            </a:r>
            <a:r>
              <a:rPr lang="en-IE" b="1" dirty="0"/>
              <a:t>: </a:t>
            </a:r>
            <a:r>
              <a:rPr lang="en-IE" dirty="0" err="1"/>
              <a:t>Vastaavasti</a:t>
            </a:r>
            <a:r>
              <a:rPr lang="en-IE" dirty="0"/>
              <a:t> varmistamalla, että yrityksesi ja toimittajasi optimoivat resurssien käytön (vesi, energia ja maa) ja pyrit minimoimaan tai eliminoimaan ruoka- ja pakkausjätteen, täytät tehtäväsi.</a:t>
            </a:r>
          </a:p>
          <a:p>
            <a:pPr marL="342900" indent="-342900">
              <a:buFont typeface="Arial" panose="020B0604020202020204" pitchFamily="34" charset="0"/>
              <a:buChar char="•"/>
            </a:pPr>
            <a:r>
              <a:rPr lang="en-IE" b="1" dirty="0"/>
              <a:t>Ilmastonmuutoksen </a:t>
            </a:r>
            <a:r>
              <a:rPr lang="en-IE" b="1" dirty="0" err="1"/>
              <a:t>hillitseminen</a:t>
            </a:r>
            <a:r>
              <a:rPr lang="en-IE" b="1" dirty="0"/>
              <a:t>: </a:t>
            </a:r>
            <a:r>
              <a:rPr lang="en-IE" dirty="0" err="1"/>
              <a:t>Rooliisi</a:t>
            </a:r>
            <a:r>
              <a:rPr lang="en-IE" dirty="0"/>
              <a:t> kuuluu strategioiden korostaminen elintarvikealan yrityksen hiilijalanjäljen minimoimiseksi </a:t>
            </a:r>
            <a:r>
              <a:rPr lang="en-IE" dirty="0" err="1"/>
              <a:t>ja</a:t>
            </a:r>
            <a:r>
              <a:rPr lang="en-IE" dirty="0"/>
              <a:t> </a:t>
            </a:r>
            <a:r>
              <a:rPr lang="en-US" dirty="0" err="1"/>
              <a:t>kasvihuonekaasupäästöjen</a:t>
            </a:r>
            <a:r>
              <a:rPr lang="en-US" dirty="0"/>
              <a:t> </a:t>
            </a:r>
            <a:r>
              <a:rPr lang="en-IE" dirty="0" err="1"/>
              <a:t>vähentämiseksi</a:t>
            </a:r>
            <a:r>
              <a:rPr lang="en-IE" dirty="0"/>
              <a:t> </a:t>
            </a:r>
            <a:r>
              <a:rPr lang="en-US" dirty="0" err="1"/>
              <a:t>ruuan</a:t>
            </a:r>
            <a:r>
              <a:rPr lang="en-US" dirty="0"/>
              <a:t> </a:t>
            </a:r>
            <a:r>
              <a:rPr lang="en-US" dirty="0" err="1"/>
              <a:t>tuotantossa</a:t>
            </a:r>
            <a:r>
              <a:rPr lang="en-US" dirty="0"/>
              <a:t>, </a:t>
            </a:r>
            <a:r>
              <a:rPr lang="en-US" dirty="0" err="1"/>
              <a:t>kuljetuksessa</a:t>
            </a:r>
            <a:r>
              <a:rPr lang="en-US" dirty="0"/>
              <a:t> ja </a:t>
            </a:r>
            <a:r>
              <a:rPr lang="en-US" dirty="0" err="1"/>
              <a:t>jätehuollossa</a:t>
            </a:r>
            <a:r>
              <a:rPr lang="en-US" dirty="0"/>
              <a:t>.</a:t>
            </a:r>
            <a:endParaRPr lang="en-IE" b="1" dirty="0"/>
          </a:p>
        </p:txBody>
      </p:sp>
      <p:sp>
        <p:nvSpPr>
          <p:cNvPr id="3" name="Text Placeholder 2">
            <a:extLst>
              <a:ext uri="{FF2B5EF4-FFF2-40B4-BE49-F238E27FC236}">
                <a16:creationId xmlns:a16="http://schemas.microsoft.com/office/drawing/2014/main" id="{640E5D79-E7CF-E93C-9F62-52A500C500E0}"/>
              </a:ext>
            </a:extLst>
          </p:cNvPr>
          <p:cNvSpPr>
            <a:spLocks noGrp="1"/>
          </p:cNvSpPr>
          <p:nvPr>
            <p:ph type="body" sz="quarter" idx="16"/>
          </p:nvPr>
        </p:nvSpPr>
        <p:spPr/>
        <p:txBody>
          <a:bodyPr/>
          <a:lstStyle/>
          <a:p>
            <a:pPr algn="l" rtl="0"/>
            <a:r>
              <a:rPr lang="en-IE" b="1" dirty="0" err="1"/>
              <a:t>Elintarvikeyrittäjänä</a:t>
            </a:r>
            <a:r>
              <a:rPr lang="en-IE" b="1" dirty="0"/>
              <a:t> voit osallistua </a:t>
            </a:r>
            <a:r>
              <a:rPr lang="en-IE" b="1" dirty="0" err="1"/>
              <a:t>kestävien</a:t>
            </a:r>
            <a:r>
              <a:rPr lang="en-IE" b="1" dirty="0"/>
              <a:t> </a:t>
            </a:r>
            <a:r>
              <a:rPr lang="en-IE" b="1" dirty="0" err="1"/>
              <a:t>ruokajärjestelmien</a:t>
            </a:r>
            <a:r>
              <a:rPr lang="en-IE" b="1" dirty="0"/>
              <a:t> kehittämiseen:</a:t>
            </a:r>
          </a:p>
        </p:txBody>
      </p:sp>
      <p:grpSp>
        <p:nvGrpSpPr>
          <p:cNvPr id="4" name="Graphic 2">
            <a:extLst>
              <a:ext uri="{FF2B5EF4-FFF2-40B4-BE49-F238E27FC236}">
                <a16:creationId xmlns:a16="http://schemas.microsoft.com/office/drawing/2014/main" id="{0EE34CA4-A400-79BA-EACB-BF138C2481A4}"/>
              </a:ext>
            </a:extLst>
          </p:cNvPr>
          <p:cNvGrpSpPr/>
          <p:nvPr/>
        </p:nvGrpSpPr>
        <p:grpSpPr>
          <a:xfrm>
            <a:off x="10358539" y="699266"/>
            <a:ext cx="978186" cy="979254"/>
            <a:chOff x="690225" y="4499263"/>
            <a:chExt cx="1499146" cy="1521296"/>
          </a:xfrm>
        </p:grpSpPr>
        <p:sp>
          <p:nvSpPr>
            <p:cNvPr id="5" name="Freeform 12">
              <a:extLst>
                <a:ext uri="{FF2B5EF4-FFF2-40B4-BE49-F238E27FC236}">
                  <a16:creationId xmlns:a16="http://schemas.microsoft.com/office/drawing/2014/main" id="{65B163DB-8131-52E8-4A46-31483F54ED3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FE7EDF74-69CA-AA8D-52ED-B74393F7AB91}"/>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C9FEAA46-191E-CFF2-A63F-4FC81B6210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1CE5CF75-66E4-956E-C448-A631213BEF7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CB189E64-7ACE-820C-A7F1-E08731EE7BA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2836C3B7-1EBD-2F81-DA57-E0352997729B}"/>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B75549B9-1012-2684-BE92-69AE1776BAC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7E6C57D9-BD92-B604-373B-73BD7A179AC8}"/>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F970DFB5-AC54-C806-F749-B27C3FC3E97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97357F23-20AC-76D8-4DB5-0569FD2CBB7E}"/>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1AFD451F-C603-89BE-D622-45D545B33BD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3039C287-E0BF-76D8-835C-E76BF2BE3C0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C014C36F-C1ED-FC87-6401-A0F685A73F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4A2C0E34-9FDA-4D55-8FA0-8DEC2BAE6B38}"/>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784153BC-6C36-1549-9D44-A7954EF5163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59241FB3-F8D7-B2DE-08FC-27B19DBBD9A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B4D973B6-C578-DF41-50B9-BB921371120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22E59DE0-D5EC-E767-BB8E-BD19B441AB75}"/>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7FDD6D74-E9D7-1E82-938A-E91821EE9087}"/>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4EAD6228-55DE-1AA3-429F-C889712B6E41}"/>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2E7205ED-0FE0-593C-8005-4E95D024ECE7}"/>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09BC660-6940-D768-F64F-1AB5FEA13CA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AEBA833F-AA3E-1ACE-F94C-4F6B7134A85D}"/>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6D41E039-20D3-2BA0-B125-CC4ECBF0DCF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8C4BCFA6-8BFB-96EE-82E0-6E3A0121DEB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EAF2EC48-3328-0A20-93AC-2E8402A7CF6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20902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C4C521-ACB3-3C4A-98C7-52C0D86C782A}"/>
              </a:ext>
            </a:extLst>
          </p:cNvPr>
          <p:cNvSpPr>
            <a:spLocks noGrp="1"/>
          </p:cNvSpPr>
          <p:nvPr>
            <p:ph type="body" sz="quarter" idx="13"/>
          </p:nvPr>
        </p:nvSpPr>
        <p:spPr>
          <a:xfrm>
            <a:off x="629148" y="1532028"/>
            <a:ext cx="4624777" cy="3793943"/>
          </a:xfrm>
        </p:spPr>
        <p:txBody>
          <a:bodyPr/>
          <a:lstStyle/>
          <a:p>
            <a:pPr rtl="0"/>
            <a:r>
              <a:rPr lang="en-US" b="1" dirty="0"/>
              <a:t>JOKA kerta, kun OSTAT LUOMUTUOTTEITA, SAAT LISÄÄ TUOTTAJIA KASVATTAMAAN luomukasveja</a:t>
            </a:r>
          </a:p>
          <a:p>
            <a:pPr rtl="0"/>
            <a:endParaRPr lang="en-US" b="1" dirty="0"/>
          </a:p>
        </p:txBody>
      </p:sp>
      <p:pic>
        <p:nvPicPr>
          <p:cNvPr id="23" name="Picture Placeholder 22">
            <a:extLst>
              <a:ext uri="{FF2B5EF4-FFF2-40B4-BE49-F238E27FC236}">
                <a16:creationId xmlns:a16="http://schemas.microsoft.com/office/drawing/2014/main" id="{C3573787-DFF1-CB4F-A5BF-AB39C367BF5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t="8899" b="8899"/>
          <a:stretch>
            <a:fillRect/>
          </a:stretch>
        </p:blipFill>
        <p:spPr/>
      </p:pic>
      <p:grpSp>
        <p:nvGrpSpPr>
          <p:cNvPr id="24" name="Group 23">
            <a:extLst>
              <a:ext uri="{FF2B5EF4-FFF2-40B4-BE49-F238E27FC236}">
                <a16:creationId xmlns:a16="http://schemas.microsoft.com/office/drawing/2014/main" id="{8B08CF45-6FE0-9940-9FBF-A234457404D0}"/>
              </a:ext>
            </a:extLst>
          </p:cNvPr>
          <p:cNvGrpSpPr/>
          <p:nvPr/>
        </p:nvGrpSpPr>
        <p:grpSpPr>
          <a:xfrm>
            <a:off x="4818620" y="850021"/>
            <a:ext cx="1487826" cy="1083162"/>
            <a:chOff x="3400450" y="986392"/>
            <a:chExt cx="1487826" cy="1083162"/>
          </a:xfrm>
        </p:grpSpPr>
        <p:sp>
          <p:nvSpPr>
            <p:cNvPr id="25" name="Freeform 24">
              <a:extLst>
                <a:ext uri="{FF2B5EF4-FFF2-40B4-BE49-F238E27FC236}">
                  <a16:creationId xmlns:a16="http://schemas.microsoft.com/office/drawing/2014/main" id="{232561EF-98E9-9948-9538-B6806B3E513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AFE9B329-CE44-B44E-9FA4-0C36AEF53A2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38246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04631" y="1822976"/>
            <a:ext cx="5835655" cy="3291086"/>
          </a:xfrm>
        </p:spPr>
        <p:txBody>
          <a:bodyPr/>
          <a:lstStyle/>
          <a:p>
            <a:pPr algn="l" rtl="0"/>
            <a:r>
              <a:rPr lang="en-US" b="1" dirty="0" err="1"/>
              <a:t>Reflektio</a:t>
            </a:r>
            <a:r>
              <a:rPr lang="en-US" b="1" dirty="0"/>
              <a:t>:</a:t>
            </a:r>
          </a:p>
          <a:p>
            <a:pPr marL="342900" indent="-342900" algn="l" rtl="0">
              <a:buFont typeface="Arial" panose="020B0604020202020204" pitchFamily="34" charset="0"/>
              <a:buChar char="•"/>
            </a:pPr>
            <a:r>
              <a:rPr lang="en-US" dirty="0"/>
              <a:t>Listaa 3 toimenpidettä, jotka olet jo toteuttanut liike-elämässäsi tai henkilökohtaisessa elämässäsi ja jotka vaikuttavat kestävämmän ruokajärjestelmän rakentamiseen.</a:t>
            </a:r>
          </a:p>
          <a:p>
            <a:pPr marL="342900" indent="-342900" algn="l" rtl="0">
              <a:buFont typeface="Arial" panose="020B0604020202020204" pitchFamily="34" charset="0"/>
              <a:buChar char="•"/>
            </a:pPr>
            <a:r>
              <a:rPr lang="en-US" dirty="0"/>
              <a:t>Listaa 3 lisätoimintoa, jotka lupaat toteuttaa lähitulevaisuudessa.</a:t>
            </a:r>
          </a:p>
          <a:p>
            <a:pPr algn="l" rtl="0"/>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680644" y="751287"/>
            <a:ext cx="4990998" cy="992652"/>
          </a:xfrm>
        </p:spPr>
        <p:txBody>
          <a:bodyPr/>
          <a:lstStyle/>
          <a:p>
            <a:pPr algn="l" rtl="0"/>
            <a:r>
              <a:rPr lang="en-US" b="1" dirty="0" err="1">
                <a:highlight>
                  <a:srgbClr val="F79037"/>
                </a:highlight>
              </a:rPr>
              <a:t>Harjoitus</a:t>
            </a:r>
            <a:r>
              <a:rPr lang="en-US" b="1" dirty="0">
                <a:highlight>
                  <a:srgbClr val="F79037"/>
                </a:highlight>
              </a:rPr>
              <a:t>:</a:t>
            </a:r>
          </a:p>
          <a:p>
            <a:pPr algn="l" rtl="0"/>
            <a:endParaRPr lang="en-US" b="1" dirty="0">
              <a:highlight>
                <a:srgbClr val="F79037"/>
              </a:highlight>
            </a:endParaRPr>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grpSp>
        <p:nvGrpSpPr>
          <p:cNvPr id="3" name="Group 2">
            <a:extLst>
              <a:ext uri="{FF2B5EF4-FFF2-40B4-BE49-F238E27FC236}">
                <a16:creationId xmlns:a16="http://schemas.microsoft.com/office/drawing/2014/main" id="{F202B891-9528-8D47-36E8-887129A52651}"/>
              </a:ext>
            </a:extLst>
          </p:cNvPr>
          <p:cNvGrpSpPr/>
          <p:nvPr/>
        </p:nvGrpSpPr>
        <p:grpSpPr>
          <a:xfrm>
            <a:off x="4648632" y="813559"/>
            <a:ext cx="1035918" cy="1043265"/>
            <a:chOff x="3258209" y="1217582"/>
            <a:chExt cx="4712093" cy="4711281"/>
          </a:xfrm>
        </p:grpSpPr>
        <p:sp>
          <p:nvSpPr>
            <p:cNvPr id="4" name="Freeform 31">
              <a:extLst>
                <a:ext uri="{FF2B5EF4-FFF2-40B4-BE49-F238E27FC236}">
                  <a16:creationId xmlns:a16="http://schemas.microsoft.com/office/drawing/2014/main" id="{F9EE6990-EEAF-03CC-ED4C-BAAA3421E4A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pPr algn="l" rtl="0"/>
              <a:endParaRPr lang="en-US"/>
            </a:p>
          </p:txBody>
        </p:sp>
        <p:sp>
          <p:nvSpPr>
            <p:cNvPr id="6" name="Freeform 32">
              <a:extLst>
                <a:ext uri="{FF2B5EF4-FFF2-40B4-BE49-F238E27FC236}">
                  <a16:creationId xmlns:a16="http://schemas.microsoft.com/office/drawing/2014/main" id="{1CFEDBA0-8B13-B0FE-8D33-6661C13F3A41}"/>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pPr algn="l" rtl="0"/>
              <a:endParaRPr lang="en-US"/>
            </a:p>
          </p:txBody>
        </p:sp>
        <p:grpSp>
          <p:nvGrpSpPr>
            <p:cNvPr id="7" name="Group 6">
              <a:extLst>
                <a:ext uri="{FF2B5EF4-FFF2-40B4-BE49-F238E27FC236}">
                  <a16:creationId xmlns:a16="http://schemas.microsoft.com/office/drawing/2014/main" id="{A92EA42A-93CF-BE1C-FCCA-18C134DBB6D1}"/>
                </a:ext>
              </a:extLst>
            </p:cNvPr>
            <p:cNvGrpSpPr/>
            <p:nvPr/>
          </p:nvGrpSpPr>
          <p:grpSpPr>
            <a:xfrm>
              <a:off x="3258209" y="1217582"/>
              <a:ext cx="4712093" cy="4711281"/>
              <a:chOff x="3258209" y="1217582"/>
              <a:chExt cx="4712093" cy="4711281"/>
            </a:xfrm>
          </p:grpSpPr>
          <p:sp>
            <p:nvSpPr>
              <p:cNvPr id="8" name="Freeform 16">
                <a:extLst>
                  <a:ext uri="{FF2B5EF4-FFF2-40B4-BE49-F238E27FC236}">
                    <a16:creationId xmlns:a16="http://schemas.microsoft.com/office/drawing/2014/main" id="{E1DA7D92-8E1B-2B60-AD48-D65E257B5B49}"/>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pPr algn="l" rtl="0"/>
                <a:endParaRPr lang="en-US"/>
              </a:p>
            </p:txBody>
          </p:sp>
          <p:sp>
            <p:nvSpPr>
              <p:cNvPr id="9" name="Freeform 17">
                <a:extLst>
                  <a:ext uri="{FF2B5EF4-FFF2-40B4-BE49-F238E27FC236}">
                    <a16:creationId xmlns:a16="http://schemas.microsoft.com/office/drawing/2014/main" id="{27BB5920-42E1-5043-F614-AF33565BDEDF}"/>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B2DEDD"/>
              </a:solidFill>
              <a:ln w="3175" cap="flat">
                <a:noFill/>
                <a:prstDash val="solid"/>
                <a:miter/>
              </a:ln>
            </p:spPr>
            <p:txBody>
              <a:bodyPr rtlCol="0" anchor="ctr"/>
              <a:lstStyle/>
              <a:p>
                <a:pPr algn="l" rtl="0"/>
                <a:endParaRPr lang="en-US"/>
              </a:p>
            </p:txBody>
          </p:sp>
          <p:sp>
            <p:nvSpPr>
              <p:cNvPr id="11" name="Freeform 18">
                <a:extLst>
                  <a:ext uri="{FF2B5EF4-FFF2-40B4-BE49-F238E27FC236}">
                    <a16:creationId xmlns:a16="http://schemas.microsoft.com/office/drawing/2014/main" id="{1C2BA558-965F-0F22-C5D2-37C344F4343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pPr algn="l" rtl="0"/>
                <a:endParaRPr lang="en-US"/>
              </a:p>
            </p:txBody>
          </p:sp>
          <p:sp>
            <p:nvSpPr>
              <p:cNvPr id="12" name="Freeform 19">
                <a:extLst>
                  <a:ext uri="{FF2B5EF4-FFF2-40B4-BE49-F238E27FC236}">
                    <a16:creationId xmlns:a16="http://schemas.microsoft.com/office/drawing/2014/main" id="{370C222E-FF04-E01C-A48A-049ADFBD9D5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pPr algn="l" rtl="0"/>
                <a:endParaRPr lang="en-US"/>
              </a:p>
            </p:txBody>
          </p:sp>
          <p:sp>
            <p:nvSpPr>
              <p:cNvPr id="13" name="Freeform 20">
                <a:extLst>
                  <a:ext uri="{FF2B5EF4-FFF2-40B4-BE49-F238E27FC236}">
                    <a16:creationId xmlns:a16="http://schemas.microsoft.com/office/drawing/2014/main" id="{88AAE608-EFB9-654F-CB8C-68AC7AB274CB}"/>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pPr algn="l" rtl="0"/>
                <a:endParaRPr lang="en-US"/>
              </a:p>
            </p:txBody>
          </p:sp>
          <p:sp>
            <p:nvSpPr>
              <p:cNvPr id="14" name="Freeform 21">
                <a:extLst>
                  <a:ext uri="{FF2B5EF4-FFF2-40B4-BE49-F238E27FC236}">
                    <a16:creationId xmlns:a16="http://schemas.microsoft.com/office/drawing/2014/main" id="{8F4A0C58-41AF-10A2-7E18-26D68EFE6FC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15" name="Freeform 22">
                <a:extLst>
                  <a:ext uri="{FF2B5EF4-FFF2-40B4-BE49-F238E27FC236}">
                    <a16:creationId xmlns:a16="http://schemas.microsoft.com/office/drawing/2014/main" id="{17E56B63-1E2E-AA41-9189-8F516109BD2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16" name="Freeform 23">
                <a:extLst>
                  <a:ext uri="{FF2B5EF4-FFF2-40B4-BE49-F238E27FC236}">
                    <a16:creationId xmlns:a16="http://schemas.microsoft.com/office/drawing/2014/main" id="{5789E314-B04A-639F-23AE-BEA9126D4DA5}"/>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pPr algn="l" rtl="0"/>
                <a:endParaRPr lang="en-US"/>
              </a:p>
            </p:txBody>
          </p:sp>
          <p:sp>
            <p:nvSpPr>
              <p:cNvPr id="17" name="Freeform 24">
                <a:extLst>
                  <a:ext uri="{FF2B5EF4-FFF2-40B4-BE49-F238E27FC236}">
                    <a16:creationId xmlns:a16="http://schemas.microsoft.com/office/drawing/2014/main" id="{1FD88E07-4B24-337F-C648-426C46DC26E2}"/>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18" name="Freeform 25">
                <a:extLst>
                  <a:ext uri="{FF2B5EF4-FFF2-40B4-BE49-F238E27FC236}">
                    <a16:creationId xmlns:a16="http://schemas.microsoft.com/office/drawing/2014/main" id="{A1F8E7D0-23A7-F055-492B-20519A78B23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19" name="Freeform 26">
                <a:extLst>
                  <a:ext uri="{FF2B5EF4-FFF2-40B4-BE49-F238E27FC236}">
                    <a16:creationId xmlns:a16="http://schemas.microsoft.com/office/drawing/2014/main" id="{73BA3409-A9DB-FF0D-8340-5A863C472624}"/>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pPr algn="l" rtl="0"/>
                <a:endParaRPr lang="en-US"/>
              </a:p>
            </p:txBody>
          </p:sp>
          <p:sp>
            <p:nvSpPr>
              <p:cNvPr id="20" name="Freeform 27">
                <a:extLst>
                  <a:ext uri="{FF2B5EF4-FFF2-40B4-BE49-F238E27FC236}">
                    <a16:creationId xmlns:a16="http://schemas.microsoft.com/office/drawing/2014/main" id="{A36D65E5-E195-1B87-DF8B-6EEBFE3D622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pPr algn="l" rtl="0"/>
                <a:endParaRPr lang="en-US"/>
              </a:p>
            </p:txBody>
          </p:sp>
          <p:sp>
            <p:nvSpPr>
              <p:cNvPr id="21" name="Freeform 28">
                <a:extLst>
                  <a:ext uri="{FF2B5EF4-FFF2-40B4-BE49-F238E27FC236}">
                    <a16:creationId xmlns:a16="http://schemas.microsoft.com/office/drawing/2014/main" id="{32EA6DC8-47CB-D184-B659-F7227F33E788}"/>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sp>
            <p:nvSpPr>
              <p:cNvPr id="22" name="Freeform 29">
                <a:extLst>
                  <a:ext uri="{FF2B5EF4-FFF2-40B4-BE49-F238E27FC236}">
                    <a16:creationId xmlns:a16="http://schemas.microsoft.com/office/drawing/2014/main" id="{1FEAB86B-4ABA-170C-1B0A-AD5DCD6450B6}"/>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pPr algn="l" rtl="0"/>
                <a:endParaRPr lang="en-US"/>
              </a:p>
            </p:txBody>
          </p:sp>
          <p:sp>
            <p:nvSpPr>
              <p:cNvPr id="23" name="Freeform 30">
                <a:extLst>
                  <a:ext uri="{FF2B5EF4-FFF2-40B4-BE49-F238E27FC236}">
                    <a16:creationId xmlns:a16="http://schemas.microsoft.com/office/drawing/2014/main" id="{F4002D6D-6687-3D13-D1C0-14CD10DA623F}"/>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069641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1331F3-1FAA-D347-8B9C-59F1536C295C}"/>
              </a:ext>
            </a:extLst>
          </p:cNvPr>
          <p:cNvSpPr>
            <a:spLocks noGrp="1"/>
          </p:cNvSpPr>
          <p:nvPr>
            <p:ph type="body" sz="quarter" idx="18"/>
          </p:nvPr>
        </p:nvSpPr>
        <p:spPr>
          <a:xfrm>
            <a:off x="641445" y="2009904"/>
            <a:ext cx="7874758" cy="3600483"/>
          </a:xfrm>
        </p:spPr>
        <p:txBody>
          <a:bodyPr/>
          <a:lstStyle/>
          <a:p>
            <a:pPr marL="342900" indent="-342900" algn="l" rtl="0">
              <a:buFont typeface="Arial" panose="020B0604020202020204" pitchFamily="34" charset="0"/>
              <a:buChar char="•"/>
            </a:pPr>
            <a:r>
              <a:rPr lang="en-US" b="1" dirty="0">
                <a:solidFill>
                  <a:srgbClr val="F79037"/>
                </a:solidFill>
                <a:hlinkClick r:id="rId2">
                  <a:extLst>
                    <a:ext uri="{A12FA001-AC4F-418D-AE19-62706E023703}">
                      <ahyp:hlinkClr xmlns:ahyp="http://schemas.microsoft.com/office/drawing/2018/hyperlinkcolor" val="tx"/>
                    </a:ext>
                  </a:extLst>
                </a:hlinkClick>
              </a:rPr>
              <a:t>Tarvitsemmeko EU:n eettisen elintarvikemerkin?</a:t>
            </a:r>
            <a:endParaRPr lang="en-US" b="1" dirty="0">
              <a:solidFill>
                <a:srgbClr val="F79037"/>
              </a:solidFill>
            </a:endParaRPr>
          </a:p>
          <a:p>
            <a:pPr marL="342900" indent="-342900" algn="l" rtl="0">
              <a:buFont typeface="Arial" panose="020B0604020202020204" pitchFamily="34" charset="0"/>
              <a:buChar char="•"/>
            </a:pPr>
            <a:r>
              <a:rPr lang="en-US" b="1" dirty="0">
                <a:solidFill>
                  <a:srgbClr val="F79037"/>
                </a:solidFill>
                <a:hlinkClick r:id="rId3">
                  <a:extLst>
                    <a:ext uri="{A12FA001-AC4F-418D-AE19-62706E023703}">
                      <ahyp:hlinkClr xmlns:ahyp="http://schemas.microsoft.com/office/drawing/2018/hyperlinkcolor" val="tx"/>
                    </a:ext>
                  </a:extLst>
                </a:hlinkClick>
              </a:rPr>
              <a:t>Eettinen kuluttaja: vaihtoehtoinen kuluttajajärjestö</a:t>
            </a:r>
            <a:endParaRPr lang="en-US" b="1" dirty="0">
              <a:solidFill>
                <a:srgbClr val="F79037"/>
              </a:solidFill>
            </a:endParaRPr>
          </a:p>
          <a:p>
            <a:pPr marL="342900" indent="-342900" algn="l" rtl="0">
              <a:buFont typeface="Arial" panose="020B0604020202020204" pitchFamily="34" charset="0"/>
              <a:buChar char="•"/>
            </a:pPr>
            <a:r>
              <a:rPr lang="en-US" b="1" dirty="0" err="1">
                <a:solidFill>
                  <a:srgbClr val="F79037"/>
                </a:solidFill>
                <a:hlinkClick r:id="rId4">
                  <a:extLst>
                    <a:ext uri="{A12FA001-AC4F-418D-AE19-62706E023703}">
                      <ahyp:hlinkClr xmlns:ahyp="http://schemas.microsoft.com/office/drawing/2018/hyperlinkcolor" val="tx"/>
                    </a:ext>
                  </a:extLst>
                </a:hlinkClick>
              </a:rPr>
              <a:t>Valta</a:t>
            </a:r>
            <a:r>
              <a:rPr lang="en-US" b="1" dirty="0">
                <a:solidFill>
                  <a:srgbClr val="F79037"/>
                </a:solidFill>
                <a:hlinkClick r:id="rId4">
                  <a:extLst>
                    <a:ext uri="{A12FA001-AC4F-418D-AE19-62706E023703}">
                      <ahyp:hlinkClr xmlns:ahyp="http://schemas.microsoft.com/office/drawing/2018/hyperlinkcolor" val="tx"/>
                    </a:ext>
                  </a:extLst>
                </a:hlinkClick>
              </a:rPr>
              <a:t> </a:t>
            </a:r>
            <a:r>
              <a:rPr lang="en-US" b="1" dirty="0" err="1">
                <a:solidFill>
                  <a:srgbClr val="F79037"/>
                </a:solidFill>
                <a:hlinkClick r:id="rId4">
                  <a:extLst>
                    <a:ext uri="{A12FA001-AC4F-418D-AE19-62706E023703}">
                      <ahyp:hlinkClr xmlns:ahyp="http://schemas.microsoft.com/office/drawing/2018/hyperlinkcolor" val="tx"/>
                    </a:ext>
                  </a:extLst>
                </a:hlinkClick>
              </a:rPr>
              <a:t>ruokajjärjestelmässä</a:t>
            </a:r>
            <a:r>
              <a:rPr lang="en-US" b="1" dirty="0">
                <a:solidFill>
                  <a:srgbClr val="F79037"/>
                </a:solidFill>
                <a:hlinkClick r:id="rId4">
                  <a:extLst>
                    <a:ext uri="{A12FA001-AC4F-418D-AE19-62706E023703}">
                      <ahyp:hlinkClr xmlns:ahyp="http://schemas.microsoft.com/office/drawing/2018/hyperlinkcolor" val="tx"/>
                    </a:ext>
                  </a:extLst>
                </a:hlinkClick>
              </a:rPr>
              <a:t> – Food Ethics Council</a:t>
            </a:r>
            <a:endParaRPr lang="en-US" b="1" dirty="0">
              <a:solidFill>
                <a:srgbClr val="F79037"/>
              </a:solidFill>
            </a:endParaRPr>
          </a:p>
          <a:p>
            <a:pPr marL="342900" indent="-342900" algn="l" rtl="0">
              <a:buFont typeface="Arial" panose="020B0604020202020204" pitchFamily="34" charset="0"/>
              <a:buChar char="•"/>
            </a:pPr>
            <a:r>
              <a:rPr lang="en-IE" b="1" dirty="0">
                <a:solidFill>
                  <a:srgbClr val="F79037"/>
                </a:solidFill>
                <a:hlinkClick r:id="rId5">
                  <a:extLst>
                    <a:ext uri="{A12FA001-AC4F-418D-AE19-62706E023703}">
                      <ahyp:hlinkClr xmlns:ahyp="http://schemas.microsoft.com/office/drawing/2018/hyperlinkcolor" val="tx"/>
                    </a:ext>
                  </a:extLst>
                </a:hlinkClick>
              </a:rPr>
              <a:t>Radio Davos: Maailman talousfoorumin podcast | Maailman talousfoorumi (weforum.org)</a:t>
            </a:r>
            <a:endParaRPr lang="en-IE" b="1" dirty="0">
              <a:solidFill>
                <a:srgbClr val="F79037"/>
              </a:solidFill>
            </a:endParaRPr>
          </a:p>
          <a:p>
            <a:pPr marL="342900" indent="-342900" algn="l" rtl="0">
              <a:buFont typeface="Arial" panose="020B0604020202020204" pitchFamily="34" charset="0"/>
              <a:buChar char="•"/>
            </a:pPr>
            <a:r>
              <a:rPr lang="en-IE" b="1" dirty="0" err="1">
                <a:solidFill>
                  <a:srgbClr val="F79037"/>
                </a:solidFill>
                <a:hlinkClick r:id="rId6">
                  <a:extLst>
                    <a:ext uri="{A12FA001-AC4F-418D-AE19-62706E023703}">
                      <ahyp:hlinkClr xmlns:ahyp="http://schemas.microsoft.com/office/drawing/2018/hyperlinkcolor" val="tx"/>
                    </a:ext>
                  </a:extLst>
                </a:hlinkClick>
              </a:rPr>
              <a:t>Vastuulliset</a:t>
            </a:r>
            <a:r>
              <a:rPr lang="en-IE" b="1" dirty="0">
                <a:solidFill>
                  <a:srgbClr val="F79037"/>
                </a:solidFill>
                <a:hlinkClick r:id="rId6">
                  <a:extLst>
                    <a:ext uri="{A12FA001-AC4F-418D-AE19-62706E023703}">
                      <ahyp:hlinkClr xmlns:ahyp="http://schemas.microsoft.com/office/drawing/2018/hyperlinkcolor" val="tx"/>
                    </a:ext>
                  </a:extLst>
                </a:hlinkClick>
              </a:rPr>
              <a:t> </a:t>
            </a:r>
            <a:r>
              <a:rPr lang="en-IE" b="1" dirty="0" err="1">
                <a:solidFill>
                  <a:srgbClr val="F79037"/>
                </a:solidFill>
                <a:hlinkClick r:id="rId6">
                  <a:extLst>
                    <a:ext uri="{A12FA001-AC4F-418D-AE19-62706E023703}">
                      <ahyp:hlinkClr xmlns:ahyp="http://schemas.microsoft.com/office/drawing/2018/hyperlinkcolor" val="tx"/>
                    </a:ext>
                  </a:extLst>
                </a:hlinkClick>
              </a:rPr>
              <a:t>ruokapalvelut</a:t>
            </a:r>
            <a:r>
              <a:rPr lang="en-IE" b="1" dirty="0">
                <a:solidFill>
                  <a:srgbClr val="F79037"/>
                </a:solidFill>
                <a:hlinkClick r:id="rId6">
                  <a:extLst>
                    <a:ext uri="{A12FA001-AC4F-418D-AE19-62706E023703}">
                      <ahyp:hlinkClr xmlns:ahyp="http://schemas.microsoft.com/office/drawing/2018/hyperlinkcolor" val="tx"/>
                    </a:ext>
                  </a:extLst>
                </a:hlinkClick>
              </a:rPr>
              <a:t> </a:t>
            </a:r>
            <a:r>
              <a:rPr lang="en-IE" b="1" dirty="0" err="1">
                <a:solidFill>
                  <a:srgbClr val="F79037"/>
                </a:solidFill>
                <a:hlinkClick r:id="rId6">
                  <a:extLst>
                    <a:ext uri="{A12FA001-AC4F-418D-AE19-62706E023703}">
                      <ahyp:hlinkClr xmlns:ahyp="http://schemas.microsoft.com/office/drawing/2018/hyperlinkcolor" val="tx"/>
                    </a:ext>
                  </a:extLst>
                </a:hlinkClick>
              </a:rPr>
              <a:t>kehitysohjelma</a:t>
            </a:r>
            <a:r>
              <a:rPr lang="en-IE" b="1" dirty="0">
                <a:solidFill>
                  <a:srgbClr val="F79037"/>
                </a:solidFill>
              </a:rPr>
              <a:t> VARUKE</a:t>
            </a:r>
            <a:endParaRPr lang="en-US" b="1" dirty="0">
              <a:solidFill>
                <a:srgbClr val="F79037"/>
              </a:solidFill>
            </a:endParaRPr>
          </a:p>
          <a:p>
            <a:pPr marL="342900" indent="-342900" algn="l" rtl="0">
              <a:buFont typeface="Arial" panose="020B0604020202020204" pitchFamily="34" charset="0"/>
              <a:buChar char="•"/>
            </a:pPr>
            <a:r>
              <a:rPr lang="en-US" b="1" dirty="0" err="1">
                <a:solidFill>
                  <a:srgbClr val="F79037"/>
                </a:solidFill>
                <a:hlinkClick r:id="rId7">
                  <a:extLst>
                    <a:ext uri="{A12FA001-AC4F-418D-AE19-62706E023703}">
                      <ahyp:hlinkClr xmlns:ahyp="http://schemas.microsoft.com/office/drawing/2018/hyperlinkcolor" val="tx"/>
                    </a:ext>
                  </a:extLst>
                </a:hlinkClick>
              </a:rPr>
              <a:t>Kiertotaloudesta</a:t>
            </a:r>
            <a:r>
              <a:rPr lang="en-US" b="1" dirty="0">
                <a:solidFill>
                  <a:srgbClr val="F79037"/>
                </a:solidFill>
                <a:hlinkClick r:id="rId7">
                  <a:extLst>
                    <a:ext uri="{A12FA001-AC4F-418D-AE19-62706E023703}">
                      <ahyp:hlinkClr xmlns:ahyp="http://schemas.microsoft.com/office/drawing/2018/hyperlinkcolor" val="tx"/>
                    </a:ext>
                  </a:extLst>
                </a:hlinkClick>
              </a:rPr>
              <a:t> </a:t>
            </a:r>
            <a:r>
              <a:rPr lang="en-US" b="1" dirty="0" err="1">
                <a:solidFill>
                  <a:srgbClr val="F79037"/>
                </a:solidFill>
                <a:hlinkClick r:id="rId7">
                  <a:extLst>
                    <a:ext uri="{A12FA001-AC4F-418D-AE19-62706E023703}">
                      <ahyp:hlinkClr xmlns:ahyp="http://schemas.microsoft.com/office/drawing/2018/hyperlinkcolor" val="tx"/>
                    </a:ext>
                  </a:extLst>
                </a:hlinkClick>
              </a:rPr>
              <a:t>lisää</a:t>
            </a:r>
            <a:r>
              <a:rPr lang="en-US" b="1" dirty="0">
                <a:solidFill>
                  <a:srgbClr val="F79037"/>
                </a:solidFill>
                <a:hlinkClick r:id="rId7">
                  <a:extLst>
                    <a:ext uri="{A12FA001-AC4F-418D-AE19-62706E023703}">
                      <ahyp:hlinkClr xmlns:ahyp="http://schemas.microsoft.com/office/drawing/2018/hyperlinkcolor" val="tx"/>
                    </a:ext>
                  </a:extLst>
                </a:hlinkClick>
              </a:rPr>
              <a:t> </a:t>
            </a:r>
            <a:r>
              <a:rPr lang="en-US" b="1" dirty="0" err="1">
                <a:solidFill>
                  <a:srgbClr val="F79037"/>
                </a:solidFill>
                <a:hlinkClick r:id="rId7">
                  <a:extLst>
                    <a:ext uri="{A12FA001-AC4F-418D-AE19-62706E023703}">
                      <ahyp:hlinkClr xmlns:ahyp="http://schemas.microsoft.com/office/drawing/2018/hyperlinkcolor" val="tx"/>
                    </a:ext>
                  </a:extLst>
                </a:hlinkClick>
              </a:rPr>
              <a:t>kilpailukykyä</a:t>
            </a:r>
            <a:r>
              <a:rPr lang="en-US" b="1" dirty="0">
                <a:solidFill>
                  <a:srgbClr val="F79037"/>
                </a:solidFill>
                <a:hlinkClick r:id="rId7">
                  <a:extLst>
                    <a:ext uri="{A12FA001-AC4F-418D-AE19-62706E023703}">
                      <ahyp:hlinkClr xmlns:ahyp="http://schemas.microsoft.com/office/drawing/2018/hyperlinkcolor" val="tx"/>
                    </a:ext>
                  </a:extLst>
                </a:hlinkClick>
              </a:rPr>
              <a:t> </a:t>
            </a:r>
            <a:r>
              <a:rPr lang="en-US" b="1" dirty="0" err="1">
                <a:solidFill>
                  <a:srgbClr val="F79037"/>
                </a:solidFill>
                <a:hlinkClick r:id="rId7">
                  <a:extLst>
                    <a:ext uri="{A12FA001-AC4F-418D-AE19-62706E023703}">
                      <ahyp:hlinkClr xmlns:ahyp="http://schemas.microsoft.com/office/drawing/2018/hyperlinkcolor" val="tx"/>
                    </a:ext>
                  </a:extLst>
                </a:hlinkClick>
              </a:rPr>
              <a:t>vientiin</a:t>
            </a:r>
            <a:r>
              <a:rPr lang="en-US" b="1" dirty="0">
                <a:solidFill>
                  <a:srgbClr val="F79037"/>
                </a:solidFill>
                <a:hlinkClick r:id="rId7">
                  <a:extLst>
                    <a:ext uri="{A12FA001-AC4F-418D-AE19-62706E023703}">
                      <ahyp:hlinkClr xmlns:ahyp="http://schemas.microsoft.com/office/drawing/2018/hyperlinkcolor" val="tx"/>
                    </a:ext>
                  </a:extLst>
                </a:hlinkClick>
              </a:rPr>
              <a:t> KIKE</a:t>
            </a:r>
            <a:endParaRPr lang="en-US" b="1" dirty="0">
              <a:solidFill>
                <a:srgbClr val="F79037"/>
              </a:solidFill>
            </a:endParaRPr>
          </a:p>
          <a:p>
            <a:pPr marL="342900" indent="-342900" algn="l" rtl="0">
              <a:buFont typeface="Arial" panose="020B0604020202020204" pitchFamily="34" charset="0"/>
              <a:buChar char="•"/>
            </a:pPr>
            <a:r>
              <a:rPr lang="en-US" b="1" dirty="0">
                <a:solidFill>
                  <a:srgbClr val="F79037"/>
                </a:solidFill>
                <a:hlinkClick r:id="rId8">
                  <a:extLst>
                    <a:ext uri="{A12FA001-AC4F-418D-AE19-62706E023703}">
                      <ahyp:hlinkClr xmlns:ahyp="http://schemas.microsoft.com/office/drawing/2018/hyperlinkcolor" val="tx"/>
                    </a:ext>
                  </a:extLst>
                </a:hlinkClick>
              </a:rPr>
              <a:t>Mission Positive Handprint</a:t>
            </a:r>
            <a:endParaRPr lang="en-US" b="1" dirty="0">
              <a:solidFill>
                <a:srgbClr val="F79037"/>
              </a:solidFill>
            </a:endParaRPr>
          </a:p>
        </p:txBody>
      </p:sp>
      <p:sp>
        <p:nvSpPr>
          <p:cNvPr id="2" name="Text Placeholder 1">
            <a:extLst>
              <a:ext uri="{FF2B5EF4-FFF2-40B4-BE49-F238E27FC236}">
                <a16:creationId xmlns:a16="http://schemas.microsoft.com/office/drawing/2014/main" id="{4807231A-8C56-9D46-8B91-D1040E2F919E}"/>
              </a:ext>
            </a:extLst>
          </p:cNvPr>
          <p:cNvSpPr>
            <a:spLocks noGrp="1"/>
          </p:cNvSpPr>
          <p:nvPr>
            <p:ph type="body" sz="quarter" idx="16"/>
          </p:nvPr>
        </p:nvSpPr>
        <p:spPr>
          <a:xfrm>
            <a:off x="835670" y="1017252"/>
            <a:ext cx="5804615" cy="992652"/>
          </a:xfrm>
        </p:spPr>
        <p:txBody>
          <a:bodyPr/>
          <a:lstStyle/>
          <a:p>
            <a:pPr algn="l" rtl="0"/>
            <a:r>
              <a:rPr lang="en-US" b="1" dirty="0"/>
              <a:t>Hyödyllisiä lisäresursseja</a:t>
            </a:r>
          </a:p>
          <a:p>
            <a:pPr algn="l" rtl="0"/>
            <a:endParaRPr lang="en-US" b="1" dirty="0"/>
          </a:p>
        </p:txBody>
      </p:sp>
      <p:pic>
        <p:nvPicPr>
          <p:cNvPr id="10" name="Picture Placeholder 9">
            <a:extLst>
              <a:ext uri="{FF2B5EF4-FFF2-40B4-BE49-F238E27FC236}">
                <a16:creationId xmlns:a16="http://schemas.microsoft.com/office/drawing/2014/main" id="{B7A739CE-6E23-414C-AF67-9C0ED44C8D2D}"/>
              </a:ext>
            </a:extLst>
          </p:cNvPr>
          <p:cNvPicPr>
            <a:picLocks noGrp="1" noChangeAspect="1"/>
          </p:cNvPicPr>
          <p:nvPr>
            <p:ph type="pic" sz="quarter" idx="10"/>
          </p:nvPr>
        </p:nvPicPr>
        <p:blipFill>
          <a:blip r:embed="rId9"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32022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dirty="0" err="1"/>
              <a:t>Kertaus</a:t>
            </a:r>
            <a:r>
              <a:rPr lang="en-US" dirty="0"/>
              <a:t> innovaatiosta tulevaisuuden työkaluna</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0E21E4-CD8E-9375-FA67-A288810F178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 r="233"/>
          <a:stretch>
            <a:fillRect/>
          </a:stretch>
        </p:blipFill>
        <p:spPr>
          <a:xfrm>
            <a:off x="1157400" y="1811712"/>
            <a:ext cx="1616068" cy="1616068"/>
          </a:xfrm>
          <a:prstGeom prst="rect">
            <a:avLst/>
          </a:prstGeom>
        </p:spPr>
      </p:pic>
      <p:pic>
        <p:nvPicPr>
          <p:cNvPr id="17" name="Picture Placeholder 16">
            <a:extLst>
              <a:ext uri="{FF2B5EF4-FFF2-40B4-BE49-F238E27FC236}">
                <a16:creationId xmlns:a16="http://schemas.microsoft.com/office/drawing/2014/main" id="{867DE338-66E1-B3A5-A3BF-4D0357739164}"/>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420" t="-26901" r="-1" b="-38574"/>
          <a:stretch/>
        </p:blipFill>
        <p:spPr>
          <a:xfrm>
            <a:off x="6543647" y="1757807"/>
            <a:ext cx="1723877" cy="1723877"/>
          </a:xfrm>
          <a:prstGeom prst="rect">
            <a:avLst/>
          </a:prstGeom>
        </p:spPr>
      </p:pic>
      <p:pic>
        <p:nvPicPr>
          <p:cNvPr id="25" name="Picture Placeholder 24">
            <a:extLst>
              <a:ext uri="{FF2B5EF4-FFF2-40B4-BE49-F238E27FC236}">
                <a16:creationId xmlns:a16="http://schemas.microsoft.com/office/drawing/2014/main" id="{3EDB3BD5-AF89-82A9-E416-10A3F58A3E4F}"/>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l="-6576" t="-14410" r="-5716" b="-15268"/>
          <a:stretch/>
        </p:blipFill>
        <p:spPr>
          <a:xfrm>
            <a:off x="9231434" y="1728760"/>
            <a:ext cx="1723877" cy="1723877"/>
          </a:xfrm>
          <a:prstGeom prst="rect">
            <a:avLst/>
          </a:prstGeom>
        </p:spPr>
      </p:pic>
      <p:sp>
        <p:nvSpPr>
          <p:cNvPr id="6" name="Text Placeholder 5">
            <a:extLst>
              <a:ext uri="{FF2B5EF4-FFF2-40B4-BE49-F238E27FC236}">
                <a16:creationId xmlns:a16="http://schemas.microsoft.com/office/drawing/2014/main" id="{401E7733-CF18-5562-B980-745BE8EA0036}"/>
              </a:ext>
            </a:extLst>
          </p:cNvPr>
          <p:cNvSpPr>
            <a:spLocks noGrp="1"/>
          </p:cNvSpPr>
          <p:nvPr>
            <p:ph type="body" sz="quarter" idx="18"/>
          </p:nvPr>
        </p:nvSpPr>
        <p:spPr>
          <a:xfrm>
            <a:off x="630621" y="4357598"/>
            <a:ext cx="2669627" cy="1237497"/>
          </a:xfrm>
        </p:spPr>
        <p:txBody>
          <a:bodyPr/>
          <a:lstStyle/>
          <a:p>
            <a:pPr algn="ctr" rtl="0"/>
            <a:r>
              <a:rPr lang="en-US" sz="1800" dirty="0">
                <a:solidFill>
                  <a:srgbClr val="000000"/>
                </a:solidFill>
              </a:rPr>
              <a:t>Innovaatioiden avulla elintarvikealan yritykset voivat luoda uusia tuotteita, jotka vastaavat kuluttajien muuttuviin vaatimuksiin, esimerkiksi terveellisempiä tai kestävämpiä vaihtoehtoja</a:t>
            </a:r>
            <a:r>
              <a:rPr lang="en-US" dirty="0">
                <a:solidFill>
                  <a:srgbClr val="000000"/>
                </a:solidFill>
              </a:rPr>
              <a:t>.</a:t>
            </a:r>
            <a:endParaRPr lang="en-IE" dirty="0">
              <a:solidFill>
                <a:srgbClr val="000000"/>
              </a:solidFill>
            </a:endParaRPr>
          </a:p>
        </p:txBody>
      </p:sp>
      <p:sp>
        <p:nvSpPr>
          <p:cNvPr id="7" name="Text Placeholder 6">
            <a:extLst>
              <a:ext uri="{FF2B5EF4-FFF2-40B4-BE49-F238E27FC236}">
                <a16:creationId xmlns:a16="http://schemas.microsoft.com/office/drawing/2014/main" id="{4BFC3A56-7630-A25C-8E60-38096737F82D}"/>
              </a:ext>
            </a:extLst>
          </p:cNvPr>
          <p:cNvSpPr>
            <a:spLocks noGrp="1"/>
          </p:cNvSpPr>
          <p:nvPr>
            <p:ph type="body" sz="quarter" idx="16"/>
          </p:nvPr>
        </p:nvSpPr>
        <p:spPr>
          <a:xfrm>
            <a:off x="820515" y="3594785"/>
            <a:ext cx="2289838" cy="344705"/>
          </a:xfrm>
        </p:spPr>
        <p:txBody>
          <a:bodyPr/>
          <a:lstStyle/>
          <a:p>
            <a:pPr algn="ctr" rtl="0">
              <a:lnSpc>
                <a:spcPct val="70000"/>
              </a:lnSpc>
            </a:pPr>
            <a:r>
              <a:rPr lang="en-IE" sz="2400" b="1" dirty="0">
                <a:solidFill>
                  <a:srgbClr val="000000"/>
                </a:solidFill>
              </a:rPr>
              <a:t>Uusi </a:t>
            </a:r>
            <a:r>
              <a:rPr lang="en-IE" sz="2400" b="1" dirty="0" err="1">
                <a:solidFill>
                  <a:srgbClr val="000000"/>
                </a:solidFill>
              </a:rPr>
              <a:t>tuotekehitys</a:t>
            </a:r>
            <a:endParaRPr lang="en-IE" sz="2400" b="1" dirty="0">
              <a:solidFill>
                <a:srgbClr val="000000"/>
              </a:solidFill>
            </a:endParaRPr>
          </a:p>
        </p:txBody>
      </p:sp>
      <p:sp>
        <p:nvSpPr>
          <p:cNvPr id="8" name="Text Placeholder 7">
            <a:extLst>
              <a:ext uri="{FF2B5EF4-FFF2-40B4-BE49-F238E27FC236}">
                <a16:creationId xmlns:a16="http://schemas.microsoft.com/office/drawing/2014/main" id="{FB9AD773-F728-7F87-6A3F-78D6DAECAB38}"/>
              </a:ext>
            </a:extLst>
          </p:cNvPr>
          <p:cNvSpPr>
            <a:spLocks noGrp="1"/>
          </p:cNvSpPr>
          <p:nvPr>
            <p:ph type="body" sz="quarter" idx="19"/>
          </p:nvPr>
        </p:nvSpPr>
        <p:spPr>
          <a:xfrm>
            <a:off x="3401063" y="4388793"/>
            <a:ext cx="2669628" cy="1237497"/>
          </a:xfrm>
        </p:spPr>
        <p:txBody>
          <a:bodyPr/>
          <a:lstStyle/>
          <a:p>
            <a:pPr algn="ctr" rtl="0"/>
            <a:r>
              <a:rPr lang="en-US" sz="1800" dirty="0">
                <a:solidFill>
                  <a:srgbClr val="000000"/>
                </a:solidFill>
              </a:rPr>
              <a:t>Innovoimalla ja tarjoamalla ainutlaatuisia tuotteita elintarvikeyritykset voivat kestää ja luoda kilpailuetua.</a:t>
            </a:r>
            <a:endParaRPr lang="en-IE" sz="1800" dirty="0">
              <a:solidFill>
                <a:srgbClr val="000000"/>
              </a:solidFill>
            </a:endParaRPr>
          </a:p>
        </p:txBody>
      </p:sp>
      <p:sp>
        <p:nvSpPr>
          <p:cNvPr id="9" name="Text Placeholder 8">
            <a:extLst>
              <a:ext uri="{FF2B5EF4-FFF2-40B4-BE49-F238E27FC236}">
                <a16:creationId xmlns:a16="http://schemas.microsoft.com/office/drawing/2014/main" id="{3B79CCD2-9307-8FFC-41BF-87C1A546E215}"/>
              </a:ext>
            </a:extLst>
          </p:cNvPr>
          <p:cNvSpPr>
            <a:spLocks noGrp="1"/>
          </p:cNvSpPr>
          <p:nvPr>
            <p:ph type="body" sz="quarter" idx="20"/>
          </p:nvPr>
        </p:nvSpPr>
        <p:spPr>
          <a:xfrm>
            <a:off x="3489683" y="3615397"/>
            <a:ext cx="2492387" cy="344705"/>
          </a:xfrm>
        </p:spPr>
        <p:txBody>
          <a:bodyPr/>
          <a:lstStyle/>
          <a:p>
            <a:pPr algn="ctr" rtl="0">
              <a:lnSpc>
                <a:spcPct val="70000"/>
              </a:lnSpc>
            </a:pPr>
            <a:r>
              <a:rPr lang="en-IE" sz="2400" b="1" dirty="0" err="1">
                <a:solidFill>
                  <a:srgbClr val="000000"/>
                </a:solidFill>
              </a:rPr>
              <a:t>Kilpailijoista</a:t>
            </a:r>
            <a:r>
              <a:rPr lang="en-IE" sz="2400" b="1" dirty="0">
                <a:solidFill>
                  <a:srgbClr val="000000"/>
                </a:solidFill>
              </a:rPr>
              <a:t> </a:t>
            </a:r>
            <a:r>
              <a:rPr lang="en-IE" sz="2400" b="1" dirty="0" err="1">
                <a:solidFill>
                  <a:srgbClr val="000000"/>
                </a:solidFill>
              </a:rPr>
              <a:t>erottuminen</a:t>
            </a:r>
            <a:endParaRPr lang="en-IE" sz="2400" b="1" dirty="0">
              <a:solidFill>
                <a:srgbClr val="000000"/>
              </a:solidFill>
            </a:endParaRPr>
          </a:p>
        </p:txBody>
      </p:sp>
      <p:sp>
        <p:nvSpPr>
          <p:cNvPr id="10" name="Text Placeholder 9">
            <a:extLst>
              <a:ext uri="{FF2B5EF4-FFF2-40B4-BE49-F238E27FC236}">
                <a16:creationId xmlns:a16="http://schemas.microsoft.com/office/drawing/2014/main" id="{1598A623-165D-61A6-E4F4-7128FE946EA2}"/>
              </a:ext>
            </a:extLst>
          </p:cNvPr>
          <p:cNvSpPr>
            <a:spLocks noGrp="1"/>
          </p:cNvSpPr>
          <p:nvPr>
            <p:ph type="body" sz="quarter" idx="21"/>
          </p:nvPr>
        </p:nvSpPr>
        <p:spPr>
          <a:xfrm>
            <a:off x="6096000" y="4359345"/>
            <a:ext cx="2669627" cy="1237497"/>
          </a:xfrm>
        </p:spPr>
        <p:txBody>
          <a:bodyPr/>
          <a:lstStyle/>
          <a:p>
            <a:pPr algn="ctr" rtl="0"/>
            <a:r>
              <a:rPr lang="en-US" sz="1800" dirty="0">
                <a:solidFill>
                  <a:srgbClr val="000000"/>
                </a:solidFill>
              </a:rPr>
              <a:t>Innovaatiot voivat auttaa elintarvikeyrityksiä tehostamaan toimintaansa ja vähentämään kustannuksia, mikä lisää tehokkuutta ja tuottavuutta.</a:t>
            </a:r>
            <a:endParaRPr lang="en-IE" sz="1800" dirty="0">
              <a:solidFill>
                <a:srgbClr val="000000"/>
              </a:solidFill>
            </a:endParaRPr>
          </a:p>
        </p:txBody>
      </p:sp>
      <p:sp>
        <p:nvSpPr>
          <p:cNvPr id="11" name="Text Placeholder 10">
            <a:extLst>
              <a:ext uri="{FF2B5EF4-FFF2-40B4-BE49-F238E27FC236}">
                <a16:creationId xmlns:a16="http://schemas.microsoft.com/office/drawing/2014/main" id="{BDF74F70-0F11-66AC-D501-76FBFC7CB3E6}"/>
              </a:ext>
            </a:extLst>
          </p:cNvPr>
          <p:cNvSpPr>
            <a:spLocks noGrp="1"/>
          </p:cNvSpPr>
          <p:nvPr>
            <p:ph type="body" sz="quarter" idx="22"/>
          </p:nvPr>
        </p:nvSpPr>
        <p:spPr>
          <a:xfrm>
            <a:off x="6140272" y="3633092"/>
            <a:ext cx="2694936" cy="344705"/>
          </a:xfrm>
        </p:spPr>
        <p:txBody>
          <a:bodyPr/>
          <a:lstStyle/>
          <a:p>
            <a:pPr algn="ctr" rtl="0">
              <a:lnSpc>
                <a:spcPct val="70000"/>
              </a:lnSpc>
            </a:pPr>
            <a:r>
              <a:rPr lang="en-IE" sz="2400" b="1" dirty="0">
                <a:solidFill>
                  <a:srgbClr val="000000"/>
                </a:solidFill>
              </a:rPr>
              <a:t>Parempi tehokkuus ja tuottavuus</a:t>
            </a:r>
          </a:p>
        </p:txBody>
      </p:sp>
      <p:sp>
        <p:nvSpPr>
          <p:cNvPr id="12" name="Text Placeholder 11">
            <a:extLst>
              <a:ext uri="{FF2B5EF4-FFF2-40B4-BE49-F238E27FC236}">
                <a16:creationId xmlns:a16="http://schemas.microsoft.com/office/drawing/2014/main" id="{6BAFF4BD-E5EE-F8D5-54B9-CBF00FF96152}"/>
              </a:ext>
            </a:extLst>
          </p:cNvPr>
          <p:cNvSpPr>
            <a:spLocks noGrp="1"/>
          </p:cNvSpPr>
          <p:nvPr>
            <p:ph type="body" sz="quarter" idx="23"/>
          </p:nvPr>
        </p:nvSpPr>
        <p:spPr>
          <a:xfrm>
            <a:off x="8835208" y="4377040"/>
            <a:ext cx="2862806" cy="1237497"/>
          </a:xfrm>
        </p:spPr>
        <p:txBody>
          <a:bodyPr/>
          <a:lstStyle/>
          <a:p>
            <a:pPr algn="ctr" rtl="0"/>
            <a:r>
              <a:rPr lang="en-US" sz="1800" dirty="0">
                <a:solidFill>
                  <a:srgbClr val="000000"/>
                </a:solidFill>
              </a:rPr>
              <a:t>Kehittämällä innovatiivisia tuotteita ja ratkaisuja elintarvikeyritykset voivat kasvattaa tulojaan ja kaapata suuremman osuuden markkinoista.</a:t>
            </a:r>
            <a:endParaRPr lang="en-IE" sz="1800" dirty="0">
              <a:solidFill>
                <a:srgbClr val="000000"/>
              </a:solidFill>
            </a:endParaRPr>
          </a:p>
        </p:txBody>
      </p:sp>
      <p:sp>
        <p:nvSpPr>
          <p:cNvPr id="13" name="Text Placeholder 12">
            <a:extLst>
              <a:ext uri="{FF2B5EF4-FFF2-40B4-BE49-F238E27FC236}">
                <a16:creationId xmlns:a16="http://schemas.microsoft.com/office/drawing/2014/main" id="{66515389-DA94-6CE5-B3FB-CF436CF77732}"/>
              </a:ext>
            </a:extLst>
          </p:cNvPr>
          <p:cNvSpPr>
            <a:spLocks noGrp="1"/>
          </p:cNvSpPr>
          <p:nvPr>
            <p:ph type="body" sz="quarter" idx="24"/>
          </p:nvPr>
        </p:nvSpPr>
        <p:spPr>
          <a:xfrm>
            <a:off x="8835208" y="3633091"/>
            <a:ext cx="3227804" cy="344705"/>
          </a:xfrm>
        </p:spPr>
        <p:txBody>
          <a:bodyPr/>
          <a:lstStyle/>
          <a:p>
            <a:pPr algn="ctr" rtl="0">
              <a:lnSpc>
                <a:spcPct val="70000"/>
              </a:lnSpc>
            </a:pPr>
            <a:r>
              <a:rPr lang="en-US" sz="2400" b="1" dirty="0">
                <a:solidFill>
                  <a:srgbClr val="000000"/>
                </a:solidFill>
              </a:rPr>
              <a:t>Lisääntynyt liikevaihto ja markkinaosuus</a:t>
            </a:r>
            <a:endParaRPr lang="en-IE" sz="2400" b="1" dirty="0">
              <a:solidFill>
                <a:srgbClr val="000000"/>
              </a:solidFill>
            </a:endParaRPr>
          </a:p>
        </p:txBody>
      </p:sp>
      <p:sp>
        <p:nvSpPr>
          <p:cNvPr id="27" name="TextBox 26">
            <a:extLst>
              <a:ext uri="{FF2B5EF4-FFF2-40B4-BE49-F238E27FC236}">
                <a16:creationId xmlns:a16="http://schemas.microsoft.com/office/drawing/2014/main" id="{5F07037F-8D40-FDE5-2E70-581EDED908D9}"/>
              </a:ext>
            </a:extLst>
          </p:cNvPr>
          <p:cNvSpPr txBox="1"/>
          <p:nvPr/>
        </p:nvSpPr>
        <p:spPr>
          <a:xfrm>
            <a:off x="0" y="386283"/>
            <a:ext cx="11698013" cy="1200329"/>
          </a:xfrm>
          <a:prstGeom prst="rect">
            <a:avLst/>
          </a:prstGeom>
          <a:solidFill>
            <a:srgbClr val="F79037"/>
          </a:solidFill>
        </p:spPr>
        <p:txBody>
          <a:bodyPr wrap="square">
            <a:spAutoFit/>
          </a:bodyPr>
          <a:lstStyle/>
          <a:p>
            <a:pPr marL="360000" algn="l" rtl="0"/>
            <a:r>
              <a:rPr lang="en-US" sz="3600" b="0" i="0" dirty="0">
                <a:solidFill>
                  <a:schemeClr val="bg1"/>
                </a:solidFill>
                <a:effectLst/>
              </a:rPr>
              <a:t>Innovaatiot voivat tarjota lukuisia </a:t>
            </a:r>
            <a:r>
              <a:rPr lang="en-US" sz="3600" b="0" i="0" dirty="0" err="1">
                <a:solidFill>
                  <a:schemeClr val="bg1"/>
                </a:solidFill>
                <a:effectLst/>
              </a:rPr>
              <a:t>mahdollisuuksia</a:t>
            </a:r>
            <a:r>
              <a:rPr lang="en-US" sz="3600" b="0" i="0" dirty="0">
                <a:solidFill>
                  <a:schemeClr val="bg1"/>
                </a:solidFill>
                <a:effectLst/>
              </a:rPr>
              <a:t> </a:t>
            </a:r>
            <a:r>
              <a:rPr lang="en-US" sz="3600" b="0" i="0" dirty="0" err="1">
                <a:solidFill>
                  <a:schemeClr val="bg1"/>
                </a:solidFill>
                <a:effectLst/>
              </a:rPr>
              <a:t>elintarvikeyrityksille</a:t>
            </a:r>
            <a:r>
              <a:rPr lang="en-US" sz="3600" dirty="0">
                <a:solidFill>
                  <a:schemeClr val="bg1"/>
                </a:solidFill>
              </a:rPr>
              <a:t> </a:t>
            </a:r>
            <a:r>
              <a:rPr lang="en-US" sz="3600" b="0" i="0" dirty="0" err="1">
                <a:solidFill>
                  <a:schemeClr val="bg1"/>
                </a:solidFill>
                <a:effectLst/>
              </a:rPr>
              <a:t>mukaan</a:t>
            </a:r>
            <a:r>
              <a:rPr lang="en-US" sz="3600" b="0" i="0" dirty="0">
                <a:solidFill>
                  <a:schemeClr val="bg1"/>
                </a:solidFill>
                <a:effectLst/>
              </a:rPr>
              <a:t> lukien:</a:t>
            </a:r>
            <a:endParaRPr lang="en-IE" sz="3600" dirty="0">
              <a:solidFill>
                <a:schemeClr val="bg1"/>
              </a:solidFill>
            </a:endParaRPr>
          </a:p>
        </p:txBody>
      </p:sp>
      <p:pic>
        <p:nvPicPr>
          <p:cNvPr id="82" name="Picture Placeholder 81">
            <a:extLst>
              <a:ext uri="{FF2B5EF4-FFF2-40B4-BE49-F238E27FC236}">
                <a16:creationId xmlns:a16="http://schemas.microsoft.com/office/drawing/2014/main" id="{395669C6-2C9D-9F55-56E6-3387B8DED7B9}"/>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l="1695" r="1695"/>
          <a:stretch>
            <a:fillRect/>
          </a:stretch>
        </p:blipFill>
        <p:spPr>
          <a:xfrm>
            <a:off x="3855712" y="1825168"/>
            <a:ext cx="1724025" cy="1724025"/>
          </a:xfrm>
          <a:prstGeom prst="rect">
            <a:avLst/>
          </a:prstGeom>
        </p:spPr>
      </p:pic>
    </p:spTree>
    <p:extLst>
      <p:ext uri="{BB962C8B-B14F-4D97-AF65-F5344CB8AC3E}">
        <p14:creationId xmlns:p14="http://schemas.microsoft.com/office/powerpoint/2010/main" val="216321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BFF71B0-D48D-40F6-3203-26EAA8E2767A}"/>
              </a:ext>
            </a:extLst>
          </p:cNvPr>
          <p:cNvPicPr>
            <a:picLocks noGrp="1" noChangeAspect="1"/>
          </p:cNvPicPr>
          <p:nvPr>
            <p:ph type="pic" sz="quarter" idx="10"/>
          </p:nvPr>
        </p:nvPicPr>
        <p:blipFill>
          <a:blip r:embed="rId2"/>
          <a:srcRect/>
          <a:stretch>
            <a:fillRect/>
          </a:stretch>
        </p:blipFill>
        <p:spPr>
          <a:xfrm>
            <a:off x="2251075" y="2052639"/>
            <a:ext cx="1627188" cy="1627188"/>
          </a:xfrm>
          <a:prstGeom prst="rect">
            <a:avLst/>
          </a:prstGeom>
        </p:spPr>
      </p:pic>
      <p:pic>
        <p:nvPicPr>
          <p:cNvPr id="17" name="Picture Placeholder 16">
            <a:extLst>
              <a:ext uri="{FF2B5EF4-FFF2-40B4-BE49-F238E27FC236}">
                <a16:creationId xmlns:a16="http://schemas.microsoft.com/office/drawing/2014/main" id="{39C34FB8-F5A9-0E85-F38D-C238E363CBE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339" t="-10368" r="-2939" b="-3285"/>
          <a:stretch/>
        </p:blipFill>
        <p:spPr>
          <a:xfrm>
            <a:off x="8499704" y="2004220"/>
            <a:ext cx="1724025" cy="1724025"/>
          </a:xfrm>
          <a:prstGeom prst="rect">
            <a:avLst/>
          </a:prstGeom>
        </p:spPr>
      </p:pic>
      <p:sp>
        <p:nvSpPr>
          <p:cNvPr id="6" name="Text Placeholder 5">
            <a:extLst>
              <a:ext uri="{FF2B5EF4-FFF2-40B4-BE49-F238E27FC236}">
                <a16:creationId xmlns:a16="http://schemas.microsoft.com/office/drawing/2014/main" id="{387BDBB5-A27F-16BF-5756-6546C065CFDA}"/>
              </a:ext>
            </a:extLst>
          </p:cNvPr>
          <p:cNvSpPr>
            <a:spLocks noGrp="1"/>
          </p:cNvSpPr>
          <p:nvPr>
            <p:ph type="body" sz="quarter" idx="18"/>
          </p:nvPr>
        </p:nvSpPr>
        <p:spPr>
          <a:xfrm>
            <a:off x="1397876" y="4366992"/>
            <a:ext cx="2991466" cy="1237497"/>
          </a:xfrm>
        </p:spPr>
        <p:txBody>
          <a:bodyPr/>
          <a:lstStyle/>
          <a:p>
            <a:pPr algn="ctr" rtl="0"/>
            <a:r>
              <a:rPr lang="en-US" sz="1800" dirty="0">
                <a:solidFill>
                  <a:srgbClr val="000000"/>
                </a:solidFill>
              </a:rPr>
              <a:t>Innovaatiot voivat myös auttaa elintarvikeyrityksiä tulemaan kestävämmiksi vähentämällä jätettä, säästämällä </a:t>
            </a:r>
            <a:r>
              <a:rPr lang="en-US" sz="1800" dirty="0" err="1">
                <a:solidFill>
                  <a:srgbClr val="000000"/>
                </a:solidFill>
              </a:rPr>
              <a:t>resursseja</a:t>
            </a:r>
            <a:r>
              <a:rPr lang="en-US" sz="1800" dirty="0">
                <a:solidFill>
                  <a:srgbClr val="000000"/>
                </a:solidFill>
              </a:rPr>
              <a:t> ja </a:t>
            </a:r>
            <a:r>
              <a:rPr lang="en-US" sz="1800" dirty="0" err="1">
                <a:solidFill>
                  <a:srgbClr val="000000"/>
                </a:solidFill>
              </a:rPr>
              <a:t>minimoimalla</a:t>
            </a:r>
            <a:r>
              <a:rPr lang="en-US" sz="1800" dirty="0">
                <a:solidFill>
                  <a:srgbClr val="000000"/>
                </a:solidFill>
              </a:rPr>
              <a:t> </a:t>
            </a:r>
            <a:r>
              <a:rPr lang="en-US" sz="1800" dirty="0" err="1">
                <a:solidFill>
                  <a:srgbClr val="000000"/>
                </a:solidFill>
              </a:rPr>
              <a:t>ympäristöjalanjälkensä</a:t>
            </a:r>
            <a:r>
              <a:rPr lang="en-US" sz="1800" dirty="0">
                <a:solidFill>
                  <a:srgbClr val="000000"/>
                </a:solidFill>
              </a:rPr>
              <a:t>.</a:t>
            </a:r>
            <a:endParaRPr lang="en-IE" sz="1800" dirty="0">
              <a:solidFill>
                <a:srgbClr val="000000"/>
              </a:solidFill>
            </a:endParaRPr>
          </a:p>
        </p:txBody>
      </p:sp>
      <p:sp>
        <p:nvSpPr>
          <p:cNvPr id="7" name="Text Placeholder 6">
            <a:extLst>
              <a:ext uri="{FF2B5EF4-FFF2-40B4-BE49-F238E27FC236}">
                <a16:creationId xmlns:a16="http://schemas.microsoft.com/office/drawing/2014/main" id="{B85A5BB2-1054-8BDC-CBEB-8FAAECA05460}"/>
              </a:ext>
            </a:extLst>
          </p:cNvPr>
          <p:cNvSpPr>
            <a:spLocks noGrp="1"/>
          </p:cNvSpPr>
          <p:nvPr>
            <p:ph type="body" sz="quarter" idx="16"/>
          </p:nvPr>
        </p:nvSpPr>
        <p:spPr>
          <a:xfrm>
            <a:off x="1658187" y="3816460"/>
            <a:ext cx="2733754" cy="441463"/>
          </a:xfrm>
        </p:spPr>
        <p:txBody>
          <a:bodyPr/>
          <a:lstStyle/>
          <a:p>
            <a:pPr algn="ctr" rtl="0">
              <a:lnSpc>
                <a:spcPct val="70000"/>
              </a:lnSpc>
            </a:pPr>
            <a:r>
              <a:rPr lang="en-IE" sz="2400" b="1" dirty="0">
                <a:solidFill>
                  <a:srgbClr val="000000"/>
                </a:solidFill>
              </a:rPr>
              <a:t>Parempi kestävyys</a:t>
            </a:r>
          </a:p>
        </p:txBody>
      </p:sp>
      <p:sp>
        <p:nvSpPr>
          <p:cNvPr id="8" name="Text Placeholder 7">
            <a:extLst>
              <a:ext uri="{FF2B5EF4-FFF2-40B4-BE49-F238E27FC236}">
                <a16:creationId xmlns:a16="http://schemas.microsoft.com/office/drawing/2014/main" id="{DCA69039-2E16-E7A2-832B-6B8BED86EA28}"/>
              </a:ext>
            </a:extLst>
          </p:cNvPr>
          <p:cNvSpPr>
            <a:spLocks noGrp="1"/>
          </p:cNvSpPr>
          <p:nvPr>
            <p:ph type="body" sz="quarter" idx="19"/>
          </p:nvPr>
        </p:nvSpPr>
        <p:spPr>
          <a:xfrm>
            <a:off x="4582510" y="4384687"/>
            <a:ext cx="2991466" cy="1237497"/>
          </a:xfrm>
        </p:spPr>
        <p:txBody>
          <a:bodyPr/>
          <a:lstStyle/>
          <a:p>
            <a:pPr algn="ctr" rtl="0"/>
            <a:r>
              <a:rPr lang="en-US" sz="1800" dirty="0">
                <a:solidFill>
                  <a:srgbClr val="000000"/>
                </a:solidFill>
              </a:rPr>
              <a:t>Innovaatiot voivat auttaa elintarvikeyrityksiä parantamaan tuotteidensa turvallisuutta ja laatua kehittämällä uusia teknologioita ja prosesseja.</a:t>
            </a:r>
            <a:endParaRPr lang="en-IE" sz="1800" dirty="0">
              <a:solidFill>
                <a:srgbClr val="000000"/>
              </a:solidFill>
            </a:endParaRPr>
          </a:p>
        </p:txBody>
      </p:sp>
      <p:sp>
        <p:nvSpPr>
          <p:cNvPr id="9" name="Text Placeholder 8">
            <a:extLst>
              <a:ext uri="{FF2B5EF4-FFF2-40B4-BE49-F238E27FC236}">
                <a16:creationId xmlns:a16="http://schemas.microsoft.com/office/drawing/2014/main" id="{C2F2ABAF-0FB7-C388-8CD2-F3D484FC6FA5}"/>
              </a:ext>
            </a:extLst>
          </p:cNvPr>
          <p:cNvSpPr>
            <a:spLocks noGrp="1"/>
          </p:cNvSpPr>
          <p:nvPr>
            <p:ph type="body" sz="quarter" idx="20"/>
          </p:nvPr>
        </p:nvSpPr>
        <p:spPr>
          <a:xfrm>
            <a:off x="4582510" y="3816212"/>
            <a:ext cx="2851577" cy="441463"/>
          </a:xfrm>
        </p:spPr>
        <p:txBody>
          <a:bodyPr/>
          <a:lstStyle/>
          <a:p>
            <a:pPr algn="ctr" rtl="0">
              <a:lnSpc>
                <a:spcPct val="70000"/>
              </a:lnSpc>
            </a:pPr>
            <a:r>
              <a:rPr lang="en-IE" sz="2400" b="1" dirty="0">
                <a:solidFill>
                  <a:srgbClr val="000000"/>
                </a:solidFill>
              </a:rPr>
              <a:t>Parempi turvallisuus ja laatu</a:t>
            </a:r>
          </a:p>
        </p:txBody>
      </p:sp>
      <p:sp>
        <p:nvSpPr>
          <p:cNvPr id="10" name="Text Placeholder 9">
            <a:extLst>
              <a:ext uri="{FF2B5EF4-FFF2-40B4-BE49-F238E27FC236}">
                <a16:creationId xmlns:a16="http://schemas.microsoft.com/office/drawing/2014/main" id="{0DAA3AAC-BE1A-85D0-DAF7-4DDBE1D00DF3}"/>
              </a:ext>
            </a:extLst>
          </p:cNvPr>
          <p:cNvSpPr>
            <a:spLocks noGrp="1"/>
          </p:cNvSpPr>
          <p:nvPr>
            <p:ph type="body" sz="quarter" idx="21"/>
          </p:nvPr>
        </p:nvSpPr>
        <p:spPr>
          <a:xfrm>
            <a:off x="7931758" y="4380810"/>
            <a:ext cx="3098036" cy="1237497"/>
          </a:xfrm>
        </p:spPr>
        <p:txBody>
          <a:bodyPr/>
          <a:lstStyle/>
          <a:p>
            <a:pPr algn="ctr" rtl="0"/>
            <a:r>
              <a:rPr lang="en-US" sz="1800" dirty="0">
                <a:solidFill>
                  <a:srgbClr val="000000"/>
                </a:solidFill>
              </a:rPr>
              <a:t>Hyödyntämällä innovaatioita yritykset voivat parantaa asiakaskokemusta uusilla tuotteilla, palveluilla tai teknologioilla, jotka lisäävät käyttömukavuutta, </a:t>
            </a:r>
            <a:r>
              <a:rPr lang="en-US" sz="1800" dirty="0" err="1">
                <a:solidFill>
                  <a:srgbClr val="000000"/>
                </a:solidFill>
              </a:rPr>
              <a:t>nopeutta</a:t>
            </a:r>
            <a:r>
              <a:rPr lang="en-US" sz="1800" dirty="0">
                <a:solidFill>
                  <a:srgbClr val="000000"/>
                </a:solidFill>
              </a:rPr>
              <a:t> tai </a:t>
            </a:r>
            <a:r>
              <a:rPr lang="en-US" sz="1800" dirty="0" err="1">
                <a:solidFill>
                  <a:srgbClr val="000000"/>
                </a:solidFill>
              </a:rPr>
              <a:t>personointia</a:t>
            </a:r>
            <a:r>
              <a:rPr lang="en-US" sz="1800" dirty="0">
                <a:solidFill>
                  <a:srgbClr val="000000"/>
                </a:solidFill>
              </a:rPr>
              <a:t>.</a:t>
            </a:r>
          </a:p>
        </p:txBody>
      </p:sp>
      <p:sp>
        <p:nvSpPr>
          <p:cNvPr id="11" name="Text Placeholder 10">
            <a:extLst>
              <a:ext uri="{FF2B5EF4-FFF2-40B4-BE49-F238E27FC236}">
                <a16:creationId xmlns:a16="http://schemas.microsoft.com/office/drawing/2014/main" id="{937E895F-AFE5-05FC-5B39-D15734F9E298}"/>
              </a:ext>
            </a:extLst>
          </p:cNvPr>
          <p:cNvSpPr>
            <a:spLocks noGrp="1"/>
          </p:cNvSpPr>
          <p:nvPr>
            <p:ph type="body" sz="quarter" idx="22"/>
          </p:nvPr>
        </p:nvSpPr>
        <p:spPr>
          <a:xfrm>
            <a:off x="7644997" y="3816460"/>
            <a:ext cx="3957654" cy="461016"/>
          </a:xfrm>
        </p:spPr>
        <p:txBody>
          <a:bodyPr/>
          <a:lstStyle/>
          <a:p>
            <a:pPr algn="ctr" rtl="0">
              <a:lnSpc>
                <a:spcPct val="70000"/>
              </a:lnSpc>
            </a:pPr>
            <a:r>
              <a:rPr lang="en-IE" sz="2400" b="1" dirty="0">
                <a:solidFill>
                  <a:srgbClr val="000000"/>
                </a:solidFill>
              </a:rPr>
              <a:t>Parannettu asiakaskokemus</a:t>
            </a:r>
          </a:p>
        </p:txBody>
      </p:sp>
      <p:sp>
        <p:nvSpPr>
          <p:cNvPr id="16" name="TextBox 15">
            <a:extLst>
              <a:ext uri="{FF2B5EF4-FFF2-40B4-BE49-F238E27FC236}">
                <a16:creationId xmlns:a16="http://schemas.microsoft.com/office/drawing/2014/main" id="{B50E182C-FBC1-2A37-51AD-3C6D586A8A2A}"/>
              </a:ext>
            </a:extLst>
          </p:cNvPr>
          <p:cNvSpPr txBox="1"/>
          <p:nvPr/>
        </p:nvSpPr>
        <p:spPr>
          <a:xfrm>
            <a:off x="0" y="386283"/>
            <a:ext cx="11698013" cy="1200329"/>
          </a:xfrm>
          <a:prstGeom prst="rect">
            <a:avLst/>
          </a:prstGeom>
          <a:solidFill>
            <a:srgbClr val="F79037"/>
          </a:solidFill>
        </p:spPr>
        <p:txBody>
          <a:bodyPr wrap="square">
            <a:spAutoFit/>
          </a:bodyPr>
          <a:lstStyle/>
          <a:p>
            <a:pPr marL="360000" algn="l" rtl="0"/>
            <a:r>
              <a:rPr lang="en-US" sz="3600" b="0" i="0" dirty="0">
                <a:solidFill>
                  <a:schemeClr val="bg1"/>
                </a:solidFill>
                <a:effectLst/>
              </a:rPr>
              <a:t>Innovaatiot voivat tarjota lukuisia mahdollisuuksia elintarvikeyrityksille, mukaan lukien:</a:t>
            </a:r>
            <a:endParaRPr lang="en-IE" sz="3600" dirty="0">
              <a:solidFill>
                <a:schemeClr val="bg1"/>
              </a:solidFill>
            </a:endParaRPr>
          </a:p>
        </p:txBody>
      </p:sp>
      <p:pic>
        <p:nvPicPr>
          <p:cNvPr id="23" name="Picture Placeholder 22">
            <a:extLst>
              <a:ext uri="{FF2B5EF4-FFF2-40B4-BE49-F238E27FC236}">
                <a16:creationId xmlns:a16="http://schemas.microsoft.com/office/drawing/2014/main" id="{F9CD3FAC-C616-1E16-30B9-33037C8FCBFB}"/>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l="244" r="244"/>
          <a:stretch>
            <a:fillRect/>
          </a:stretch>
        </p:blipFill>
        <p:spPr>
          <a:xfrm>
            <a:off x="5286703" y="2041525"/>
            <a:ext cx="1617335" cy="1617335"/>
          </a:xfrm>
          <a:prstGeom prst="rect">
            <a:avLst/>
          </a:prstGeom>
        </p:spPr>
      </p:pic>
    </p:spTree>
    <p:extLst>
      <p:ext uri="{BB962C8B-B14F-4D97-AF65-F5344CB8AC3E}">
        <p14:creationId xmlns:p14="http://schemas.microsoft.com/office/powerpoint/2010/main" val="367374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B99131-938A-EF4A-39AF-E7AF131068CC}"/>
              </a:ext>
            </a:extLst>
          </p:cNvPr>
          <p:cNvSpPr txBox="1"/>
          <p:nvPr/>
        </p:nvSpPr>
        <p:spPr>
          <a:xfrm>
            <a:off x="781957" y="178675"/>
            <a:ext cx="1534510" cy="1608083"/>
          </a:xfrm>
          <a:prstGeom prst="rect">
            <a:avLst/>
          </a:prstGeom>
          <a:solidFill>
            <a:srgbClr val="F79037"/>
          </a:solidFill>
        </p:spPr>
        <p:txBody>
          <a:bodyPr wrap="square" rtlCol="0">
            <a:spAutoFit/>
          </a:bodyPr>
          <a:lstStyle/>
          <a:p>
            <a:pPr algn="l" rtl="0"/>
            <a:endParaRPr lang="en-IE" dirty="0"/>
          </a:p>
        </p:txBody>
      </p:sp>
      <p:pic>
        <p:nvPicPr>
          <p:cNvPr id="3" name="Picture 2">
            <a:hlinkClick r:id="rId2"/>
            <a:extLst>
              <a:ext uri="{FF2B5EF4-FFF2-40B4-BE49-F238E27FC236}">
                <a16:creationId xmlns:a16="http://schemas.microsoft.com/office/drawing/2014/main" id="{9A5B35BC-085B-D25B-8713-D5A5D701B3E6}"/>
              </a:ext>
            </a:extLst>
          </p:cNvPr>
          <p:cNvPicPr>
            <a:picLocks noChangeAspect="1"/>
          </p:cNvPicPr>
          <p:nvPr/>
        </p:nvPicPr>
        <p:blipFill>
          <a:blip r:embed="rId3"/>
          <a:stretch>
            <a:fillRect/>
          </a:stretch>
        </p:blipFill>
        <p:spPr>
          <a:xfrm>
            <a:off x="3130092" y="966191"/>
            <a:ext cx="8829735" cy="4917739"/>
          </a:xfrm>
          <a:prstGeom prst="rect">
            <a:avLst/>
          </a:prstGeom>
          <a:ln>
            <a:solidFill>
              <a:srgbClr val="000000"/>
            </a:solidFill>
          </a:ln>
        </p:spPr>
      </p:pic>
      <p:pic>
        <p:nvPicPr>
          <p:cNvPr id="5" name="Picture 4">
            <a:hlinkClick r:id="rId2"/>
            <a:extLst>
              <a:ext uri="{FF2B5EF4-FFF2-40B4-BE49-F238E27FC236}">
                <a16:creationId xmlns:a16="http://schemas.microsoft.com/office/drawing/2014/main" id="{D9CC2C6E-746E-4797-09EB-AAF264439F26}"/>
              </a:ext>
            </a:extLst>
          </p:cNvPr>
          <p:cNvPicPr>
            <a:picLocks noChangeAspect="1"/>
          </p:cNvPicPr>
          <p:nvPr/>
        </p:nvPicPr>
        <p:blipFill>
          <a:blip r:embed="rId4"/>
          <a:stretch>
            <a:fillRect/>
          </a:stretch>
        </p:blipFill>
        <p:spPr>
          <a:xfrm>
            <a:off x="945931" y="363559"/>
            <a:ext cx="1206562" cy="1238314"/>
          </a:xfrm>
          <a:prstGeom prst="rect">
            <a:avLst/>
          </a:prstGeom>
          <a:solidFill>
            <a:srgbClr val="F79037"/>
          </a:solidFill>
        </p:spPr>
      </p:pic>
      <p:sp>
        <p:nvSpPr>
          <p:cNvPr id="7" name="TextBox 6">
            <a:extLst>
              <a:ext uri="{FF2B5EF4-FFF2-40B4-BE49-F238E27FC236}">
                <a16:creationId xmlns:a16="http://schemas.microsoft.com/office/drawing/2014/main" id="{46AB1D78-7840-91E5-CB19-6FC367D9F4CA}"/>
              </a:ext>
            </a:extLst>
          </p:cNvPr>
          <p:cNvSpPr txBox="1"/>
          <p:nvPr/>
        </p:nvSpPr>
        <p:spPr>
          <a:xfrm>
            <a:off x="232174" y="1881352"/>
            <a:ext cx="2771232" cy="4493538"/>
          </a:xfrm>
          <a:prstGeom prst="rect">
            <a:avLst/>
          </a:prstGeom>
          <a:noFill/>
        </p:spPr>
        <p:txBody>
          <a:bodyPr wrap="square" rtlCol="0">
            <a:spAutoFit/>
          </a:bodyPr>
          <a:lstStyle/>
          <a:p>
            <a:pPr algn="ctr" rtl="0"/>
            <a:r>
              <a:rPr lang="en-IE" sz="2200" dirty="0">
                <a:solidFill>
                  <a:srgbClr val="000000"/>
                </a:solidFill>
              </a:rPr>
              <a:t>Strong Roots on esimerkki elintarvikealan yrityksestä, joka hyödyntää innovaatioita korkeiden eettisten standardien </a:t>
            </a:r>
            <a:r>
              <a:rPr lang="en-IE" sz="2200" dirty="0" err="1">
                <a:solidFill>
                  <a:srgbClr val="000000"/>
                </a:solidFill>
              </a:rPr>
              <a:t>ohella</a:t>
            </a:r>
            <a:r>
              <a:rPr lang="en-IE" sz="2200" dirty="0">
                <a:solidFill>
                  <a:srgbClr val="000000"/>
                </a:solidFill>
              </a:rPr>
              <a:t> </a:t>
            </a:r>
            <a:r>
              <a:rPr lang="en-IE" sz="2200" dirty="0" err="1">
                <a:solidFill>
                  <a:srgbClr val="000000"/>
                </a:solidFill>
              </a:rPr>
              <a:t>uskoen</a:t>
            </a:r>
            <a:r>
              <a:rPr lang="en-IE" sz="2200" dirty="0">
                <a:solidFill>
                  <a:srgbClr val="000000"/>
                </a:solidFill>
              </a:rPr>
              <a:t> </a:t>
            </a:r>
            <a:r>
              <a:rPr lang="en-IE" sz="2200" b="1" i="1" dirty="0">
                <a:solidFill>
                  <a:srgbClr val="000000"/>
                </a:solidFill>
              </a:rPr>
              <a:t>"</a:t>
            </a:r>
            <a:r>
              <a:rPr lang="en-IE" sz="2200" b="1" i="1" dirty="0" err="1">
                <a:solidFill>
                  <a:srgbClr val="000000"/>
                </a:solidFill>
              </a:rPr>
              <a:t>ruoka</a:t>
            </a:r>
            <a:r>
              <a:rPr lang="en-IE" sz="2200" b="1" i="1" dirty="0">
                <a:solidFill>
                  <a:srgbClr val="000000"/>
                </a:solidFill>
              </a:rPr>
              <a:t> voi olla </a:t>
            </a:r>
            <a:r>
              <a:rPr lang="en-IE" sz="2200" b="1" i="1" dirty="0" err="1">
                <a:solidFill>
                  <a:srgbClr val="000000"/>
                </a:solidFill>
              </a:rPr>
              <a:t>parempaa</a:t>
            </a:r>
            <a:r>
              <a:rPr lang="en-IE" sz="2200" b="1" i="1" dirty="0">
                <a:solidFill>
                  <a:srgbClr val="000000"/>
                </a:solidFill>
              </a:rPr>
              <a:t>“ </a:t>
            </a:r>
            <a:r>
              <a:rPr lang="en-IE" sz="2200" dirty="0" err="1">
                <a:solidFill>
                  <a:srgbClr val="000000"/>
                </a:solidFill>
              </a:rPr>
              <a:t>ja</a:t>
            </a:r>
            <a:r>
              <a:rPr lang="en-IE" sz="2200" dirty="0">
                <a:solidFill>
                  <a:srgbClr val="000000"/>
                </a:solidFill>
              </a:rPr>
              <a:t> </a:t>
            </a:r>
            <a:r>
              <a:rPr lang="en-IE" sz="2200" dirty="0" err="1">
                <a:solidFill>
                  <a:srgbClr val="000000"/>
                </a:solidFill>
              </a:rPr>
              <a:t>tullen</a:t>
            </a:r>
            <a:r>
              <a:rPr lang="en-IE" sz="2200" dirty="0">
                <a:solidFill>
                  <a:srgbClr val="000000"/>
                </a:solidFill>
              </a:rPr>
              <a:t> </a:t>
            </a:r>
            <a:r>
              <a:rPr lang="en-IE" sz="2200" dirty="0" err="1">
                <a:solidFill>
                  <a:srgbClr val="000000"/>
                </a:solidFill>
              </a:rPr>
              <a:t>maailmanlaajuiseksi</a:t>
            </a:r>
            <a:r>
              <a:rPr lang="en-IE" sz="2200" dirty="0">
                <a:solidFill>
                  <a:srgbClr val="000000"/>
                </a:solidFill>
              </a:rPr>
              <a:t> </a:t>
            </a:r>
            <a:r>
              <a:rPr lang="en-IE" sz="2200" dirty="0" err="1">
                <a:solidFill>
                  <a:srgbClr val="000000"/>
                </a:solidFill>
              </a:rPr>
              <a:t>tuotemerkiksi</a:t>
            </a:r>
            <a:r>
              <a:rPr lang="en-IE" sz="2200" dirty="0">
                <a:solidFill>
                  <a:srgbClr val="000000"/>
                </a:solidFill>
              </a:rPr>
              <a:t> pakastemarkkinoilla</a:t>
            </a:r>
          </a:p>
        </p:txBody>
      </p:sp>
      <p:grpSp>
        <p:nvGrpSpPr>
          <p:cNvPr id="8" name="Graphic 4">
            <a:extLst>
              <a:ext uri="{FF2B5EF4-FFF2-40B4-BE49-F238E27FC236}">
                <a16:creationId xmlns:a16="http://schemas.microsoft.com/office/drawing/2014/main" id="{34575C33-8EA5-4AF0-A171-349107712705}"/>
              </a:ext>
            </a:extLst>
          </p:cNvPr>
          <p:cNvGrpSpPr/>
          <p:nvPr/>
        </p:nvGrpSpPr>
        <p:grpSpPr>
          <a:xfrm>
            <a:off x="2518521" y="852100"/>
            <a:ext cx="513325" cy="950186"/>
            <a:chOff x="9129274" y="2719113"/>
            <a:chExt cx="717139" cy="1386497"/>
          </a:xfrm>
          <a:solidFill>
            <a:srgbClr val="F79037"/>
          </a:solidFill>
        </p:grpSpPr>
        <p:grpSp>
          <p:nvGrpSpPr>
            <p:cNvPr id="9" name="Graphic 4">
              <a:extLst>
                <a:ext uri="{FF2B5EF4-FFF2-40B4-BE49-F238E27FC236}">
                  <a16:creationId xmlns:a16="http://schemas.microsoft.com/office/drawing/2014/main" id="{5B47D633-BA45-1C31-8AAE-BA6A6CF579E4}"/>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B265198C-7CDE-4D8B-4E7D-7B59231C2E6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0F927B22-ED63-707C-6B7E-115D1484890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A7735363-6DE9-DBC4-B0A3-DC61B27A92B1}"/>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D82E07C5-668D-86A0-5710-DB24E52131B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78B9605E-BA7D-99DA-A8DE-EDA2020AEF5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03E5E908-5713-04F0-C9C9-4CC0041D0F6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36C25E4E-5992-6B8D-2A25-52BEAEA9F15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6B1D573C-CCF5-3CA5-FCB9-FF1F0CA65DA8}"/>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5B1DE422-FBBE-6447-248B-BF7836C8C89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6A4E79A9-588D-32EA-447A-2DBC5CE486F4}"/>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4268711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p:txBody>
          <a:bodyPr/>
          <a:lstStyle/>
          <a:p>
            <a:pPr algn="l" rtl="0"/>
            <a:r>
              <a:rPr lang="en-US" dirty="0" err="1"/>
              <a:t>Yrittäjänä</a:t>
            </a:r>
            <a:r>
              <a:rPr lang="en-US" dirty="0"/>
              <a:t> </a:t>
            </a:r>
            <a:r>
              <a:rPr lang="en-US" dirty="0" err="1"/>
              <a:t>voit</a:t>
            </a:r>
            <a:r>
              <a:rPr lang="en-US" dirty="0"/>
              <a:t> </a:t>
            </a:r>
            <a:r>
              <a:rPr lang="en-US" dirty="0" err="1"/>
              <a:t>myös</a:t>
            </a:r>
            <a:r>
              <a:rPr lang="en-US" dirty="0"/>
              <a:t> </a:t>
            </a:r>
            <a:r>
              <a:rPr lang="en-US" dirty="0" err="1"/>
              <a:t>innovoida</a:t>
            </a:r>
            <a:r>
              <a:rPr lang="en-US" dirty="0"/>
              <a:t> </a:t>
            </a:r>
            <a:r>
              <a:rPr lang="en-US" dirty="0" err="1"/>
              <a:t>integroimalla</a:t>
            </a:r>
            <a:r>
              <a:rPr lang="en-US" dirty="0"/>
              <a:t> </a:t>
            </a:r>
            <a:r>
              <a:rPr lang="en-US" b="1" dirty="0" err="1"/>
              <a:t>sosiaalisia</a:t>
            </a:r>
            <a:r>
              <a:rPr lang="en-US" b="1" dirty="0"/>
              <a:t> vaikutuksia </a:t>
            </a:r>
            <a:r>
              <a:rPr lang="en-US" b="1" dirty="0" err="1"/>
              <a:t>koskevia</a:t>
            </a:r>
            <a:r>
              <a:rPr lang="en-US" b="1" dirty="0"/>
              <a:t> </a:t>
            </a:r>
            <a:r>
              <a:rPr lang="en-US" b="1" dirty="0" err="1"/>
              <a:t>aloitteita</a:t>
            </a:r>
            <a:r>
              <a:rPr lang="en-US" b="1" dirty="0"/>
              <a:t> </a:t>
            </a:r>
            <a:r>
              <a:rPr lang="en-US" dirty="0" err="1"/>
              <a:t>yritystoiminnassasi</a:t>
            </a:r>
            <a:r>
              <a:rPr lang="en-US" dirty="0"/>
              <a:t>. </a:t>
            </a:r>
            <a:r>
              <a:rPr lang="en-US" dirty="0" err="1"/>
              <a:t>Tämä</a:t>
            </a:r>
            <a:r>
              <a:rPr lang="en-US" dirty="0"/>
              <a:t> </a:t>
            </a:r>
            <a:r>
              <a:rPr lang="en-US" dirty="0" err="1"/>
              <a:t>voi</a:t>
            </a:r>
            <a:r>
              <a:rPr lang="en-US" dirty="0"/>
              <a:t> </a:t>
            </a:r>
            <a:r>
              <a:rPr lang="en-US" dirty="0" err="1"/>
              <a:t>tarkoittaa</a:t>
            </a:r>
            <a:r>
              <a:rPr lang="en-US" dirty="0"/>
              <a:t> </a:t>
            </a:r>
            <a:r>
              <a:rPr lang="en-US" dirty="0" err="1"/>
              <a:t>työllistymismahdollisuuksien</a:t>
            </a:r>
            <a:r>
              <a:rPr lang="en-US" dirty="0"/>
              <a:t> </a:t>
            </a:r>
            <a:r>
              <a:rPr lang="en-US" dirty="0" err="1"/>
              <a:t>luomista</a:t>
            </a:r>
            <a:r>
              <a:rPr lang="en-US" dirty="0"/>
              <a:t> </a:t>
            </a:r>
            <a:r>
              <a:rPr lang="en-US" dirty="0" err="1"/>
              <a:t>syrjäytyneille</a:t>
            </a:r>
            <a:r>
              <a:rPr lang="en-US" dirty="0"/>
              <a:t> </a:t>
            </a:r>
            <a:r>
              <a:rPr lang="en-US" dirty="0" err="1"/>
              <a:t>yhteisöille</a:t>
            </a:r>
            <a:r>
              <a:rPr lang="en-US" dirty="0"/>
              <a:t> </a:t>
            </a:r>
            <a:r>
              <a:rPr lang="en-US" dirty="0" err="1"/>
              <a:t>tukien</a:t>
            </a:r>
            <a:r>
              <a:rPr lang="en-US" dirty="0"/>
              <a:t> </a:t>
            </a:r>
            <a:r>
              <a:rPr lang="en-US" dirty="0" err="1"/>
              <a:t>oikeudenmukaisia</a:t>
            </a:r>
            <a:r>
              <a:rPr lang="en-US" dirty="0"/>
              <a:t> </a:t>
            </a:r>
            <a:r>
              <a:rPr lang="en-US" dirty="0" err="1"/>
              <a:t>rekrytointikäytäntöjä</a:t>
            </a:r>
            <a:r>
              <a:rPr lang="en-US" dirty="0"/>
              <a:t>, </a:t>
            </a:r>
            <a:r>
              <a:rPr lang="en-US" dirty="0" err="1"/>
              <a:t>edistäen</a:t>
            </a:r>
            <a:r>
              <a:rPr lang="en-US" dirty="0"/>
              <a:t> </a:t>
            </a:r>
            <a:r>
              <a:rPr lang="en-US" dirty="0" err="1"/>
              <a:t>sukupuolten</a:t>
            </a:r>
            <a:r>
              <a:rPr lang="en-US" dirty="0"/>
              <a:t> </a:t>
            </a:r>
            <a:r>
              <a:rPr lang="en-US" dirty="0" err="1"/>
              <a:t>tasa-arvoa</a:t>
            </a:r>
            <a:r>
              <a:rPr lang="en-US" dirty="0"/>
              <a:t>, </a:t>
            </a:r>
            <a:r>
              <a:rPr lang="en-US" dirty="0" err="1"/>
              <a:t>monimuotoisuutta</a:t>
            </a:r>
            <a:r>
              <a:rPr lang="en-US" dirty="0"/>
              <a:t> ja </a:t>
            </a:r>
            <a:r>
              <a:rPr lang="en-US" dirty="0" err="1"/>
              <a:t>osallisuutta</a:t>
            </a:r>
            <a:r>
              <a:rPr lang="en-US" dirty="0"/>
              <a:t> </a:t>
            </a:r>
            <a:r>
              <a:rPr lang="en-US" dirty="0" err="1"/>
              <a:t>työpaikoilla</a:t>
            </a:r>
            <a:r>
              <a:rPr lang="en-US" dirty="0"/>
              <a:t> sekä yhteisön </a:t>
            </a:r>
            <a:r>
              <a:rPr lang="en-US" dirty="0" err="1"/>
              <a:t>kehittämisen</a:t>
            </a:r>
            <a:r>
              <a:rPr lang="en-US" dirty="0"/>
              <a:t> </a:t>
            </a:r>
            <a:r>
              <a:rPr lang="en-US" dirty="0" err="1"/>
              <a:t>tukemista</a:t>
            </a:r>
            <a:r>
              <a:rPr lang="en-US" dirty="0"/>
              <a:t>.</a:t>
            </a:r>
          </a:p>
          <a:p>
            <a:pPr algn="l" rtl="0"/>
            <a:r>
              <a:rPr lang="en-US" dirty="0" err="1"/>
              <a:t>Tämä</a:t>
            </a:r>
            <a:r>
              <a:rPr lang="en-US" dirty="0"/>
              <a:t> </a:t>
            </a:r>
            <a:r>
              <a:rPr lang="en-US" dirty="0" err="1"/>
              <a:t>edistää</a:t>
            </a:r>
            <a:r>
              <a:rPr lang="en-US" dirty="0"/>
              <a:t> </a:t>
            </a:r>
            <a:r>
              <a:rPr lang="en-US" dirty="0" err="1"/>
              <a:t>inhimillisyyttä</a:t>
            </a:r>
            <a:r>
              <a:rPr lang="en-US" dirty="0"/>
              <a:t> “People-Planet-</a:t>
            </a:r>
            <a:r>
              <a:rPr lang="en-US" dirty="0" err="1"/>
              <a:t>Profitin</a:t>
            </a:r>
            <a:r>
              <a:rPr lang="en-US" dirty="0"/>
              <a:t>"-</a:t>
            </a:r>
            <a:r>
              <a:rPr lang="en-US" dirty="0" err="1"/>
              <a:t>näkökulmassa</a:t>
            </a:r>
            <a:r>
              <a:rPr lang="en-US" dirty="0"/>
              <a:t> käsittelemällä sosiaalisia kysymyksiä ja edistämällä sosiaalista hyvinvointia.</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579306" y="427620"/>
            <a:ext cx="11469819" cy="803654"/>
          </a:xfrm>
        </p:spPr>
        <p:txBody>
          <a:bodyPr/>
          <a:lstStyle/>
          <a:p>
            <a:pPr algn="l" rtl="0"/>
            <a:r>
              <a:rPr lang="en-IE" dirty="0"/>
              <a:t>Elintarvikealan yritysten mahdolliset sosiaaliset vaikutukset…</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292295" y="4524877"/>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algn="l" rtl="0"/>
            <a:r>
              <a:rPr lang="en-IE" sz="3600" b="1" dirty="0">
                <a:solidFill>
                  <a:srgbClr val="000000"/>
                </a:solidFill>
              </a:rPr>
              <a:t>IHMISET</a:t>
            </a:r>
          </a:p>
        </p:txBody>
      </p:sp>
    </p:spTree>
    <p:extLst>
      <p:ext uri="{BB962C8B-B14F-4D97-AF65-F5344CB8AC3E}">
        <p14:creationId xmlns:p14="http://schemas.microsoft.com/office/powerpoint/2010/main" val="303846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EF5FD7-A038-FDB3-D408-DCA537CBF469}"/>
              </a:ext>
            </a:extLst>
          </p:cNvPr>
          <p:cNvSpPr>
            <a:spLocks noGrp="1"/>
          </p:cNvSpPr>
          <p:nvPr>
            <p:ph type="body" sz="quarter" idx="16"/>
          </p:nvPr>
        </p:nvSpPr>
        <p:spPr>
          <a:xfrm>
            <a:off x="798381" y="647915"/>
            <a:ext cx="10595237" cy="803654"/>
          </a:xfrm>
        </p:spPr>
        <p:txBody>
          <a:bodyPr/>
          <a:lstStyle/>
          <a:p>
            <a:pPr algn="l" rtl="0"/>
            <a:r>
              <a:rPr lang="en-IE" dirty="0">
                <a:highlight>
                  <a:srgbClr val="F79037"/>
                </a:highlight>
              </a:rPr>
              <a:t>Ole inspiroitunut</a:t>
            </a:r>
            <a:r>
              <a:rPr lang="en-IE" dirty="0"/>
              <a:t>– Sosiaalisen vaikutuksen luominen</a:t>
            </a:r>
          </a:p>
        </p:txBody>
      </p:sp>
      <p:pic>
        <p:nvPicPr>
          <p:cNvPr id="9" name="Picture 8">
            <a:hlinkClick r:id="rId2"/>
            <a:extLst>
              <a:ext uri="{FF2B5EF4-FFF2-40B4-BE49-F238E27FC236}">
                <a16:creationId xmlns:a16="http://schemas.microsoft.com/office/drawing/2014/main" id="{8A313A08-2271-FEF6-0F40-0CE9F9E3CD35}"/>
              </a:ext>
            </a:extLst>
          </p:cNvPr>
          <p:cNvPicPr>
            <a:picLocks noChangeAspect="1"/>
          </p:cNvPicPr>
          <p:nvPr/>
        </p:nvPicPr>
        <p:blipFill>
          <a:blip r:embed="rId3"/>
          <a:stretch>
            <a:fillRect/>
          </a:stretch>
        </p:blipFill>
        <p:spPr>
          <a:xfrm>
            <a:off x="7093845" y="1798710"/>
            <a:ext cx="3511730" cy="3511730"/>
          </a:xfrm>
          <a:prstGeom prst="rect">
            <a:avLst/>
          </a:prstGeom>
        </p:spPr>
      </p:pic>
      <p:sp>
        <p:nvSpPr>
          <p:cNvPr id="10" name="TextBox 9">
            <a:extLst>
              <a:ext uri="{FF2B5EF4-FFF2-40B4-BE49-F238E27FC236}">
                <a16:creationId xmlns:a16="http://schemas.microsoft.com/office/drawing/2014/main" id="{FE927689-21F8-C5F1-4B87-DD306BADC013}"/>
              </a:ext>
            </a:extLst>
          </p:cNvPr>
          <p:cNvSpPr txBox="1"/>
          <p:nvPr/>
        </p:nvSpPr>
        <p:spPr>
          <a:xfrm>
            <a:off x="903891" y="1641481"/>
            <a:ext cx="5507421" cy="1938992"/>
          </a:xfrm>
          <a:prstGeom prst="rect">
            <a:avLst/>
          </a:prstGeom>
          <a:noFill/>
        </p:spPr>
        <p:txBody>
          <a:bodyPr wrap="square" rtlCol="0">
            <a:spAutoFit/>
          </a:bodyPr>
          <a:lstStyle/>
          <a:p>
            <a:pPr algn="l" rtl="0"/>
            <a:r>
              <a:rPr lang="en-IE" sz="2400" dirty="0">
                <a:solidFill>
                  <a:srgbClr val="000000"/>
                </a:solidFill>
              </a:rPr>
              <a:t>World Economic Forum </a:t>
            </a:r>
            <a:r>
              <a:rPr lang="en-IE" sz="2400" dirty="0" err="1">
                <a:solidFill>
                  <a:srgbClr val="000000"/>
                </a:solidFill>
              </a:rPr>
              <a:t>esittelee</a:t>
            </a:r>
            <a:r>
              <a:rPr lang="en-IE" sz="2400" dirty="0">
                <a:solidFill>
                  <a:srgbClr val="000000"/>
                </a:solidFill>
              </a:rPr>
              <a:t> </a:t>
            </a:r>
            <a:r>
              <a:rPr lang="en-IE" sz="2400" dirty="0" err="1">
                <a:solidFill>
                  <a:srgbClr val="000000"/>
                </a:solidFill>
              </a:rPr>
              <a:t>tätä</a:t>
            </a:r>
            <a:r>
              <a:rPr lang="en-IE" sz="2400" dirty="0">
                <a:solidFill>
                  <a:srgbClr val="000000"/>
                </a:solidFill>
              </a:rPr>
              <a:t> asennetta </a:t>
            </a:r>
            <a:r>
              <a:rPr lang="en-IE" sz="2400" dirty="0" err="1">
                <a:solidFill>
                  <a:srgbClr val="000000"/>
                </a:solidFill>
              </a:rPr>
              <a:t>ja</a:t>
            </a:r>
            <a:r>
              <a:rPr lang="en-IE" sz="2400" dirty="0">
                <a:solidFill>
                  <a:srgbClr val="000000"/>
                </a:solidFill>
              </a:rPr>
              <a:t> </a:t>
            </a:r>
            <a:r>
              <a:rPr lang="en-IE" sz="2400" dirty="0" err="1">
                <a:solidFill>
                  <a:srgbClr val="000000"/>
                </a:solidFill>
              </a:rPr>
              <a:t>kulttuuria</a:t>
            </a:r>
            <a:r>
              <a:rPr lang="en-IE" sz="2400" dirty="0">
                <a:solidFill>
                  <a:srgbClr val="000000"/>
                </a:solidFill>
              </a:rPr>
              <a:t>, </a:t>
            </a:r>
            <a:r>
              <a:rPr lang="en-IE" sz="2400" dirty="0" err="1">
                <a:solidFill>
                  <a:srgbClr val="000000"/>
                </a:solidFill>
              </a:rPr>
              <a:t>kuten</a:t>
            </a:r>
            <a:r>
              <a:rPr lang="en-IE" sz="2400" dirty="0">
                <a:solidFill>
                  <a:srgbClr val="000000"/>
                </a:solidFill>
              </a:rPr>
              <a:t> </a:t>
            </a:r>
            <a:r>
              <a:rPr lang="en-IE" sz="2400" dirty="0" err="1">
                <a:solidFill>
                  <a:srgbClr val="000000"/>
                </a:solidFill>
                <a:hlinkClick r:id="rId4"/>
              </a:rPr>
              <a:t>Greyston</a:t>
            </a:r>
            <a:r>
              <a:rPr lang="en-IE" sz="2400" dirty="0">
                <a:solidFill>
                  <a:srgbClr val="000000"/>
                </a:solidFill>
              </a:rPr>
              <a:t> </a:t>
            </a:r>
            <a:r>
              <a:rPr lang="en-IE" sz="2400" dirty="0" err="1">
                <a:solidFill>
                  <a:srgbClr val="000000"/>
                </a:solidFill>
              </a:rPr>
              <a:t>Leipomo</a:t>
            </a:r>
            <a:r>
              <a:rPr lang="en-IE" sz="2400" dirty="0">
                <a:solidFill>
                  <a:srgbClr val="000000"/>
                </a:solidFill>
              </a:rPr>
              <a:t> kehittyy pyrkiäkseen vaikuttamaan yhteiskuntaan luomalla työmahdollisuuksia kaikille.</a:t>
            </a:r>
          </a:p>
        </p:txBody>
      </p:sp>
      <p:grpSp>
        <p:nvGrpSpPr>
          <p:cNvPr id="13" name="Graphic 4">
            <a:extLst>
              <a:ext uri="{FF2B5EF4-FFF2-40B4-BE49-F238E27FC236}">
                <a16:creationId xmlns:a16="http://schemas.microsoft.com/office/drawing/2014/main" id="{335BE375-FB36-193B-85D8-1077A14A3B7B}"/>
              </a:ext>
            </a:extLst>
          </p:cNvPr>
          <p:cNvGrpSpPr/>
          <p:nvPr/>
        </p:nvGrpSpPr>
        <p:grpSpPr>
          <a:xfrm>
            <a:off x="5386753" y="4257580"/>
            <a:ext cx="513325" cy="950186"/>
            <a:chOff x="9129274" y="2719113"/>
            <a:chExt cx="717139" cy="1386497"/>
          </a:xfrm>
          <a:solidFill>
            <a:srgbClr val="F79037"/>
          </a:solidFill>
        </p:grpSpPr>
        <p:grpSp>
          <p:nvGrpSpPr>
            <p:cNvPr id="14" name="Graphic 4">
              <a:extLst>
                <a:ext uri="{FF2B5EF4-FFF2-40B4-BE49-F238E27FC236}">
                  <a16:creationId xmlns:a16="http://schemas.microsoft.com/office/drawing/2014/main" id="{E3B17466-D0DF-C54B-6E62-CFBDC7AC958D}"/>
                </a:ext>
              </a:extLst>
            </p:cNvPr>
            <p:cNvGrpSpPr/>
            <p:nvPr/>
          </p:nvGrpSpPr>
          <p:grpSpPr>
            <a:xfrm>
              <a:off x="9159507" y="2719113"/>
              <a:ext cx="446280" cy="440141"/>
              <a:chOff x="9159507" y="2719113"/>
              <a:chExt cx="446280" cy="440141"/>
            </a:xfrm>
            <a:grpFill/>
          </p:grpSpPr>
          <p:sp>
            <p:nvSpPr>
              <p:cNvPr id="23" name="Freeform 18">
                <a:extLst>
                  <a:ext uri="{FF2B5EF4-FFF2-40B4-BE49-F238E27FC236}">
                    <a16:creationId xmlns:a16="http://schemas.microsoft.com/office/drawing/2014/main" id="{A4BFE5D9-8C3C-16CB-4663-48546CE72A7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24" name="Freeform 19">
                <a:extLst>
                  <a:ext uri="{FF2B5EF4-FFF2-40B4-BE49-F238E27FC236}">
                    <a16:creationId xmlns:a16="http://schemas.microsoft.com/office/drawing/2014/main" id="{03202D68-0CF9-3548-846E-DD4A720F076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5" name="Graphic 4">
              <a:extLst>
                <a:ext uri="{FF2B5EF4-FFF2-40B4-BE49-F238E27FC236}">
                  <a16:creationId xmlns:a16="http://schemas.microsoft.com/office/drawing/2014/main" id="{D66DC09A-6C98-3EB1-6B40-8D06EA207E63}"/>
                </a:ext>
              </a:extLst>
            </p:cNvPr>
            <p:cNvGrpSpPr/>
            <p:nvPr/>
          </p:nvGrpSpPr>
          <p:grpSpPr>
            <a:xfrm>
              <a:off x="9129274" y="2893887"/>
              <a:ext cx="717139" cy="1211724"/>
              <a:chOff x="9129274" y="2893887"/>
              <a:chExt cx="717139" cy="1211724"/>
            </a:xfrm>
            <a:grpFill/>
          </p:grpSpPr>
          <p:sp>
            <p:nvSpPr>
              <p:cNvPr id="16" name="Freeform 21">
                <a:extLst>
                  <a:ext uri="{FF2B5EF4-FFF2-40B4-BE49-F238E27FC236}">
                    <a16:creationId xmlns:a16="http://schemas.microsoft.com/office/drawing/2014/main" id="{A4AB17EA-52AE-CC10-B382-0C3EC181559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7" name="Freeform 22">
                <a:extLst>
                  <a:ext uri="{FF2B5EF4-FFF2-40B4-BE49-F238E27FC236}">
                    <a16:creationId xmlns:a16="http://schemas.microsoft.com/office/drawing/2014/main" id="{DC8352C6-F2ED-037F-D798-0121560D5C4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8" name="Freeform 23">
                <a:extLst>
                  <a:ext uri="{FF2B5EF4-FFF2-40B4-BE49-F238E27FC236}">
                    <a16:creationId xmlns:a16="http://schemas.microsoft.com/office/drawing/2014/main" id="{979E1925-5921-A08B-3E1B-B342ED784B1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9" name="Freeform 24">
                <a:extLst>
                  <a:ext uri="{FF2B5EF4-FFF2-40B4-BE49-F238E27FC236}">
                    <a16:creationId xmlns:a16="http://schemas.microsoft.com/office/drawing/2014/main" id="{340A9DF5-F371-11A3-5F9A-1E180467439C}"/>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20" name="Freeform 25">
                <a:extLst>
                  <a:ext uri="{FF2B5EF4-FFF2-40B4-BE49-F238E27FC236}">
                    <a16:creationId xmlns:a16="http://schemas.microsoft.com/office/drawing/2014/main" id="{83AC6DB8-8D85-B149-EA00-214E3A0CC45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21" name="Freeform 26">
                <a:extLst>
                  <a:ext uri="{FF2B5EF4-FFF2-40B4-BE49-F238E27FC236}">
                    <a16:creationId xmlns:a16="http://schemas.microsoft.com/office/drawing/2014/main" id="{99B00EEA-44E4-703F-493D-0809DC993C7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22" name="Freeform 27">
                <a:extLst>
                  <a:ext uri="{FF2B5EF4-FFF2-40B4-BE49-F238E27FC236}">
                    <a16:creationId xmlns:a16="http://schemas.microsoft.com/office/drawing/2014/main" id="{21475B1C-7D19-78AE-6804-77F782CA280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
        <p:nvSpPr>
          <p:cNvPr id="2" name="TextBox 1">
            <a:extLst>
              <a:ext uri="{FF2B5EF4-FFF2-40B4-BE49-F238E27FC236}">
                <a16:creationId xmlns:a16="http://schemas.microsoft.com/office/drawing/2014/main" id="{EAD70A04-D24D-CEA5-D2C7-658CC45A1454}"/>
              </a:ext>
            </a:extLst>
          </p:cNvPr>
          <p:cNvSpPr txBox="1"/>
          <p:nvPr/>
        </p:nvSpPr>
        <p:spPr>
          <a:xfrm>
            <a:off x="4263273" y="4146657"/>
            <a:ext cx="6094428" cy="369332"/>
          </a:xfrm>
          <a:prstGeom prst="rect">
            <a:avLst/>
          </a:prstGeom>
          <a:noFill/>
        </p:spPr>
        <p:txBody>
          <a:bodyPr wrap="square">
            <a:spAutoFit/>
          </a:bodyPr>
          <a:lstStyle/>
          <a:p>
            <a:pPr algn="l" rtl="0"/>
            <a:r>
              <a:rPr lang="en-IE" b="1" dirty="0">
                <a:solidFill>
                  <a:srgbClr val="F79037"/>
                </a:solidFill>
                <a:hlinkClick r:id="rId5">
                  <a:extLst>
                    <a:ext uri="{A12FA001-AC4F-418D-AE19-62706E023703}">
                      <ahyp:hlinkClr xmlns:ahyp="http://schemas.microsoft.com/office/drawing/2018/hyperlinkcolor" val="tx"/>
                    </a:ext>
                  </a:extLst>
                </a:hlinkClick>
              </a:rPr>
              <a:t>Lähde</a:t>
            </a:r>
            <a:endParaRPr lang="en-IE" b="1" dirty="0">
              <a:solidFill>
                <a:srgbClr val="F79037"/>
              </a:solidFill>
            </a:endParaRPr>
          </a:p>
        </p:txBody>
      </p:sp>
    </p:spTree>
    <p:extLst>
      <p:ext uri="{BB962C8B-B14F-4D97-AF65-F5344CB8AC3E}">
        <p14:creationId xmlns:p14="http://schemas.microsoft.com/office/powerpoint/2010/main" val="266543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dirty="0"/>
              <a:t>EETTISEN </a:t>
            </a:r>
            <a:r>
              <a:rPr lang="en-US" dirty="0" err="1"/>
              <a:t>ruokajärjestelmän</a:t>
            </a:r>
            <a:r>
              <a:rPr lang="en-US" dirty="0"/>
              <a:t> voima</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169763"/>
            <a:ext cx="9869328" cy="3440624"/>
          </a:xfrm>
        </p:spPr>
        <p:txBody>
          <a:bodyPr/>
          <a:lstStyle/>
          <a:p>
            <a:pPr algn="l" rtl="0"/>
            <a:r>
              <a:rPr lang="en-US" dirty="0" err="1"/>
              <a:t>Voit</a:t>
            </a:r>
            <a:r>
              <a:rPr lang="en-US" dirty="0"/>
              <a:t> </a:t>
            </a:r>
            <a:r>
              <a:rPr lang="en-US" dirty="0" err="1"/>
              <a:t>myös</a:t>
            </a:r>
            <a:r>
              <a:rPr lang="en-US" dirty="0"/>
              <a:t> </a:t>
            </a:r>
            <a:r>
              <a:rPr lang="en-US" b="1" dirty="0" err="1"/>
              <a:t>houkutelella</a:t>
            </a:r>
            <a:r>
              <a:rPr lang="en-US" b="1" dirty="0"/>
              <a:t> </a:t>
            </a:r>
            <a:r>
              <a:rPr lang="en-US" b="1" dirty="0" err="1"/>
              <a:t>kuluttajia</a:t>
            </a:r>
            <a:r>
              <a:rPr lang="en-US" b="1" dirty="0"/>
              <a:t> </a:t>
            </a:r>
            <a:r>
              <a:rPr lang="en-US" b="1" dirty="0" err="1"/>
              <a:t>mukaan</a:t>
            </a:r>
            <a:r>
              <a:rPr lang="en-US" b="1" dirty="0"/>
              <a:t> </a:t>
            </a:r>
            <a:r>
              <a:rPr lang="en-US" dirty="0" err="1"/>
              <a:t>kestävän</a:t>
            </a:r>
            <a:r>
              <a:rPr lang="en-US" dirty="0"/>
              <a:t> </a:t>
            </a:r>
            <a:r>
              <a:rPr lang="en-US" dirty="0" err="1"/>
              <a:t>kehityksen</a:t>
            </a:r>
            <a:r>
              <a:rPr lang="en-US" dirty="0"/>
              <a:t> </a:t>
            </a:r>
            <a:r>
              <a:rPr lang="en-US" dirty="0" err="1"/>
              <a:t>toimintaan</a:t>
            </a:r>
            <a:r>
              <a:rPr lang="en-US" dirty="0"/>
              <a:t>. Tähän voisi sisältyä kuluttajien valistaminen heidän ruokavalintojensa sosiaalisista ja ympäristövaikutuksista, kestävien kulutustottumusten edistäminen, vastuullisen pakkaus- ja jätehuollon edistäminen sekä kuluttajien ottaminen mukaan yhteistyöhön tai palauteprosesseihin kestävämpien elintarviketuotteiden tai -</a:t>
            </a:r>
            <a:r>
              <a:rPr lang="en-US" dirty="0" err="1"/>
              <a:t>palveluiden</a:t>
            </a:r>
            <a:r>
              <a:rPr lang="en-US" dirty="0"/>
              <a:t> </a:t>
            </a:r>
            <a:r>
              <a:rPr lang="en-US" dirty="0" err="1"/>
              <a:t>kehittäminen</a:t>
            </a:r>
            <a:r>
              <a:rPr lang="en-US" dirty="0"/>
              <a:t>.</a:t>
            </a:r>
          </a:p>
          <a:p>
            <a:pPr algn="l" rtl="0"/>
            <a:r>
              <a:rPr lang="en-US" dirty="0"/>
              <a:t>Tämä myötävaikuttaisi </a:t>
            </a:r>
            <a:r>
              <a:rPr lang="en-US" dirty="0" err="1"/>
              <a:t>myös</a:t>
            </a:r>
            <a:r>
              <a:rPr lang="en-US" dirty="0"/>
              <a:t> </a:t>
            </a:r>
            <a:r>
              <a:rPr lang="en-US" dirty="0" err="1"/>
              <a:t>siihen</a:t>
            </a:r>
            <a:r>
              <a:rPr lang="en-US" dirty="0"/>
              <a:t>, </a:t>
            </a:r>
            <a:r>
              <a:rPr lang="en-US" dirty="0" err="1"/>
              <a:t>että</a:t>
            </a:r>
            <a:r>
              <a:rPr lang="en-US" dirty="0"/>
              <a:t> </a:t>
            </a:r>
            <a:r>
              <a:rPr lang="en-US" b="1" dirty="0" err="1"/>
              <a:t>Ihmiset</a:t>
            </a:r>
            <a:r>
              <a:rPr lang="en-US" b="1" dirty="0"/>
              <a:t> "</a:t>
            </a:r>
            <a:r>
              <a:rPr lang="en-US" dirty="0"/>
              <a:t>People-Planet-Profitin </a:t>
            </a:r>
            <a:r>
              <a:rPr lang="en-US" dirty="0" err="1"/>
              <a:t>osatekijänä</a:t>
            </a:r>
            <a:r>
              <a:rPr lang="en-US" dirty="0"/>
              <a:t> </a:t>
            </a:r>
            <a:r>
              <a:rPr lang="en-US" dirty="0" err="1"/>
              <a:t>antavat</a:t>
            </a:r>
            <a:r>
              <a:rPr lang="en-US" dirty="0"/>
              <a:t> </a:t>
            </a:r>
            <a:r>
              <a:rPr lang="en-US" dirty="0" err="1"/>
              <a:t>kuluttajille</a:t>
            </a:r>
            <a:r>
              <a:rPr lang="en-US" dirty="0"/>
              <a:t> </a:t>
            </a:r>
            <a:r>
              <a:rPr lang="en-US" dirty="0" err="1"/>
              <a:t>mahdollisuuden</a:t>
            </a:r>
            <a:r>
              <a:rPr lang="en-US" dirty="0"/>
              <a:t> tehdä tietoisia valintoja ja osallistua aktiivisesti kestävän kehityksen aloitteisiin.</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578525" y="498175"/>
            <a:ext cx="11613475" cy="803654"/>
          </a:xfrm>
        </p:spPr>
        <p:txBody>
          <a:bodyPr/>
          <a:lstStyle/>
          <a:p>
            <a:pPr algn="l" rtl="0"/>
            <a:r>
              <a:rPr lang="en-IE" dirty="0"/>
              <a:t>Elintarvikealan yritysten mahdolliset sosiaaliset vaikutukset…</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631691" y="4658205"/>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algn="l" rtl="0"/>
            <a:r>
              <a:rPr lang="en-IE" sz="3600" b="1" dirty="0">
                <a:solidFill>
                  <a:srgbClr val="000000"/>
                </a:solidFill>
              </a:rPr>
              <a:t>IHMISET</a:t>
            </a:r>
          </a:p>
        </p:txBody>
      </p:sp>
    </p:spTree>
    <p:extLst>
      <p:ext uri="{BB962C8B-B14F-4D97-AF65-F5344CB8AC3E}">
        <p14:creationId xmlns:p14="http://schemas.microsoft.com/office/powerpoint/2010/main" val="3677023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701861" y="1885525"/>
            <a:ext cx="6202420" cy="3291086"/>
          </a:xfrm>
        </p:spPr>
        <p:txBody>
          <a:bodyPr/>
          <a:lstStyle/>
          <a:p>
            <a:pPr algn="l" rtl="0"/>
            <a:r>
              <a:rPr lang="en-IE" dirty="0" err="1"/>
              <a:t>Tutustu</a:t>
            </a:r>
            <a:r>
              <a:rPr lang="en-IE" dirty="0"/>
              <a:t> </a:t>
            </a:r>
            <a:r>
              <a:rPr lang="en-IE" dirty="0" err="1"/>
              <a:t>meidän</a:t>
            </a:r>
            <a:r>
              <a:rPr lang="en-IE" dirty="0"/>
              <a:t> </a:t>
            </a:r>
            <a:r>
              <a:rPr lang="en-IE" dirty="0" err="1">
                <a:solidFill>
                  <a:srgbClr val="F79037"/>
                </a:solidFill>
                <a:hlinkClick r:id="rId2">
                  <a:extLst>
                    <a:ext uri="{A12FA001-AC4F-418D-AE19-62706E023703}">
                      <ahyp:hlinkClr xmlns:ahyp="http://schemas.microsoft.com/office/drawing/2018/hyperlinkcolor" val="tx"/>
                    </a:ext>
                  </a:extLst>
                </a:hlinkClick>
              </a:rPr>
              <a:t>Hyvien</a:t>
            </a:r>
            <a:r>
              <a:rPr lang="en-IE" dirty="0">
                <a:solidFill>
                  <a:srgbClr val="F79037"/>
                </a:solidFill>
                <a:hlinkClick r:id="rId2">
                  <a:extLst>
                    <a:ext uri="{A12FA001-AC4F-418D-AE19-62706E023703}">
                      <ahyp:hlinkClr xmlns:ahyp="http://schemas.microsoft.com/office/drawing/2018/hyperlinkcolor" val="tx"/>
                    </a:ext>
                  </a:extLst>
                </a:hlinkClick>
              </a:rPr>
              <a:t> </a:t>
            </a:r>
            <a:r>
              <a:rPr lang="en-IE" dirty="0" err="1">
                <a:solidFill>
                  <a:srgbClr val="F79037"/>
                </a:solidFill>
                <a:hlinkClick r:id="rId2">
                  <a:extLst>
                    <a:ext uri="{A12FA001-AC4F-418D-AE19-62706E023703}">
                      <ahyp:hlinkClr xmlns:ahyp="http://schemas.microsoft.com/office/drawing/2018/hyperlinkcolor" val="tx"/>
                    </a:ext>
                  </a:extLst>
                </a:hlinkClick>
              </a:rPr>
              <a:t>käytäntöjen</a:t>
            </a:r>
            <a:r>
              <a:rPr lang="en-IE" dirty="0">
                <a:solidFill>
                  <a:srgbClr val="F79037"/>
                </a:solidFill>
                <a:hlinkClick r:id="rId2">
                  <a:extLst>
                    <a:ext uri="{A12FA001-AC4F-418D-AE19-62706E023703}">
                      <ahyp:hlinkClr xmlns:ahyp="http://schemas.microsoft.com/office/drawing/2018/hyperlinkcolor" val="tx"/>
                    </a:ext>
                  </a:extLst>
                </a:hlinkClick>
              </a:rPr>
              <a:t> </a:t>
            </a:r>
            <a:r>
              <a:rPr lang="en-IE" dirty="0" err="1">
                <a:solidFill>
                  <a:srgbClr val="F79037"/>
                </a:solidFill>
                <a:hlinkClick r:id="rId2">
                  <a:extLst>
                    <a:ext uri="{A12FA001-AC4F-418D-AE19-62706E023703}">
                      <ahyp:hlinkClr xmlns:ahyp="http://schemas.microsoft.com/office/drawing/2018/hyperlinkcolor" val="tx"/>
                    </a:ext>
                  </a:extLst>
                </a:hlinkClick>
              </a:rPr>
              <a:t>kokoelmaa</a:t>
            </a:r>
            <a:r>
              <a:rPr lang="en-IE" dirty="0" err="1">
                <a:solidFill>
                  <a:srgbClr val="F79037"/>
                </a:solidFill>
              </a:rPr>
              <a:t>n</a:t>
            </a:r>
            <a:r>
              <a:rPr lang="en-IE" dirty="0"/>
              <a:t> </a:t>
            </a:r>
          </a:p>
          <a:p>
            <a:pPr algn="l" rtl="0"/>
            <a:endParaRPr lang="en-IE" sz="800" dirty="0">
              <a:solidFill>
                <a:srgbClr val="F79037"/>
              </a:solidFill>
              <a:hlinkClick r:id="rId3">
                <a:extLst>
                  <a:ext uri="{A12FA001-AC4F-418D-AE19-62706E023703}">
                    <ahyp:hlinkClr xmlns:ahyp="http://schemas.microsoft.com/office/drawing/2018/hyperlinkcolor" val="tx"/>
                  </a:ext>
                </a:extLst>
              </a:hlinkClick>
            </a:endParaRPr>
          </a:p>
          <a:p>
            <a:pPr algn="l" rtl="0"/>
            <a:r>
              <a:rPr lang="en-IE" b="1" dirty="0">
                <a:solidFill>
                  <a:srgbClr val="F79037"/>
                </a:solidFill>
                <a:hlinkClick r:id="rId4">
                  <a:extLst>
                    <a:ext uri="{A12FA001-AC4F-418D-AE19-62706E023703}">
                      <ahyp:hlinkClr xmlns:ahyp="http://schemas.microsoft.com/office/drawing/2018/hyperlinkcolor" val="tx"/>
                    </a:ext>
                  </a:extLst>
                </a:hlinkClick>
              </a:rPr>
              <a:t>Valio</a:t>
            </a:r>
            <a:r>
              <a:rPr lang="en-IE" dirty="0">
                <a:solidFill>
                  <a:srgbClr val="F79037"/>
                </a:solidFill>
              </a:rPr>
              <a:t> </a:t>
            </a:r>
            <a:r>
              <a:rPr lang="en-US" dirty="0"/>
              <a:t>haluaa olla mukana ratkaisemassa globaaleja haasteita. Vastuu ympäristöstä, taloudesta, ihmisistä ja yhteiskunnasta sisältyy kaikkeen, mitä yritys </a:t>
            </a:r>
            <a:r>
              <a:rPr lang="en-US" dirty="0" err="1"/>
              <a:t>tekee</a:t>
            </a:r>
            <a:r>
              <a:rPr lang="en-US" dirty="0"/>
              <a:t>. </a:t>
            </a:r>
            <a:r>
              <a:rPr lang="en-US" dirty="0" err="1"/>
              <a:t>Valion</a:t>
            </a:r>
            <a:r>
              <a:rPr lang="en-US" dirty="0"/>
              <a:t> </a:t>
            </a:r>
            <a:r>
              <a:rPr lang="en-US" dirty="0" err="1"/>
              <a:t>kestävän</a:t>
            </a:r>
            <a:r>
              <a:rPr lang="en-US" dirty="0"/>
              <a:t> kehityksen </a:t>
            </a:r>
            <a:r>
              <a:rPr lang="en-US" dirty="0" err="1"/>
              <a:t>kulmakiviä</a:t>
            </a:r>
            <a:r>
              <a:rPr lang="en-US" dirty="0"/>
              <a:t> </a:t>
            </a:r>
            <a:r>
              <a:rPr lang="en-US" dirty="0" err="1"/>
              <a:t>ovat</a:t>
            </a:r>
            <a:r>
              <a:rPr lang="en-US" dirty="0"/>
              <a:t> </a:t>
            </a:r>
            <a:r>
              <a:rPr lang="en-US" b="1" dirty="0" err="1"/>
              <a:t>yhteistyöhön</a:t>
            </a:r>
            <a:r>
              <a:rPr lang="en-US" b="1" dirty="0"/>
              <a:t> perustuva lähestymistapa</a:t>
            </a:r>
            <a:r>
              <a:rPr lang="en-US" dirty="0"/>
              <a:t>. Niiden omistajat ovat suomalaisia ​​maidontuottajia ja he maksavat aina voittonsa viljelijöille.</a:t>
            </a:r>
          </a:p>
          <a:p>
            <a:pPr algn="l" rtl="0"/>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701861" y="928759"/>
            <a:ext cx="4990998" cy="992652"/>
          </a:xfrm>
        </p:spPr>
        <p:txBody>
          <a:bodyPr/>
          <a:lstStyle/>
          <a:p>
            <a:pPr algn="l" rtl="0"/>
            <a:r>
              <a:rPr lang="en-IE" dirty="0">
                <a:highlight>
                  <a:srgbClr val="F79037"/>
                </a:highlight>
              </a:rPr>
              <a:t>Inspiroidu…</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623" y="53540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802365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B91C92-E633-5495-122B-7BE9B19D6984}"/>
              </a:ext>
            </a:extLst>
          </p:cNvPr>
          <p:cNvSpPr>
            <a:spLocks noGrp="1"/>
          </p:cNvSpPr>
          <p:nvPr>
            <p:ph type="body" sz="quarter" idx="13"/>
          </p:nvPr>
        </p:nvSpPr>
        <p:spPr>
          <a:xfrm>
            <a:off x="856356" y="1066946"/>
            <a:ext cx="5055171" cy="3808175"/>
          </a:xfrm>
        </p:spPr>
        <p:txBody>
          <a:bodyPr>
            <a:normAutofit/>
          </a:bodyPr>
          <a:lstStyle/>
          <a:p>
            <a:pPr rtl="0"/>
            <a:r>
              <a:rPr lang="en-US" sz="3600" b="1" dirty="0">
                <a:hlinkClick r:id="rId3">
                  <a:extLst>
                    <a:ext uri="{A12FA001-AC4F-418D-AE19-62706E023703}">
                      <ahyp:hlinkClr xmlns:ahyp="http://schemas.microsoft.com/office/drawing/2018/hyperlinkcolor" val="tx"/>
                    </a:ext>
                  </a:extLst>
                </a:hlinkClick>
              </a:rPr>
              <a:t>Kuinka osallistava innovaatio voisi </a:t>
            </a:r>
            <a:r>
              <a:rPr lang="en-US" sz="3600" b="1" dirty="0" err="1">
                <a:hlinkClick r:id="rId3">
                  <a:extLst>
                    <a:ext uri="{A12FA001-AC4F-418D-AE19-62706E023703}">
                      <ahyp:hlinkClr xmlns:ahyp="http://schemas.microsoft.com/office/drawing/2018/hyperlinkcolor" val="tx"/>
                    </a:ext>
                  </a:extLst>
                </a:hlinkClick>
              </a:rPr>
              <a:t>muuttaa</a:t>
            </a:r>
            <a:r>
              <a:rPr lang="en-US" sz="3600" b="1" dirty="0">
                <a:hlinkClick r:id="rId3">
                  <a:extLst>
                    <a:ext uri="{A12FA001-AC4F-418D-AE19-62706E023703}">
                      <ahyp:hlinkClr xmlns:ahyp="http://schemas.microsoft.com/office/drawing/2018/hyperlinkcolor" val="tx"/>
                    </a:ext>
                  </a:extLst>
                </a:hlinkClick>
              </a:rPr>
              <a:t> </a:t>
            </a:r>
            <a:r>
              <a:rPr lang="en-US" sz="3600" b="1" dirty="0" err="1">
                <a:hlinkClick r:id="rId3">
                  <a:extLst>
                    <a:ext uri="{A12FA001-AC4F-418D-AE19-62706E023703}">
                      <ahyp:hlinkClr xmlns:ahyp="http://schemas.microsoft.com/office/drawing/2018/hyperlinkcolor" val="tx"/>
                    </a:ext>
                  </a:extLst>
                </a:hlinkClick>
              </a:rPr>
              <a:t>ruokajärjestelmiä</a:t>
            </a:r>
            <a:r>
              <a:rPr lang="en-US" sz="3600" b="1" dirty="0">
                <a:hlinkClick r:id="rId3">
                  <a:extLst>
                    <a:ext uri="{A12FA001-AC4F-418D-AE19-62706E023703}">
                      <ahyp:hlinkClr xmlns:ahyp="http://schemas.microsoft.com/office/drawing/2018/hyperlinkcolor" val="tx"/>
                    </a:ext>
                  </a:extLst>
                </a:hlinkClick>
              </a:rPr>
              <a:t> - ja auttaa lopettamaan maailman nälän</a:t>
            </a:r>
            <a:endParaRPr lang="en-IE" sz="3600" b="1" dirty="0"/>
          </a:p>
        </p:txBody>
      </p:sp>
      <p:pic>
        <p:nvPicPr>
          <p:cNvPr id="9" name="Picture Placeholder 8" descr="A blue apple with a green leaf and a green apple with a green stem  Description automatically generated">
            <a:extLst>
              <a:ext uri="{FF2B5EF4-FFF2-40B4-BE49-F238E27FC236}">
                <a16:creationId xmlns:a16="http://schemas.microsoft.com/office/drawing/2014/main" id="{4B6BBB6E-57C4-D044-BB87-E1437E769A74}"/>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l="-11059" t="-35739" r="-3500" b="-43302"/>
          <a:stretch/>
        </p:blipFill>
        <p:spPr>
          <a:xfrm>
            <a:off x="6128394" y="1391267"/>
            <a:ext cx="5239644" cy="4704418"/>
          </a:xfrm>
          <a:solidFill>
            <a:schemeClr val="bg1"/>
          </a:solidFill>
        </p:spPr>
      </p:pic>
      <p:pic>
        <p:nvPicPr>
          <p:cNvPr id="10" name="Picture 9">
            <a:extLst>
              <a:ext uri="{FF2B5EF4-FFF2-40B4-BE49-F238E27FC236}">
                <a16:creationId xmlns:a16="http://schemas.microsoft.com/office/drawing/2014/main" id="{AC74A2FF-9A51-51CA-7BE6-00DE5C671CEE}"/>
              </a:ext>
            </a:extLst>
          </p:cNvPr>
          <p:cNvPicPr>
            <a:picLocks noChangeAspect="1"/>
          </p:cNvPicPr>
          <p:nvPr/>
        </p:nvPicPr>
        <p:blipFill>
          <a:blip r:embed="rId5"/>
          <a:stretch>
            <a:fillRect/>
          </a:stretch>
        </p:blipFill>
        <p:spPr>
          <a:xfrm>
            <a:off x="1195880" y="4941505"/>
            <a:ext cx="971550" cy="590550"/>
          </a:xfrm>
          <a:prstGeom prst="rect">
            <a:avLst/>
          </a:prstGeom>
        </p:spPr>
      </p:pic>
      <p:grpSp>
        <p:nvGrpSpPr>
          <p:cNvPr id="11" name="Group 10">
            <a:extLst>
              <a:ext uri="{FF2B5EF4-FFF2-40B4-BE49-F238E27FC236}">
                <a16:creationId xmlns:a16="http://schemas.microsoft.com/office/drawing/2014/main" id="{AD5FD8E2-DAFC-184F-5E1A-1A7A40323F04}"/>
              </a:ext>
            </a:extLst>
          </p:cNvPr>
          <p:cNvGrpSpPr/>
          <p:nvPr/>
        </p:nvGrpSpPr>
        <p:grpSpPr>
          <a:xfrm>
            <a:off x="2707613" y="795855"/>
            <a:ext cx="1352656" cy="929207"/>
            <a:chOff x="3400450" y="986392"/>
            <a:chExt cx="1487826" cy="1083162"/>
          </a:xfrm>
        </p:grpSpPr>
        <p:sp>
          <p:nvSpPr>
            <p:cNvPr id="12" name="Freeform 9">
              <a:extLst>
                <a:ext uri="{FF2B5EF4-FFF2-40B4-BE49-F238E27FC236}">
                  <a16:creationId xmlns:a16="http://schemas.microsoft.com/office/drawing/2014/main" id="{82380A86-86FC-2486-BAF9-25ED72EFA9D5}"/>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algn="l" rtl="0"/>
              <a:endParaRPr lang="en-US"/>
            </a:p>
          </p:txBody>
        </p:sp>
        <p:sp>
          <p:nvSpPr>
            <p:cNvPr id="13" name="Freeform 10">
              <a:extLst>
                <a:ext uri="{FF2B5EF4-FFF2-40B4-BE49-F238E27FC236}">
                  <a16:creationId xmlns:a16="http://schemas.microsoft.com/office/drawing/2014/main" id="{74B554D2-A9C8-0516-C6B8-3D2C22AEA72C}"/>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grpSp>
        <p:nvGrpSpPr>
          <p:cNvPr id="14" name="Graphic 4">
            <a:extLst>
              <a:ext uri="{FF2B5EF4-FFF2-40B4-BE49-F238E27FC236}">
                <a16:creationId xmlns:a16="http://schemas.microsoft.com/office/drawing/2014/main" id="{CD3BB860-0AD6-B837-AB77-FC79D47A62BF}"/>
              </a:ext>
            </a:extLst>
          </p:cNvPr>
          <p:cNvGrpSpPr/>
          <p:nvPr/>
        </p:nvGrpSpPr>
        <p:grpSpPr>
          <a:xfrm>
            <a:off x="5053855" y="3944495"/>
            <a:ext cx="520634" cy="1095282"/>
            <a:chOff x="9129274" y="2719113"/>
            <a:chExt cx="717139" cy="1386497"/>
          </a:xfrm>
          <a:solidFill>
            <a:srgbClr val="F79037"/>
          </a:solidFill>
        </p:grpSpPr>
        <p:grpSp>
          <p:nvGrpSpPr>
            <p:cNvPr id="15" name="Graphic 4">
              <a:extLst>
                <a:ext uri="{FF2B5EF4-FFF2-40B4-BE49-F238E27FC236}">
                  <a16:creationId xmlns:a16="http://schemas.microsoft.com/office/drawing/2014/main" id="{77B9D728-D9DB-6420-DC99-9518EEB683AC}"/>
                </a:ext>
              </a:extLst>
            </p:cNvPr>
            <p:cNvGrpSpPr/>
            <p:nvPr/>
          </p:nvGrpSpPr>
          <p:grpSpPr>
            <a:xfrm>
              <a:off x="9159507" y="2719113"/>
              <a:ext cx="446280" cy="440141"/>
              <a:chOff x="9159507" y="2719113"/>
              <a:chExt cx="446280" cy="440141"/>
            </a:xfrm>
            <a:grpFill/>
          </p:grpSpPr>
          <p:sp>
            <p:nvSpPr>
              <p:cNvPr id="24" name="Freeform 18">
                <a:extLst>
                  <a:ext uri="{FF2B5EF4-FFF2-40B4-BE49-F238E27FC236}">
                    <a16:creationId xmlns:a16="http://schemas.microsoft.com/office/drawing/2014/main" id="{70177745-49A3-132A-1967-3282868C0A9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25" name="Freeform 19">
                <a:extLst>
                  <a:ext uri="{FF2B5EF4-FFF2-40B4-BE49-F238E27FC236}">
                    <a16:creationId xmlns:a16="http://schemas.microsoft.com/office/drawing/2014/main" id="{BE92AE2D-5C4B-ED97-C233-09BDF72065E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6" name="Graphic 4">
              <a:extLst>
                <a:ext uri="{FF2B5EF4-FFF2-40B4-BE49-F238E27FC236}">
                  <a16:creationId xmlns:a16="http://schemas.microsoft.com/office/drawing/2014/main" id="{57F20376-C499-A95E-EE9B-BAFCB6F801AF}"/>
                </a:ext>
              </a:extLst>
            </p:cNvPr>
            <p:cNvGrpSpPr/>
            <p:nvPr/>
          </p:nvGrpSpPr>
          <p:grpSpPr>
            <a:xfrm>
              <a:off x="9129274" y="2893887"/>
              <a:ext cx="717139" cy="1211724"/>
              <a:chOff x="9129274" y="2893887"/>
              <a:chExt cx="717139" cy="1211724"/>
            </a:xfrm>
            <a:grpFill/>
          </p:grpSpPr>
          <p:sp>
            <p:nvSpPr>
              <p:cNvPr id="17" name="Freeform 21">
                <a:extLst>
                  <a:ext uri="{FF2B5EF4-FFF2-40B4-BE49-F238E27FC236}">
                    <a16:creationId xmlns:a16="http://schemas.microsoft.com/office/drawing/2014/main" id="{6D03AEBB-9F07-52F8-E32D-588B8932013F}"/>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8" name="Freeform 22">
                <a:extLst>
                  <a:ext uri="{FF2B5EF4-FFF2-40B4-BE49-F238E27FC236}">
                    <a16:creationId xmlns:a16="http://schemas.microsoft.com/office/drawing/2014/main" id="{88EADB08-FDA2-816E-34B0-1D28CBDC841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9" name="Freeform 23">
                <a:extLst>
                  <a:ext uri="{FF2B5EF4-FFF2-40B4-BE49-F238E27FC236}">
                    <a16:creationId xmlns:a16="http://schemas.microsoft.com/office/drawing/2014/main" id="{BF69DDD9-1007-D697-3060-923BB149321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20" name="Freeform 24">
                <a:extLst>
                  <a:ext uri="{FF2B5EF4-FFF2-40B4-BE49-F238E27FC236}">
                    <a16:creationId xmlns:a16="http://schemas.microsoft.com/office/drawing/2014/main" id="{40598CC9-6C64-66F6-B542-35F29A644FA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21" name="Freeform 25">
                <a:extLst>
                  <a:ext uri="{FF2B5EF4-FFF2-40B4-BE49-F238E27FC236}">
                    <a16:creationId xmlns:a16="http://schemas.microsoft.com/office/drawing/2014/main" id="{924A27E4-7A0E-1257-1B0F-F4FBC84ACCE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22" name="Freeform 26">
                <a:extLst>
                  <a:ext uri="{FF2B5EF4-FFF2-40B4-BE49-F238E27FC236}">
                    <a16:creationId xmlns:a16="http://schemas.microsoft.com/office/drawing/2014/main" id="{957430C6-D7FF-D75C-2EBC-6F48C5134E3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23" name="Freeform 27">
                <a:extLst>
                  <a:ext uri="{FF2B5EF4-FFF2-40B4-BE49-F238E27FC236}">
                    <a16:creationId xmlns:a16="http://schemas.microsoft.com/office/drawing/2014/main" id="{ED8C9686-E627-AA78-5383-2FFE529F937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
        <p:nvSpPr>
          <p:cNvPr id="26" name="TextBox 25">
            <a:extLst>
              <a:ext uri="{FF2B5EF4-FFF2-40B4-BE49-F238E27FC236}">
                <a16:creationId xmlns:a16="http://schemas.microsoft.com/office/drawing/2014/main" id="{53717A51-B6F1-1EF1-1555-167C9BB60DB2}"/>
              </a:ext>
            </a:extLst>
          </p:cNvPr>
          <p:cNvSpPr txBox="1"/>
          <p:nvPr/>
        </p:nvSpPr>
        <p:spPr>
          <a:xfrm>
            <a:off x="4060270" y="5023945"/>
            <a:ext cx="2068124" cy="923330"/>
          </a:xfrm>
          <a:prstGeom prst="rect">
            <a:avLst/>
          </a:prstGeom>
          <a:solidFill>
            <a:srgbClr val="F79037"/>
          </a:solidFill>
        </p:spPr>
        <p:txBody>
          <a:bodyPr wrap="square" rtlCol="0">
            <a:spAutoFit/>
          </a:bodyPr>
          <a:lstStyle/>
          <a:p>
            <a:pPr algn="ctr" rtl="0"/>
            <a:r>
              <a:rPr lang="en-IE" dirty="0">
                <a:solidFill>
                  <a:srgbClr val="000000"/>
                </a:solidFill>
                <a:highlight>
                  <a:srgbClr val="F79037"/>
                </a:highlight>
              </a:rPr>
              <a:t>Napsauta tätä lukeaksesi tämän mielenkiintoisen artikkelin</a:t>
            </a:r>
          </a:p>
        </p:txBody>
      </p:sp>
    </p:spTree>
    <p:extLst>
      <p:ext uri="{BB962C8B-B14F-4D97-AF65-F5344CB8AC3E}">
        <p14:creationId xmlns:p14="http://schemas.microsoft.com/office/powerpoint/2010/main" val="840859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43392-BDBF-31C1-1FB7-05684752BB83}"/>
              </a:ext>
            </a:extLst>
          </p:cNvPr>
          <p:cNvSpPr>
            <a:spLocks noGrp="1"/>
          </p:cNvSpPr>
          <p:nvPr>
            <p:ph type="body" sz="quarter" idx="18"/>
          </p:nvPr>
        </p:nvSpPr>
        <p:spPr>
          <a:xfrm>
            <a:off x="914400" y="2282776"/>
            <a:ext cx="10069718" cy="3440624"/>
          </a:xfrm>
        </p:spPr>
        <p:txBody>
          <a:bodyPr/>
          <a:lstStyle/>
          <a:p>
            <a:pPr algn="l" rtl="0"/>
            <a:r>
              <a:rPr lang="en-US" dirty="0"/>
              <a:t>Kestävä hankinta: Eettisenä yrittäjänä voit innovoida sisällyttämällä kestävät hankintakäytännöt elintarvikeliiketoimintaasi.</a:t>
            </a:r>
          </a:p>
          <a:p>
            <a:pPr algn="l" rtl="0"/>
            <a:r>
              <a:rPr lang="en-US" dirty="0"/>
              <a:t>Tämä voisi sisältää luonnonmukaisten, paikallisesti tuotettujen ja reilun kaupan ainesosien hankintaa, uudistavan maatalouden käytäntöjen tukemista, biologisen monimuotoisuuden edistämistä ja luonnonvarojen suojelua.</a:t>
            </a:r>
          </a:p>
          <a:p>
            <a:pPr algn="l" rtl="0"/>
            <a:r>
              <a:rPr lang="en-US" dirty="0" err="1"/>
              <a:t>Tämä</a:t>
            </a:r>
            <a:r>
              <a:rPr lang="en-US" dirty="0"/>
              <a:t> </a:t>
            </a:r>
            <a:r>
              <a:rPr lang="en-US" dirty="0" err="1"/>
              <a:t>edistäisi</a:t>
            </a:r>
            <a:r>
              <a:rPr lang="en-US" dirty="0"/>
              <a:t> </a:t>
            </a:r>
            <a:r>
              <a:rPr lang="en-US" b="1" dirty="0"/>
              <a:t>"</a:t>
            </a:r>
            <a:r>
              <a:rPr lang="en-US" b="1" dirty="0" err="1"/>
              <a:t>Planeetta</a:t>
            </a:r>
            <a:r>
              <a:rPr lang="en-US" b="1" dirty="0"/>
              <a:t>“ </a:t>
            </a:r>
            <a:r>
              <a:rPr lang="en-US" dirty="0"/>
              <a:t>People-Planet-</a:t>
            </a:r>
            <a:r>
              <a:rPr lang="en-US" dirty="0" err="1"/>
              <a:t>Profitin</a:t>
            </a:r>
            <a:r>
              <a:rPr lang="en-US" dirty="0"/>
              <a:t> -</a:t>
            </a:r>
            <a:r>
              <a:rPr lang="en-US" dirty="0" err="1"/>
              <a:t>osatekijää</a:t>
            </a:r>
            <a:r>
              <a:rPr lang="en-US" dirty="0"/>
              <a:t> vähentämällä ympäristövaikutuksia ja tukemalla </a:t>
            </a:r>
            <a:r>
              <a:rPr lang="en-US" dirty="0" err="1"/>
              <a:t>kestäviä</a:t>
            </a:r>
            <a:r>
              <a:rPr lang="en-US" dirty="0"/>
              <a:t> </a:t>
            </a:r>
            <a:r>
              <a:rPr lang="en-US" dirty="0" err="1"/>
              <a:t>ruokajärjestelmiä</a:t>
            </a:r>
            <a:r>
              <a:rPr lang="en-US" dirty="0"/>
              <a:t>.</a:t>
            </a:r>
            <a:endParaRPr lang="en-IE" dirty="0"/>
          </a:p>
        </p:txBody>
      </p:sp>
      <p:sp>
        <p:nvSpPr>
          <p:cNvPr id="3" name="Text Placeholder 2">
            <a:extLst>
              <a:ext uri="{FF2B5EF4-FFF2-40B4-BE49-F238E27FC236}">
                <a16:creationId xmlns:a16="http://schemas.microsoft.com/office/drawing/2014/main" id="{8BF3CAB7-47C4-8135-68C9-8CC5910B3AE1}"/>
              </a:ext>
            </a:extLst>
          </p:cNvPr>
          <p:cNvSpPr>
            <a:spLocks noGrp="1"/>
          </p:cNvSpPr>
          <p:nvPr>
            <p:ph type="body" sz="quarter" idx="16"/>
          </p:nvPr>
        </p:nvSpPr>
        <p:spPr>
          <a:xfrm>
            <a:off x="597529" y="330947"/>
            <a:ext cx="11814327" cy="803654"/>
          </a:xfrm>
        </p:spPr>
        <p:txBody>
          <a:bodyPr/>
          <a:lstStyle/>
          <a:p>
            <a:pPr algn="l" rtl="0"/>
            <a:r>
              <a:rPr lang="en-IE" dirty="0"/>
              <a:t>Elintarvikealan yritysten mahdolliset ympäristövaikutukset…</a:t>
            </a:r>
          </a:p>
        </p:txBody>
      </p:sp>
      <p:sp>
        <p:nvSpPr>
          <p:cNvPr id="4" name="TextBox 3">
            <a:extLst>
              <a:ext uri="{FF2B5EF4-FFF2-40B4-BE49-F238E27FC236}">
                <a16:creationId xmlns:a16="http://schemas.microsoft.com/office/drawing/2014/main" id="{F44A5E22-AD79-00A1-89DD-C88126F6495A}"/>
              </a:ext>
            </a:extLst>
          </p:cNvPr>
          <p:cNvSpPr txBox="1"/>
          <p:nvPr/>
        </p:nvSpPr>
        <p:spPr>
          <a:xfrm>
            <a:off x="701224" y="1599966"/>
            <a:ext cx="3657600" cy="646331"/>
          </a:xfrm>
          <a:prstGeom prst="rect">
            <a:avLst/>
          </a:prstGeom>
          <a:noFill/>
        </p:spPr>
        <p:txBody>
          <a:bodyPr wrap="square" rtlCol="0">
            <a:spAutoFit/>
          </a:bodyPr>
          <a:lstStyle/>
          <a:p>
            <a:pPr algn="l" rtl="0"/>
            <a:r>
              <a:rPr lang="en-IE" sz="3600" b="1" dirty="0">
                <a:solidFill>
                  <a:srgbClr val="000000"/>
                </a:solidFill>
              </a:rPr>
              <a:t>PLANEETTAMME</a:t>
            </a:r>
          </a:p>
        </p:txBody>
      </p:sp>
      <p:grpSp>
        <p:nvGrpSpPr>
          <p:cNvPr id="5" name="Graphic 3">
            <a:extLst>
              <a:ext uri="{FF2B5EF4-FFF2-40B4-BE49-F238E27FC236}">
                <a16:creationId xmlns:a16="http://schemas.microsoft.com/office/drawing/2014/main" id="{75500077-5852-4D5E-C3FC-29D4BD38D0EE}"/>
              </a:ext>
            </a:extLst>
          </p:cNvPr>
          <p:cNvGrpSpPr/>
          <p:nvPr/>
        </p:nvGrpSpPr>
        <p:grpSpPr>
          <a:xfrm>
            <a:off x="10367788" y="4535787"/>
            <a:ext cx="1284022" cy="1221220"/>
            <a:chOff x="10407709" y="5371716"/>
            <a:chExt cx="1086136" cy="1037162"/>
          </a:xfrm>
        </p:grpSpPr>
        <p:sp>
          <p:nvSpPr>
            <p:cNvPr id="6" name="Freeform 559">
              <a:extLst>
                <a:ext uri="{FF2B5EF4-FFF2-40B4-BE49-F238E27FC236}">
                  <a16:creationId xmlns:a16="http://schemas.microsoft.com/office/drawing/2014/main" id="{551DAC2C-1FAA-56B3-5308-979ABD4B7D74}"/>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algn="l" rtl="0"/>
              <a:endParaRPr lang="en-US"/>
            </a:p>
          </p:txBody>
        </p:sp>
        <p:sp>
          <p:nvSpPr>
            <p:cNvPr id="7" name="Freeform 560">
              <a:extLst>
                <a:ext uri="{FF2B5EF4-FFF2-40B4-BE49-F238E27FC236}">
                  <a16:creationId xmlns:a16="http://schemas.microsoft.com/office/drawing/2014/main" id="{AD8CEDDB-D6B6-5C59-F727-86DAA3653A5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27D6CDE2-14CB-637D-0FF3-40BC6C3D1984}"/>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CDBD1061-D3E7-D498-43FB-4D02A061B1B4}"/>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AB9D0534-61D8-D93E-24B2-96906C6AC9EF}"/>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algn="l" rtl="0"/>
                  <a:endParaRPr lang="en-US"/>
                </a:p>
              </p:txBody>
            </p:sp>
            <p:sp>
              <p:nvSpPr>
                <p:cNvPr id="12" name="Freeform 565">
                  <a:extLst>
                    <a:ext uri="{FF2B5EF4-FFF2-40B4-BE49-F238E27FC236}">
                      <a16:creationId xmlns:a16="http://schemas.microsoft.com/office/drawing/2014/main" id="{11969C34-A069-4E39-4350-ADBDFC3751BF}"/>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algn="l" rtl="0"/>
                  <a:endParaRPr lang="en-US"/>
                </a:p>
              </p:txBody>
            </p:sp>
            <p:sp>
              <p:nvSpPr>
                <p:cNvPr id="13" name="Freeform 566">
                  <a:extLst>
                    <a:ext uri="{FF2B5EF4-FFF2-40B4-BE49-F238E27FC236}">
                      <a16:creationId xmlns:a16="http://schemas.microsoft.com/office/drawing/2014/main" id="{446827E4-00CD-F304-8C96-6B87925FE3CE}"/>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algn="l" rtl="0"/>
                  <a:endParaRPr lang="en-US"/>
                </a:p>
              </p:txBody>
            </p:sp>
          </p:grpSp>
          <p:sp>
            <p:nvSpPr>
              <p:cNvPr id="10" name="Freeform 563">
                <a:extLst>
                  <a:ext uri="{FF2B5EF4-FFF2-40B4-BE49-F238E27FC236}">
                    <a16:creationId xmlns:a16="http://schemas.microsoft.com/office/drawing/2014/main" id="{22B3982F-B43D-8B02-96ED-E6B656CA723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959038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399" y="2086823"/>
            <a:ext cx="10497998" cy="3504507"/>
          </a:xfrm>
        </p:spPr>
        <p:txBody>
          <a:bodyPr/>
          <a:lstStyle/>
          <a:p>
            <a:pPr algn="l" rtl="0"/>
            <a:r>
              <a:rPr lang="en-US" dirty="0"/>
              <a:t>Jälleen yrittäjänä voisit </a:t>
            </a:r>
            <a:r>
              <a:rPr lang="en-US" dirty="0" err="1"/>
              <a:t>innovoida</a:t>
            </a:r>
            <a:r>
              <a:rPr lang="en-US" dirty="0"/>
              <a:t> </a:t>
            </a:r>
            <a:r>
              <a:rPr lang="en-US" dirty="0" err="1"/>
              <a:t>adoptoimalla</a:t>
            </a:r>
            <a:r>
              <a:rPr lang="en-US" dirty="0"/>
              <a:t> </a:t>
            </a:r>
            <a:r>
              <a:rPr lang="en-US" b="1" dirty="0" err="1"/>
              <a:t>kiertotalouden</a:t>
            </a:r>
            <a:r>
              <a:rPr lang="en-US" b="1" dirty="0"/>
              <a:t> </a:t>
            </a:r>
            <a:r>
              <a:rPr lang="en-US" b="1" dirty="0" err="1"/>
              <a:t>periaatteita</a:t>
            </a:r>
            <a:r>
              <a:rPr lang="en-US" b="1" dirty="0"/>
              <a:t> </a:t>
            </a:r>
            <a:r>
              <a:rPr lang="en-US" dirty="0" err="1"/>
              <a:t>elintarvikeliiketoiminnassasi</a:t>
            </a:r>
            <a:r>
              <a:rPr lang="en-US" dirty="0"/>
              <a:t>. </a:t>
            </a:r>
            <a:r>
              <a:rPr lang="en-US" dirty="0" err="1"/>
              <a:t>Tämä</a:t>
            </a:r>
            <a:r>
              <a:rPr lang="en-US" dirty="0"/>
              <a:t> </a:t>
            </a:r>
            <a:r>
              <a:rPr lang="en-US" dirty="0" err="1"/>
              <a:t>voi</a:t>
            </a:r>
            <a:r>
              <a:rPr lang="en-US" dirty="0"/>
              <a:t> </a:t>
            </a:r>
            <a:r>
              <a:rPr lang="en-US" dirty="0" err="1"/>
              <a:t>tarkoittaa</a:t>
            </a:r>
            <a:r>
              <a:rPr lang="en-US" dirty="0"/>
              <a:t> ruokahävikin vähentämistä innovatiivisilla pakkauksilla, kevyemmillä käytännöillä tai prosessoinnilla ja jakelumenetelmillä, </a:t>
            </a:r>
            <a:r>
              <a:rPr lang="en-US" dirty="0" err="1"/>
              <a:t>toteuttamalla</a:t>
            </a:r>
            <a:r>
              <a:rPr lang="en-US" dirty="0"/>
              <a:t> </a:t>
            </a:r>
            <a:r>
              <a:rPr lang="en-US" dirty="0" err="1"/>
              <a:t>kierrätystä</a:t>
            </a:r>
            <a:r>
              <a:rPr lang="en-US" dirty="0"/>
              <a:t> ja </a:t>
            </a:r>
            <a:r>
              <a:rPr lang="en-US" dirty="0" err="1"/>
              <a:t>kompostointia</a:t>
            </a:r>
            <a:r>
              <a:rPr lang="en-US" dirty="0"/>
              <a:t>, </a:t>
            </a:r>
            <a:r>
              <a:rPr lang="en-US" dirty="0" err="1"/>
              <a:t>edistämällä</a:t>
            </a:r>
            <a:r>
              <a:rPr lang="en-US" dirty="0"/>
              <a:t> </a:t>
            </a:r>
            <a:r>
              <a:rPr lang="en-US" dirty="0" err="1"/>
              <a:t>ohjelmia</a:t>
            </a:r>
            <a:r>
              <a:rPr lang="en-US" dirty="0"/>
              <a:t>, </a:t>
            </a:r>
            <a:r>
              <a:rPr lang="en-US" dirty="0" err="1"/>
              <a:t>jotka</a:t>
            </a:r>
            <a:r>
              <a:rPr lang="en-US" dirty="0"/>
              <a:t> </a:t>
            </a:r>
            <a:r>
              <a:rPr lang="en-US" dirty="0" err="1"/>
              <a:t>edistävät</a:t>
            </a:r>
            <a:r>
              <a:rPr lang="en-US" dirty="0"/>
              <a:t> elintarvikkeiden sivutuotteiden kierrätystä tai uudelleenkäyttöä, ja </a:t>
            </a:r>
            <a:r>
              <a:rPr lang="en-US" dirty="0" err="1"/>
              <a:t>optimoimalla</a:t>
            </a:r>
            <a:r>
              <a:rPr lang="en-US" dirty="0"/>
              <a:t> </a:t>
            </a:r>
            <a:r>
              <a:rPr lang="en-US" dirty="0" err="1"/>
              <a:t>resurssien</a:t>
            </a:r>
            <a:r>
              <a:rPr lang="en-US" dirty="0"/>
              <a:t> käyttöä koko toimitusketjussa.</a:t>
            </a:r>
          </a:p>
          <a:p>
            <a:pPr algn="l" rtl="0"/>
            <a:r>
              <a:rPr lang="en-US" dirty="0" err="1"/>
              <a:t>Tämä</a:t>
            </a:r>
            <a:r>
              <a:rPr lang="en-US" dirty="0"/>
              <a:t> </a:t>
            </a:r>
            <a:r>
              <a:rPr lang="en-US" dirty="0" err="1"/>
              <a:t>edistäisi</a:t>
            </a:r>
            <a:r>
              <a:rPr lang="en-US" dirty="0"/>
              <a:t> </a:t>
            </a:r>
            <a:r>
              <a:rPr lang="en-US" b="1" dirty="0"/>
              <a:t>"</a:t>
            </a:r>
            <a:r>
              <a:rPr lang="en-US" b="1" dirty="0" err="1"/>
              <a:t>Voitto</a:t>
            </a:r>
            <a:r>
              <a:rPr lang="en-US" b="1" dirty="0"/>
              <a:t>“ </a:t>
            </a:r>
            <a:r>
              <a:rPr lang="en-US" dirty="0"/>
              <a:t>People-Planet-</a:t>
            </a:r>
            <a:r>
              <a:rPr lang="en-US" dirty="0" err="1"/>
              <a:t>Profitin</a:t>
            </a:r>
            <a:r>
              <a:rPr lang="en-US" dirty="0"/>
              <a:t> -</a:t>
            </a:r>
            <a:r>
              <a:rPr lang="en-US" dirty="0" err="1"/>
              <a:t>osatekijää</a:t>
            </a:r>
            <a:r>
              <a:rPr lang="en-US" dirty="0"/>
              <a:t> alentamalla kustannuksia, parantamalla toiminnan tehokkuutta ja luomalla lisäarvoa jätteistä tai </a:t>
            </a:r>
            <a:r>
              <a:rPr lang="en-US" dirty="0" err="1"/>
              <a:t>sivutuotteista</a:t>
            </a:r>
            <a:r>
              <a:rPr lang="en-US" dirty="0"/>
              <a:t> … samalla kun niillä on hyvä </a:t>
            </a:r>
            <a:r>
              <a:rPr lang="en-US" dirty="0" err="1"/>
              <a:t>vaikutus</a:t>
            </a:r>
            <a:r>
              <a:rPr lang="en-US" dirty="0"/>
              <a:t> PLANEETALLEMME.</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671633" y="459701"/>
            <a:ext cx="11215567" cy="803654"/>
          </a:xfrm>
        </p:spPr>
        <p:txBody>
          <a:bodyPr/>
          <a:lstStyle/>
          <a:p>
            <a:pPr algn="l" rtl="0"/>
            <a:r>
              <a:rPr lang="en-IE" dirty="0"/>
              <a:t>Elintarvikeyritysten mahdolliset taloudelliset vaikutukset…</a:t>
            </a:r>
          </a:p>
        </p:txBody>
      </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algn="l" rtl="0"/>
            <a:r>
              <a:rPr lang="en-IE" sz="3600" b="1" dirty="0">
                <a:solidFill>
                  <a:srgbClr val="000000"/>
                </a:solidFill>
              </a:rPr>
              <a:t>VOITTO</a:t>
            </a:r>
          </a:p>
        </p:txBody>
      </p:sp>
      <p:grpSp>
        <p:nvGrpSpPr>
          <p:cNvPr id="11" name="Graphic 3">
            <a:extLst>
              <a:ext uri="{FF2B5EF4-FFF2-40B4-BE49-F238E27FC236}">
                <a16:creationId xmlns:a16="http://schemas.microsoft.com/office/drawing/2014/main" id="{754EFC55-018C-57FF-8935-612E56BE5BED}"/>
              </a:ext>
            </a:extLst>
          </p:cNvPr>
          <p:cNvGrpSpPr/>
          <p:nvPr/>
        </p:nvGrpSpPr>
        <p:grpSpPr>
          <a:xfrm>
            <a:off x="10823998" y="4634870"/>
            <a:ext cx="1176798" cy="1082286"/>
            <a:chOff x="10410452" y="410457"/>
            <a:chExt cx="1091621" cy="1089230"/>
          </a:xfrm>
        </p:grpSpPr>
        <p:sp>
          <p:nvSpPr>
            <p:cNvPr id="12" name="Freeform 1356">
              <a:extLst>
                <a:ext uri="{FF2B5EF4-FFF2-40B4-BE49-F238E27FC236}">
                  <a16:creationId xmlns:a16="http://schemas.microsoft.com/office/drawing/2014/main" id="{6FBD8C14-B9EE-FFB4-619C-64474C0B0925}"/>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pPr algn="l" rtl="0"/>
              <a:endParaRPr lang="en-US"/>
            </a:p>
          </p:txBody>
        </p:sp>
        <p:sp>
          <p:nvSpPr>
            <p:cNvPr id="13" name="Freeform 1357">
              <a:extLst>
                <a:ext uri="{FF2B5EF4-FFF2-40B4-BE49-F238E27FC236}">
                  <a16:creationId xmlns:a16="http://schemas.microsoft.com/office/drawing/2014/main" id="{D039FF01-BA19-AA4A-5981-B0054DE63B5F}"/>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627055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E2C906-A531-9A56-9C8B-4D7720781515}"/>
              </a:ext>
            </a:extLst>
          </p:cNvPr>
          <p:cNvSpPr>
            <a:spLocks noGrp="1"/>
          </p:cNvSpPr>
          <p:nvPr>
            <p:ph type="body" sz="quarter" idx="18"/>
          </p:nvPr>
        </p:nvSpPr>
        <p:spPr>
          <a:xfrm>
            <a:off x="810223" y="1572820"/>
            <a:ext cx="5835674" cy="3025975"/>
          </a:xfrm>
        </p:spPr>
        <p:txBody>
          <a:bodyPr/>
          <a:lstStyle/>
          <a:p>
            <a:pPr rtl="0"/>
            <a:r>
              <a:rPr lang="en-US" dirty="0"/>
              <a:t>Innovaatio vaatii ajattelua lyhyen aikavälin rajoitusten lisäksi, kuinka yritysten ja yhteiskuntien on tehtävä asiat eri tavalla kuuden kuukauden, kolmen vuoden, 10 vuoden ja </a:t>
            </a:r>
            <a:r>
              <a:rPr lang="en-US" dirty="0" err="1"/>
              <a:t>sen</a:t>
            </a:r>
            <a:r>
              <a:rPr lang="en-US" dirty="0"/>
              <a:t> </a:t>
            </a:r>
            <a:r>
              <a:rPr lang="en-US" dirty="0" err="1"/>
              <a:t>jälkeenkin</a:t>
            </a:r>
            <a:r>
              <a:rPr lang="en-US" dirty="0"/>
              <a:t>.</a:t>
            </a:r>
          </a:p>
          <a:p>
            <a:pPr rtl="0"/>
            <a:r>
              <a:rPr lang="en-US" dirty="0"/>
              <a:t>Innovaatio tarkoittaa maailmaa muuttavien ulkoisten voimien arviointia ja kehitystä ennakoimaan näitä tarpeita.</a:t>
            </a:r>
          </a:p>
          <a:p>
            <a:pPr rtl="0"/>
            <a:r>
              <a:rPr lang="en-US" b="1" dirty="0">
                <a:solidFill>
                  <a:srgbClr val="F79037"/>
                </a:solidFill>
                <a:hlinkClick r:id="rId3">
                  <a:extLst>
                    <a:ext uri="{A12FA001-AC4F-418D-AE19-62706E023703}">
                      <ahyp:hlinkClr xmlns:ahyp="http://schemas.microsoft.com/office/drawing/2018/hyperlinkcolor" val="tx"/>
                    </a:ext>
                  </a:extLst>
                </a:hlinkClick>
              </a:rPr>
              <a:t>Plenty</a:t>
            </a:r>
            <a:r>
              <a:rPr lang="en-US" b="1" dirty="0">
                <a:solidFill>
                  <a:srgbClr val="F79037"/>
                </a:solidFill>
              </a:rPr>
              <a:t> </a:t>
            </a:r>
            <a:r>
              <a:rPr lang="en-US" dirty="0"/>
              <a:t>on esimerkki yrityksestä, joka muuttaa maatalouden tulevaisuutta ja parantaa ruoan laatua ja saatavuutta. Jotkut näkivät </a:t>
            </a:r>
            <a:r>
              <a:rPr lang="en-US" dirty="0" err="1"/>
              <a:t>tämän</a:t>
            </a:r>
            <a:r>
              <a:rPr lang="en-US" dirty="0"/>
              <a:t> 	</a:t>
            </a:r>
            <a:r>
              <a:rPr lang="en-US" dirty="0" err="1"/>
              <a:t>eettisenä</a:t>
            </a:r>
            <a:r>
              <a:rPr lang="en-US" dirty="0"/>
              <a:t>, jotkut väittävät toisin!</a:t>
            </a:r>
            <a:endParaRPr lang="en-IE" dirty="0"/>
          </a:p>
        </p:txBody>
      </p:sp>
      <p:sp>
        <p:nvSpPr>
          <p:cNvPr id="3" name="Text Placeholder 2">
            <a:extLst>
              <a:ext uri="{FF2B5EF4-FFF2-40B4-BE49-F238E27FC236}">
                <a16:creationId xmlns:a16="http://schemas.microsoft.com/office/drawing/2014/main" id="{0198431E-0F2C-B6F3-213A-4CF728E9BD58}"/>
              </a:ext>
            </a:extLst>
          </p:cNvPr>
          <p:cNvSpPr>
            <a:spLocks noGrp="1"/>
          </p:cNvSpPr>
          <p:nvPr>
            <p:ph type="body" sz="quarter" idx="16"/>
          </p:nvPr>
        </p:nvSpPr>
        <p:spPr>
          <a:xfrm>
            <a:off x="725382" y="555021"/>
            <a:ext cx="5449176" cy="992652"/>
          </a:xfrm>
        </p:spPr>
        <p:txBody>
          <a:bodyPr/>
          <a:lstStyle/>
          <a:p>
            <a:pPr algn="l" rtl="0"/>
            <a:r>
              <a:rPr lang="en-IE" b="1" dirty="0"/>
              <a:t>Innovaatio </a:t>
            </a:r>
            <a:r>
              <a:rPr lang="en-IE" b="1" dirty="0" err="1"/>
              <a:t>työkaluna</a:t>
            </a:r>
            <a:r>
              <a:rPr lang="en-IE" b="1" dirty="0"/>
              <a:t> “food-</a:t>
            </a:r>
            <a:r>
              <a:rPr lang="en-IE" b="1" dirty="0" err="1"/>
              <a:t>ture</a:t>
            </a:r>
            <a:r>
              <a:rPr lang="en-IE" b="1" dirty="0"/>
              <a:t>'</a:t>
            </a:r>
          </a:p>
        </p:txBody>
      </p:sp>
      <p:pic>
        <p:nvPicPr>
          <p:cNvPr id="5" name="Online Media 4" title="Plenty—Creating the Future of Farming in Compton">
            <a:hlinkClick r:id="" action="ppaction://media"/>
            <a:extLst>
              <a:ext uri="{FF2B5EF4-FFF2-40B4-BE49-F238E27FC236}">
                <a16:creationId xmlns:a16="http://schemas.microsoft.com/office/drawing/2014/main" id="{98C60CD6-50E5-AE2D-D81B-ACB1A050B5DF}"/>
              </a:ext>
            </a:extLst>
          </p:cNvPr>
          <p:cNvPicPr>
            <a:picLocks noRot="1" noChangeAspect="1"/>
          </p:cNvPicPr>
          <p:nvPr>
            <a:videoFile r:link="rId1"/>
          </p:nvPr>
        </p:nvPicPr>
        <p:blipFill>
          <a:blip r:embed="rId4"/>
          <a:stretch>
            <a:fillRect/>
          </a:stretch>
        </p:blipFill>
        <p:spPr>
          <a:xfrm>
            <a:off x="6544019" y="2022072"/>
            <a:ext cx="5647981" cy="3654218"/>
          </a:xfrm>
          <a:prstGeom prst="rect">
            <a:avLst/>
          </a:prstGeom>
        </p:spPr>
      </p:pic>
      <p:sp>
        <p:nvSpPr>
          <p:cNvPr id="9" name="TextBox 8">
            <a:extLst>
              <a:ext uri="{FF2B5EF4-FFF2-40B4-BE49-F238E27FC236}">
                <a16:creationId xmlns:a16="http://schemas.microsoft.com/office/drawing/2014/main" id="{91793B28-08E1-6364-8A33-F966CE16F053}"/>
              </a:ext>
            </a:extLst>
          </p:cNvPr>
          <p:cNvSpPr txBox="1"/>
          <p:nvPr/>
        </p:nvSpPr>
        <p:spPr>
          <a:xfrm>
            <a:off x="6544019" y="1458427"/>
            <a:ext cx="6101254" cy="307777"/>
          </a:xfrm>
          <a:prstGeom prst="rect">
            <a:avLst/>
          </a:prstGeom>
          <a:noFill/>
        </p:spPr>
        <p:txBody>
          <a:bodyPr wrap="square">
            <a:spAutoFit/>
          </a:bodyPr>
          <a:lstStyle/>
          <a:p>
            <a:pPr algn="l" rtl="0"/>
            <a:r>
              <a:rPr lang="en-US" sz="1400" b="1" dirty="0">
                <a:solidFill>
                  <a:srgbClr val="F79037"/>
                </a:solidFill>
                <a:hlinkClick r:id="rId5">
                  <a:extLst>
                    <a:ext uri="{A12FA001-AC4F-418D-AE19-62706E023703}">
                      <ahyp:hlinkClr xmlns:ahyp="http://schemas.microsoft.com/office/drawing/2018/hyperlinkcolor" val="tx"/>
                    </a:ext>
                  </a:extLst>
                </a:hlinkClick>
              </a:rPr>
              <a:t>Runsaasti – Maanviljelyn tulevaisuuden luominen Comptonissa – YouTube</a:t>
            </a:r>
            <a:endParaRPr lang="en-IE" sz="1400" b="1" dirty="0">
              <a:solidFill>
                <a:srgbClr val="F79037"/>
              </a:solidFill>
            </a:endParaRPr>
          </a:p>
        </p:txBody>
      </p:sp>
    </p:spTree>
    <p:extLst>
      <p:ext uri="{BB962C8B-B14F-4D97-AF65-F5344CB8AC3E}">
        <p14:creationId xmlns:p14="http://schemas.microsoft.com/office/powerpoint/2010/main" val="322088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6C7D2-85FD-35E4-0B5B-EA949C1B53BA}"/>
              </a:ext>
            </a:extLst>
          </p:cNvPr>
          <p:cNvSpPr>
            <a:spLocks noGrp="1"/>
          </p:cNvSpPr>
          <p:nvPr>
            <p:ph type="body" sz="quarter" idx="16"/>
          </p:nvPr>
        </p:nvSpPr>
        <p:spPr/>
        <p:txBody>
          <a:bodyPr/>
          <a:lstStyle/>
          <a:p>
            <a:pPr algn="l" rtl="0"/>
            <a:r>
              <a:rPr lang="en-IE" b="1" dirty="0"/>
              <a:t>Kannattaa kuunnella… PODCAST</a:t>
            </a:r>
          </a:p>
        </p:txBody>
      </p:sp>
      <p:pic>
        <p:nvPicPr>
          <p:cNvPr id="5" name="Picture 4">
            <a:hlinkClick r:id="rId2"/>
            <a:extLst>
              <a:ext uri="{FF2B5EF4-FFF2-40B4-BE49-F238E27FC236}">
                <a16:creationId xmlns:a16="http://schemas.microsoft.com/office/drawing/2014/main" id="{02A70800-D237-71BF-0917-6D46031097E0}"/>
              </a:ext>
            </a:extLst>
          </p:cNvPr>
          <p:cNvPicPr>
            <a:picLocks noChangeAspect="1"/>
          </p:cNvPicPr>
          <p:nvPr/>
        </p:nvPicPr>
        <p:blipFill>
          <a:blip r:embed="rId3"/>
          <a:stretch>
            <a:fillRect/>
          </a:stretch>
        </p:blipFill>
        <p:spPr>
          <a:xfrm>
            <a:off x="1120210" y="2270235"/>
            <a:ext cx="10184231" cy="2120840"/>
          </a:xfrm>
          <a:prstGeom prst="rect">
            <a:avLst/>
          </a:prstGeom>
        </p:spPr>
      </p:pic>
      <p:sp>
        <p:nvSpPr>
          <p:cNvPr id="9" name="TextBox 8">
            <a:extLst>
              <a:ext uri="{FF2B5EF4-FFF2-40B4-BE49-F238E27FC236}">
                <a16:creationId xmlns:a16="http://schemas.microsoft.com/office/drawing/2014/main" id="{136D73F6-5CD9-D2C3-AC37-CF909FF8104A}"/>
              </a:ext>
            </a:extLst>
          </p:cNvPr>
          <p:cNvSpPr txBox="1"/>
          <p:nvPr/>
        </p:nvSpPr>
        <p:spPr>
          <a:xfrm>
            <a:off x="1481958" y="4906136"/>
            <a:ext cx="9417269" cy="369332"/>
          </a:xfrm>
          <a:prstGeom prst="rect">
            <a:avLst/>
          </a:prstGeom>
          <a:noFill/>
        </p:spPr>
        <p:txBody>
          <a:bodyPr wrap="square">
            <a:spAutoFit/>
          </a:bodyPr>
          <a:lstStyle/>
          <a:p>
            <a:pPr algn="l" rtl="0"/>
            <a:r>
              <a:rPr lang="en-US" dirty="0">
                <a:solidFill>
                  <a:srgbClr val="F79037"/>
                </a:solidFill>
                <a:hlinkClick r:id="rId4">
                  <a:extLst>
                    <a:ext uri="{A12FA001-AC4F-418D-AE19-62706E023703}">
                      <ahyp:hlinkClr xmlns:ahyp="http://schemas.microsoft.com/office/drawing/2018/hyperlinkcolor" val="tx"/>
                    </a:ext>
                  </a:extLst>
                </a:hlinkClick>
              </a:rPr>
              <a:t>COP26: Ruoki maailmaa tuhoamatta ilmastoa - Radio Davos | Podcast Spotifyssa</a:t>
            </a:r>
            <a:endParaRPr lang="en-IE" dirty="0">
              <a:solidFill>
                <a:srgbClr val="F79037"/>
              </a:solidFill>
            </a:endParaRPr>
          </a:p>
        </p:txBody>
      </p:sp>
    </p:spTree>
    <p:extLst>
      <p:ext uri="{BB962C8B-B14F-4D97-AF65-F5344CB8AC3E}">
        <p14:creationId xmlns:p14="http://schemas.microsoft.com/office/powerpoint/2010/main" val="3747409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AAFA4-852A-600A-4A34-DEADCF68E9FE}"/>
              </a:ext>
            </a:extLst>
          </p:cNvPr>
          <p:cNvSpPr>
            <a:spLocks noGrp="1"/>
          </p:cNvSpPr>
          <p:nvPr>
            <p:ph type="body" sz="quarter" idx="16"/>
          </p:nvPr>
        </p:nvSpPr>
        <p:spPr>
          <a:xfrm>
            <a:off x="5260157" y="2876275"/>
            <a:ext cx="6533906" cy="3066422"/>
          </a:xfrm>
        </p:spPr>
        <p:txBody>
          <a:bodyPr>
            <a:normAutofit/>
          </a:bodyPr>
          <a:lstStyle/>
          <a:p>
            <a:pPr algn="l" rtl="0"/>
            <a:r>
              <a:rPr lang="en-US" sz="4000" dirty="0"/>
              <a:t>Terveemmän tulevaisuuden luominen julkisen ja yksityisen sektorin kumppanuudelle ja kestävän kehityksen tavoitteille</a:t>
            </a:r>
          </a:p>
          <a:p>
            <a:pPr algn="l" rtl="0"/>
            <a:endParaRPr lang="en-IE" sz="4000" dirty="0"/>
          </a:p>
        </p:txBody>
      </p:sp>
      <p:sp>
        <p:nvSpPr>
          <p:cNvPr id="3" name="Text Placeholder 2">
            <a:extLst>
              <a:ext uri="{FF2B5EF4-FFF2-40B4-BE49-F238E27FC236}">
                <a16:creationId xmlns:a16="http://schemas.microsoft.com/office/drawing/2014/main" id="{45765917-2117-F36F-5E04-BF0C3437C429}"/>
              </a:ext>
            </a:extLst>
          </p:cNvPr>
          <p:cNvSpPr>
            <a:spLocks noGrp="1"/>
          </p:cNvSpPr>
          <p:nvPr>
            <p:ph type="body" sz="quarter" idx="17"/>
          </p:nvPr>
        </p:nvSpPr>
        <p:spPr/>
        <p:txBody>
          <a:bodyPr/>
          <a:lstStyle/>
          <a:p>
            <a:pPr algn="l" rtl="0"/>
            <a:r>
              <a:rPr lang="en-IE" dirty="0"/>
              <a:t>04</a:t>
            </a:r>
          </a:p>
        </p:txBody>
      </p:sp>
    </p:spTree>
    <p:extLst>
      <p:ext uri="{BB962C8B-B14F-4D97-AF65-F5344CB8AC3E}">
        <p14:creationId xmlns:p14="http://schemas.microsoft.com/office/powerpoint/2010/main" val="2259289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FE54E5-E50F-74BE-4952-EE7EDE41809B}"/>
              </a:ext>
            </a:extLst>
          </p:cNvPr>
          <p:cNvSpPr>
            <a:spLocks noGrp="1"/>
          </p:cNvSpPr>
          <p:nvPr>
            <p:ph type="body" sz="quarter" idx="18"/>
          </p:nvPr>
        </p:nvSpPr>
        <p:spPr>
          <a:xfrm>
            <a:off x="898357" y="1731604"/>
            <a:ext cx="5397340" cy="3291086"/>
          </a:xfrm>
        </p:spPr>
        <p:txBody>
          <a:bodyPr/>
          <a:lstStyle/>
          <a:p>
            <a:pPr algn="l" rtl="0"/>
            <a:r>
              <a:rPr lang="en-IE" dirty="0"/>
              <a:t>Moduulissa 1 </a:t>
            </a:r>
            <a:r>
              <a:rPr lang="en-IE" dirty="0" err="1"/>
              <a:t>perehdyimme</a:t>
            </a:r>
            <a:r>
              <a:rPr lang="en-IE" dirty="0"/>
              <a:t> </a:t>
            </a:r>
            <a:r>
              <a:rPr lang="en-IE" dirty="0" err="1"/>
              <a:t>elintarvikkeiden</a:t>
            </a:r>
            <a:r>
              <a:rPr lang="en-IE" dirty="0"/>
              <a:t> ja </a:t>
            </a:r>
            <a:r>
              <a:rPr lang="en-IE" dirty="0" err="1"/>
              <a:t>elintarvikeyritysten</a:t>
            </a:r>
            <a:r>
              <a:rPr lang="en-IE" dirty="0"/>
              <a:t> </a:t>
            </a:r>
            <a:r>
              <a:rPr lang="en-IE" dirty="0" err="1"/>
              <a:t>vaikutuksiin</a:t>
            </a:r>
            <a:r>
              <a:rPr lang="en-IE" dirty="0"/>
              <a:t> </a:t>
            </a:r>
            <a:r>
              <a:rPr lang="en-IE" dirty="0" err="1"/>
              <a:t>eri</a:t>
            </a:r>
            <a:r>
              <a:rPr lang="en-IE" dirty="0"/>
              <a:t> </a:t>
            </a:r>
            <a:r>
              <a:rPr lang="en-IE" dirty="0" err="1"/>
              <a:t>näkökulmista</a:t>
            </a:r>
            <a:r>
              <a:rPr lang="en-IE" dirty="0"/>
              <a:t> (</a:t>
            </a:r>
            <a:r>
              <a:rPr lang="en-IE" i="1" dirty="0"/>
              <a:t>People – Planet - Profit</a:t>
            </a:r>
            <a:r>
              <a:rPr lang="en-IE" dirty="0"/>
              <a:t>) ja osoitimme yhteyden kestävän kehityksen tavoitteisiin.</a:t>
            </a:r>
          </a:p>
          <a:p>
            <a:r>
              <a:rPr lang="en-IE" dirty="0"/>
              <a:t>Tällä kurssilla </a:t>
            </a:r>
            <a:r>
              <a:rPr lang="en-IE" dirty="0" err="1"/>
              <a:t>pyrimme</a:t>
            </a:r>
            <a:r>
              <a:rPr lang="en-IE" dirty="0"/>
              <a:t> </a:t>
            </a:r>
            <a:r>
              <a:rPr lang="en-IE" dirty="0" err="1"/>
              <a:t>lisäämään</a:t>
            </a:r>
            <a:r>
              <a:rPr lang="en-IE" dirty="0"/>
              <a:t> </a:t>
            </a:r>
            <a:r>
              <a:rPr lang="en-IE" dirty="0" err="1"/>
              <a:t>eettisen</a:t>
            </a:r>
            <a:r>
              <a:rPr lang="en-IE" dirty="0"/>
              <a:t> </a:t>
            </a:r>
            <a:r>
              <a:rPr lang="en-IE" dirty="0" err="1"/>
              <a:t>elintarvikeyrittäjyyden</a:t>
            </a:r>
            <a:r>
              <a:rPr lang="en-IE" dirty="0"/>
              <a:t> </a:t>
            </a:r>
            <a:r>
              <a:rPr lang="en-IE" dirty="0" err="1"/>
              <a:t>tietoisuutta</a:t>
            </a:r>
            <a:r>
              <a:rPr lang="en-IE" dirty="0"/>
              <a:t>. </a:t>
            </a:r>
            <a:r>
              <a:rPr lang="en-IE" b="1" dirty="0" err="1"/>
              <a:t>Tietoisuus</a:t>
            </a:r>
            <a:r>
              <a:rPr lang="en-IE" b="1" dirty="0"/>
              <a:t> </a:t>
            </a:r>
            <a:r>
              <a:rPr lang="en-IE" b="1" dirty="0" err="1"/>
              <a:t>ja</a:t>
            </a:r>
            <a:r>
              <a:rPr lang="en-IE" b="1" dirty="0"/>
              <a:t> </a:t>
            </a:r>
            <a:r>
              <a:rPr lang="en-IE" b="1" dirty="0" err="1"/>
              <a:t>tieto</a:t>
            </a:r>
            <a:r>
              <a:rPr lang="en-IE" b="1" dirty="0"/>
              <a:t> </a:t>
            </a:r>
            <a:r>
              <a:rPr lang="en-IE" dirty="0" err="1"/>
              <a:t>ovat</a:t>
            </a:r>
            <a:r>
              <a:rPr lang="en-IE" dirty="0"/>
              <a:t> muutoksen alku, ja </a:t>
            </a:r>
            <a:r>
              <a:rPr lang="en-IE" dirty="0" err="1"/>
              <a:t>te</a:t>
            </a:r>
            <a:r>
              <a:rPr lang="en-IE" dirty="0"/>
              <a:t> </a:t>
            </a:r>
            <a:r>
              <a:rPr lang="en-IE" dirty="0" err="1"/>
              <a:t>olette</a:t>
            </a:r>
            <a:r>
              <a:rPr lang="en-IE" dirty="0"/>
              <a:t> </a:t>
            </a:r>
            <a:r>
              <a:rPr lang="en-IE" dirty="0" err="1"/>
              <a:t>muutoksentekijöiämme</a:t>
            </a:r>
            <a:r>
              <a:rPr lang="en-IE" dirty="0"/>
              <a:t>!</a:t>
            </a:r>
          </a:p>
        </p:txBody>
      </p:sp>
      <p:sp>
        <p:nvSpPr>
          <p:cNvPr id="3" name="Text Placeholder 2">
            <a:extLst>
              <a:ext uri="{FF2B5EF4-FFF2-40B4-BE49-F238E27FC236}">
                <a16:creationId xmlns:a16="http://schemas.microsoft.com/office/drawing/2014/main" id="{D9E40413-0ADB-8142-3D4E-6EDDFB67A6ED}"/>
              </a:ext>
            </a:extLst>
          </p:cNvPr>
          <p:cNvSpPr>
            <a:spLocks noGrp="1"/>
          </p:cNvSpPr>
          <p:nvPr>
            <p:ph type="body" sz="quarter" idx="16"/>
          </p:nvPr>
        </p:nvSpPr>
        <p:spPr>
          <a:xfrm>
            <a:off x="898357" y="652907"/>
            <a:ext cx="7489852" cy="992652"/>
          </a:xfrm>
        </p:spPr>
        <p:txBody>
          <a:bodyPr/>
          <a:lstStyle/>
          <a:p>
            <a:pPr algn="l" rtl="0"/>
            <a:r>
              <a:rPr lang="en-IE" b="1" dirty="0" err="1"/>
              <a:t>Työtä</a:t>
            </a:r>
            <a:r>
              <a:rPr lang="en-IE" b="1" dirty="0"/>
              <a:t> TULEVAISUUTTEEMME</a:t>
            </a:r>
          </a:p>
        </p:txBody>
      </p:sp>
      <p:graphicFrame>
        <p:nvGraphicFramePr>
          <p:cNvPr id="5" name="Kuvan paikkamerkki 4">
            <a:extLst>
              <a:ext uri="{FF2B5EF4-FFF2-40B4-BE49-F238E27FC236}">
                <a16:creationId xmlns:a16="http://schemas.microsoft.com/office/drawing/2014/main" id="{D8556E27-E4C1-4914-FC57-69B4B4A14D88}"/>
              </a:ext>
            </a:extLst>
          </p:cNvPr>
          <p:cNvGraphicFramePr>
            <a:graphicFrameLocks noGrp="1" noChangeAspect="1"/>
          </p:cNvGraphicFramePr>
          <p:nvPr>
            <p:ph type="pic" sz="quarter" idx="10"/>
            <p:extLst>
              <p:ext uri="{D42A27DB-BD31-4B8C-83A1-F6EECF244321}">
                <p14:modId xmlns:p14="http://schemas.microsoft.com/office/powerpoint/2010/main" val="3722615890"/>
              </p:ext>
            </p:extLst>
          </p:nvPr>
        </p:nvGraphicFramePr>
        <p:xfrm>
          <a:off x="7061200" y="1933575"/>
          <a:ext cx="5130800" cy="2886075"/>
        </p:xfrm>
        <a:graphic>
          <a:graphicData uri="http://schemas.openxmlformats.org/presentationml/2006/ole">
            <mc:AlternateContent xmlns:mc="http://schemas.openxmlformats.org/markup-compatibility/2006">
              <mc:Choice xmlns:v="urn:schemas-microsoft-com:vml" Requires="v">
                <p:oleObj name="Acrobat Document" r:id="rId2" imgW="6096000" imgH="3429000" progId="Acrobat.Document.DC">
                  <p:embed/>
                </p:oleObj>
              </mc:Choice>
              <mc:Fallback>
                <p:oleObj name="Acrobat Document" r:id="rId2" imgW="6096000" imgH="3429000" progId="Acrobat.Document.DC">
                  <p:embed/>
                  <p:pic>
                    <p:nvPicPr>
                      <p:cNvPr id="0" name=""/>
                      <p:cNvPicPr/>
                      <p:nvPr/>
                    </p:nvPicPr>
                    <p:blipFill>
                      <a:blip r:embed="rId3"/>
                      <a:stretch>
                        <a:fillRect/>
                      </a:stretch>
                    </p:blipFill>
                    <p:spPr>
                      <a:xfrm>
                        <a:off x="7061200" y="1933575"/>
                        <a:ext cx="5130800" cy="2886075"/>
                      </a:xfrm>
                      <a:prstGeom prst="rect">
                        <a:avLst/>
                      </a:prstGeom>
                    </p:spPr>
                  </p:pic>
                </p:oleObj>
              </mc:Fallback>
            </mc:AlternateContent>
          </a:graphicData>
        </a:graphic>
      </p:graphicFrame>
    </p:spTree>
    <p:extLst>
      <p:ext uri="{BB962C8B-B14F-4D97-AF65-F5344CB8AC3E}">
        <p14:creationId xmlns:p14="http://schemas.microsoft.com/office/powerpoint/2010/main" val="3058001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C7700-0A7B-90EE-8908-F003EEE10B1E}"/>
              </a:ext>
            </a:extLst>
          </p:cNvPr>
          <p:cNvSpPr>
            <a:spLocks noGrp="1"/>
          </p:cNvSpPr>
          <p:nvPr>
            <p:ph type="body" sz="quarter" idx="13"/>
          </p:nvPr>
        </p:nvSpPr>
        <p:spPr>
          <a:xfrm>
            <a:off x="833402" y="1511073"/>
            <a:ext cx="5260508" cy="3808175"/>
          </a:xfrm>
        </p:spPr>
        <p:txBody>
          <a:bodyPr>
            <a:noAutofit/>
          </a:bodyPr>
          <a:lstStyle/>
          <a:p>
            <a:pPr rtl="0"/>
            <a:r>
              <a:rPr lang="en-US" sz="2800" b="1" i="0" dirty="0"/>
              <a:t>Eettisten arvojen juurruttaminen, tavoitteiden asettaminen, sidosryhmien sitouttaminen ja kestävän kehityksen jatkuva parantaminen ovat tärkeitä pitkän aikavälin kestävän kehityksen suunnittelulle eettisessä elintarvikeliiketoiminnassa.</a:t>
            </a:r>
            <a:endParaRPr lang="en-IE" sz="2800" b="1" i="0" dirty="0"/>
          </a:p>
        </p:txBody>
      </p:sp>
      <p:pic>
        <p:nvPicPr>
          <p:cNvPr id="5" name="Picture Placeholder 4" descr="Potting a young plant">
            <a:extLst>
              <a:ext uri="{FF2B5EF4-FFF2-40B4-BE49-F238E27FC236}">
                <a16:creationId xmlns:a16="http://schemas.microsoft.com/office/drawing/2014/main" id="{D0D94DBF-D967-757F-2E67-69D2B50E6BB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257925" y="1280924"/>
            <a:ext cx="5239644" cy="4704418"/>
          </a:xfrm>
        </p:spPr>
      </p:pic>
      <p:grpSp>
        <p:nvGrpSpPr>
          <p:cNvPr id="3" name="Group 2">
            <a:extLst>
              <a:ext uri="{FF2B5EF4-FFF2-40B4-BE49-F238E27FC236}">
                <a16:creationId xmlns:a16="http://schemas.microsoft.com/office/drawing/2014/main" id="{B1C0F119-AFA0-01CE-7D1D-BED7CEB159A9}"/>
              </a:ext>
            </a:extLst>
          </p:cNvPr>
          <p:cNvGrpSpPr/>
          <p:nvPr/>
        </p:nvGrpSpPr>
        <p:grpSpPr>
          <a:xfrm>
            <a:off x="9582495" y="1404749"/>
            <a:ext cx="1713093" cy="1764975"/>
            <a:chOff x="978879" y="2999701"/>
            <a:chExt cx="2461200" cy="2460124"/>
          </a:xfrm>
        </p:grpSpPr>
        <p:grpSp>
          <p:nvGrpSpPr>
            <p:cNvPr id="4" name="Graphic 2">
              <a:extLst>
                <a:ext uri="{FF2B5EF4-FFF2-40B4-BE49-F238E27FC236}">
                  <a16:creationId xmlns:a16="http://schemas.microsoft.com/office/drawing/2014/main" id="{9B7404F2-8479-00D4-E68C-2C7C0B8515FE}"/>
                </a:ext>
              </a:extLst>
            </p:cNvPr>
            <p:cNvGrpSpPr/>
            <p:nvPr/>
          </p:nvGrpSpPr>
          <p:grpSpPr>
            <a:xfrm>
              <a:off x="978879" y="2999701"/>
              <a:ext cx="2461200" cy="2460124"/>
              <a:chOff x="690225" y="4499263"/>
              <a:chExt cx="1499146" cy="1498490"/>
            </a:xfrm>
            <a:solidFill>
              <a:schemeClr val="bg1">
                <a:alpha val="27098"/>
              </a:schemeClr>
            </a:solidFill>
          </p:grpSpPr>
          <p:sp>
            <p:nvSpPr>
              <p:cNvPr id="9" name="Freeform 127">
                <a:extLst>
                  <a:ext uri="{FF2B5EF4-FFF2-40B4-BE49-F238E27FC236}">
                    <a16:creationId xmlns:a16="http://schemas.microsoft.com/office/drawing/2014/main" id="{1EA2D5DA-803E-229D-7BD4-D24B769A0EC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0" name="Freeform 128">
                <a:extLst>
                  <a:ext uri="{FF2B5EF4-FFF2-40B4-BE49-F238E27FC236}">
                    <a16:creationId xmlns:a16="http://schemas.microsoft.com/office/drawing/2014/main" id="{73EDF81B-6211-B332-9D14-6CD6CD175E8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6" name="Freeform 124">
              <a:extLst>
                <a:ext uri="{FF2B5EF4-FFF2-40B4-BE49-F238E27FC236}">
                  <a16:creationId xmlns:a16="http://schemas.microsoft.com/office/drawing/2014/main" id="{036AD2BC-3678-9F13-DF51-ADDCB16DDDA9}"/>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7" name="Freeform 125">
              <a:extLst>
                <a:ext uri="{FF2B5EF4-FFF2-40B4-BE49-F238E27FC236}">
                  <a16:creationId xmlns:a16="http://schemas.microsoft.com/office/drawing/2014/main" id="{D81103B1-F82F-DE0D-FF5A-06D167843E65}"/>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8" name="Freeform 126">
              <a:extLst>
                <a:ext uri="{FF2B5EF4-FFF2-40B4-BE49-F238E27FC236}">
                  <a16:creationId xmlns:a16="http://schemas.microsoft.com/office/drawing/2014/main" id="{59B4D7EA-DF84-7DCE-A26F-8567B73B23D0}"/>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37934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15308-C6EF-EE3C-19B9-5115CC24EFBD}"/>
              </a:ext>
            </a:extLst>
          </p:cNvPr>
          <p:cNvSpPr>
            <a:spLocks noGrp="1"/>
          </p:cNvSpPr>
          <p:nvPr>
            <p:ph type="body" sz="quarter" idx="18"/>
          </p:nvPr>
        </p:nvSpPr>
        <p:spPr>
          <a:xfrm>
            <a:off x="898358" y="1428951"/>
            <a:ext cx="6556801" cy="3025975"/>
          </a:xfrm>
        </p:spPr>
        <p:txBody>
          <a:bodyPr/>
          <a:lstStyle/>
          <a:p>
            <a:pPr algn="l" rtl="0"/>
            <a:r>
              <a:rPr lang="en-US" dirty="0"/>
              <a:t>Pitkän aikavälin kestävän kehityksen suunnittelu on kriittistä missä tahansa liiketoiminnassa ja </a:t>
            </a:r>
            <a:r>
              <a:rPr lang="en-US" dirty="0" err="1"/>
              <a:t>vaatii</a:t>
            </a:r>
            <a:r>
              <a:rPr lang="en-US" dirty="0"/>
              <a:t> </a:t>
            </a:r>
            <a:r>
              <a:rPr lang="en-US" b="1" dirty="0" err="1"/>
              <a:t>kokonaisvaltaista</a:t>
            </a:r>
            <a:r>
              <a:rPr lang="en-US" b="1" dirty="0"/>
              <a:t> </a:t>
            </a:r>
            <a:r>
              <a:rPr lang="en-US" b="1" dirty="0" err="1"/>
              <a:t>lähestymistapaa</a:t>
            </a:r>
            <a:r>
              <a:rPr lang="en-US" b="1" dirty="0"/>
              <a:t>, </a:t>
            </a:r>
            <a:r>
              <a:rPr lang="en-US" dirty="0" err="1"/>
              <a:t>joka</a:t>
            </a:r>
            <a:r>
              <a:rPr lang="en-US" dirty="0"/>
              <a:t> yhdistää ympäristölliset, sosiaaliset ja taloudelliset näkökohdat, raportoinnin ja vastuullisuuden osaksi liiketoimintakäytäntöjäsi.</a:t>
            </a:r>
          </a:p>
          <a:p>
            <a:pPr algn="l" rtl="0"/>
            <a:r>
              <a:rPr lang="en-US" dirty="0"/>
              <a:t>Ottamalla käyttöön eettiset arvot, asettamalla tavoitteita, sitouttamalla sidosryhmiä ja parantamalla jatkuvasti kestävän kehityksen ponnistelujasi voit asettaa eettisen elintarvikeliiketoimintasi pitkän aikavälin menestykseen ja samalla vaikuttaa </a:t>
            </a:r>
            <a:r>
              <a:rPr lang="en-US" dirty="0" err="1"/>
              <a:t>myönteisesti</a:t>
            </a:r>
            <a:r>
              <a:rPr lang="en-US" dirty="0"/>
              <a:t> 	</a:t>
            </a:r>
            <a:r>
              <a:rPr lang="en-US" dirty="0" err="1"/>
              <a:t>ympäristöön</a:t>
            </a:r>
            <a:r>
              <a:rPr lang="en-US" dirty="0"/>
              <a:t> ja yhteiskuntaan.</a:t>
            </a:r>
            <a:endParaRPr lang="en-IE" dirty="0"/>
          </a:p>
        </p:txBody>
      </p:sp>
      <p:sp>
        <p:nvSpPr>
          <p:cNvPr id="3" name="Text Placeholder 2">
            <a:extLst>
              <a:ext uri="{FF2B5EF4-FFF2-40B4-BE49-F238E27FC236}">
                <a16:creationId xmlns:a16="http://schemas.microsoft.com/office/drawing/2014/main" id="{4D03B566-ED4A-AF38-3285-3F6CCDD19006}"/>
              </a:ext>
            </a:extLst>
          </p:cNvPr>
          <p:cNvSpPr>
            <a:spLocks noGrp="1"/>
          </p:cNvSpPr>
          <p:nvPr>
            <p:ph type="body" sz="quarter" idx="16"/>
          </p:nvPr>
        </p:nvSpPr>
        <p:spPr>
          <a:xfrm>
            <a:off x="898358" y="617664"/>
            <a:ext cx="5350042" cy="992652"/>
          </a:xfrm>
        </p:spPr>
        <p:txBody>
          <a:bodyPr/>
          <a:lstStyle/>
          <a:p>
            <a:pPr algn="l" rtl="0"/>
            <a:r>
              <a:rPr lang="en-IE" b="1" dirty="0" err="1"/>
              <a:t>Tulevaisuuden</a:t>
            </a:r>
            <a:r>
              <a:rPr lang="en-IE" b="1" dirty="0"/>
              <a:t> </a:t>
            </a:r>
            <a:r>
              <a:rPr lang="en-IE" b="1" dirty="0" err="1"/>
              <a:t>suunnittelu</a:t>
            </a:r>
            <a:endParaRPr lang="en-IE" b="1" dirty="0"/>
          </a:p>
        </p:txBody>
      </p:sp>
      <p:pic>
        <p:nvPicPr>
          <p:cNvPr id="6" name="Picture Placeholder 5" descr="Woman with binoculars">
            <a:extLst>
              <a:ext uri="{FF2B5EF4-FFF2-40B4-BE49-F238E27FC236}">
                <a16:creationId xmlns:a16="http://schemas.microsoft.com/office/drawing/2014/main" id="{25962F15-228A-FE10-9A81-460B8B1F129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36092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AB2171-7F83-281E-C6D7-A28ACE8E7D0A}"/>
              </a:ext>
            </a:extLst>
          </p:cNvPr>
          <p:cNvSpPr>
            <a:spLocks noGrp="1"/>
          </p:cNvSpPr>
          <p:nvPr>
            <p:ph type="body" sz="quarter" idx="16"/>
          </p:nvPr>
        </p:nvSpPr>
        <p:spPr/>
        <p:txBody>
          <a:bodyPr/>
          <a:lstStyle/>
          <a:p>
            <a:pPr algn="l" rtl="0"/>
            <a:r>
              <a:rPr lang="en-IE" b="1" dirty="0"/>
              <a:t>Eettisten arvojen sisällyttäminen:</a:t>
            </a:r>
          </a:p>
        </p:txBody>
      </p:sp>
      <p:pic>
        <p:nvPicPr>
          <p:cNvPr id="5" name="Picture 4" descr="Two white strings one below is tangled while the one above is curved">
            <a:extLst>
              <a:ext uri="{FF2B5EF4-FFF2-40B4-BE49-F238E27FC236}">
                <a16:creationId xmlns:a16="http://schemas.microsoft.com/office/drawing/2014/main" id="{AFE3BB6C-D538-8B99-27DB-52FC8B0D49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6672" y="2343807"/>
            <a:ext cx="3585328" cy="3092536"/>
          </a:xfrm>
          <a:prstGeom prst="rect">
            <a:avLst/>
          </a:prstGeom>
        </p:spPr>
      </p:pic>
      <p:grpSp>
        <p:nvGrpSpPr>
          <p:cNvPr id="6" name="Graphic 2">
            <a:extLst>
              <a:ext uri="{FF2B5EF4-FFF2-40B4-BE49-F238E27FC236}">
                <a16:creationId xmlns:a16="http://schemas.microsoft.com/office/drawing/2014/main" id="{D7FE6638-7674-C5F0-651B-D699B61C9B20}"/>
              </a:ext>
            </a:extLst>
          </p:cNvPr>
          <p:cNvGrpSpPr/>
          <p:nvPr/>
        </p:nvGrpSpPr>
        <p:grpSpPr>
          <a:xfrm>
            <a:off x="10755345" y="190372"/>
            <a:ext cx="978186" cy="979254"/>
            <a:chOff x="690225" y="4499263"/>
            <a:chExt cx="1499146" cy="1521296"/>
          </a:xfrm>
        </p:grpSpPr>
        <p:sp>
          <p:nvSpPr>
            <p:cNvPr id="7" name="Freeform 12">
              <a:extLst>
                <a:ext uri="{FF2B5EF4-FFF2-40B4-BE49-F238E27FC236}">
                  <a16:creationId xmlns:a16="http://schemas.microsoft.com/office/drawing/2014/main" id="{FBC059BD-EC58-3F6F-7428-7C8CF7F99EB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E5DE6805-087B-1FA6-8EDB-A64F868635F8}"/>
                </a:ext>
              </a:extLst>
            </p:cNvPr>
            <p:cNvGrpSpPr/>
            <p:nvPr/>
          </p:nvGrpSpPr>
          <p:grpSpPr>
            <a:xfrm>
              <a:off x="879521" y="4954417"/>
              <a:ext cx="306297" cy="518817"/>
              <a:chOff x="879521" y="4954417"/>
              <a:chExt cx="306297" cy="518817"/>
            </a:xfrm>
            <a:solidFill>
              <a:srgbClr val="F1A0C2"/>
            </a:solidFill>
          </p:grpSpPr>
          <p:sp>
            <p:nvSpPr>
              <p:cNvPr id="28" name="Freeform 38">
                <a:extLst>
                  <a:ext uri="{FF2B5EF4-FFF2-40B4-BE49-F238E27FC236}">
                    <a16:creationId xmlns:a16="http://schemas.microsoft.com/office/drawing/2014/main" id="{508B8C15-8F8B-501D-89C8-E439855D943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39">
                <a:extLst>
                  <a:ext uri="{FF2B5EF4-FFF2-40B4-BE49-F238E27FC236}">
                    <a16:creationId xmlns:a16="http://schemas.microsoft.com/office/drawing/2014/main" id="{B0BF4AAD-5FD4-C8A8-B6CE-CAD263F9CB7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0">
                <a:extLst>
                  <a:ext uri="{FF2B5EF4-FFF2-40B4-BE49-F238E27FC236}">
                    <a16:creationId xmlns:a16="http://schemas.microsoft.com/office/drawing/2014/main" id="{336CBBDE-0C0C-E41C-81E6-0F0F95E5313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41">
                <a:extLst>
                  <a:ext uri="{FF2B5EF4-FFF2-40B4-BE49-F238E27FC236}">
                    <a16:creationId xmlns:a16="http://schemas.microsoft.com/office/drawing/2014/main" id="{FE16C46F-6BC5-2C1A-DC09-A70202303CF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42">
                <a:extLst>
                  <a:ext uri="{FF2B5EF4-FFF2-40B4-BE49-F238E27FC236}">
                    <a16:creationId xmlns:a16="http://schemas.microsoft.com/office/drawing/2014/main" id="{4A2D130D-75C3-C67E-E5E1-2F9F9A9BF84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19999FA7-8CAF-D6F5-BE17-84CEF3FAE566}"/>
                </a:ext>
              </a:extLst>
            </p:cNvPr>
            <p:cNvGrpSpPr/>
            <p:nvPr/>
          </p:nvGrpSpPr>
          <p:grpSpPr>
            <a:xfrm>
              <a:off x="1305674" y="4681705"/>
              <a:ext cx="305346" cy="518817"/>
              <a:chOff x="1305674" y="4681705"/>
              <a:chExt cx="305346" cy="518817"/>
            </a:xfrm>
            <a:solidFill>
              <a:srgbClr val="F1A0C2"/>
            </a:solidFill>
          </p:grpSpPr>
          <p:sp>
            <p:nvSpPr>
              <p:cNvPr id="23" name="Freeform 33">
                <a:extLst>
                  <a:ext uri="{FF2B5EF4-FFF2-40B4-BE49-F238E27FC236}">
                    <a16:creationId xmlns:a16="http://schemas.microsoft.com/office/drawing/2014/main" id="{E954E908-1596-14D2-7984-307F854B53B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4">
                <a:extLst>
                  <a:ext uri="{FF2B5EF4-FFF2-40B4-BE49-F238E27FC236}">
                    <a16:creationId xmlns:a16="http://schemas.microsoft.com/office/drawing/2014/main" id="{A630D3C6-12C7-105E-EBC2-86E0250E7A27}"/>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5">
                <a:extLst>
                  <a:ext uri="{FF2B5EF4-FFF2-40B4-BE49-F238E27FC236}">
                    <a16:creationId xmlns:a16="http://schemas.microsoft.com/office/drawing/2014/main" id="{F75E7A8F-FA34-B5E7-19A7-F2095E64295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36">
                <a:extLst>
                  <a:ext uri="{FF2B5EF4-FFF2-40B4-BE49-F238E27FC236}">
                    <a16:creationId xmlns:a16="http://schemas.microsoft.com/office/drawing/2014/main" id="{9EB9D3A8-D280-0651-D7B0-34258206D93E}"/>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7">
                <a:extLst>
                  <a:ext uri="{FF2B5EF4-FFF2-40B4-BE49-F238E27FC236}">
                    <a16:creationId xmlns:a16="http://schemas.microsoft.com/office/drawing/2014/main" id="{C318E774-9194-A42B-F183-A30E9F12D08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1355072D-E85A-8C7B-CF3D-3A5C5E9E90CA}"/>
                </a:ext>
              </a:extLst>
            </p:cNvPr>
            <p:cNvGrpSpPr/>
            <p:nvPr/>
          </p:nvGrpSpPr>
          <p:grpSpPr>
            <a:xfrm>
              <a:off x="1725169" y="4951566"/>
              <a:ext cx="306297" cy="518817"/>
              <a:chOff x="1725169" y="4951566"/>
              <a:chExt cx="306297" cy="518817"/>
            </a:xfrm>
            <a:solidFill>
              <a:srgbClr val="F1A0C2"/>
            </a:solidFill>
          </p:grpSpPr>
          <p:sp>
            <p:nvSpPr>
              <p:cNvPr id="18" name="Freeform 28">
                <a:extLst>
                  <a:ext uri="{FF2B5EF4-FFF2-40B4-BE49-F238E27FC236}">
                    <a16:creationId xmlns:a16="http://schemas.microsoft.com/office/drawing/2014/main" id="{95985932-C832-F127-CC81-B41D1E925CD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29">
                <a:extLst>
                  <a:ext uri="{FF2B5EF4-FFF2-40B4-BE49-F238E27FC236}">
                    <a16:creationId xmlns:a16="http://schemas.microsoft.com/office/drawing/2014/main" id="{6B007857-8128-2724-955A-F28F011FA939}"/>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0">
                <a:extLst>
                  <a:ext uri="{FF2B5EF4-FFF2-40B4-BE49-F238E27FC236}">
                    <a16:creationId xmlns:a16="http://schemas.microsoft.com/office/drawing/2014/main" id="{088607BE-715E-E6AE-2B7B-2FCE1531BBC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31">
                <a:extLst>
                  <a:ext uri="{FF2B5EF4-FFF2-40B4-BE49-F238E27FC236}">
                    <a16:creationId xmlns:a16="http://schemas.microsoft.com/office/drawing/2014/main" id="{DA1CEF83-965F-0426-0DED-9E92AAF295E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2">
                <a:extLst>
                  <a:ext uri="{FF2B5EF4-FFF2-40B4-BE49-F238E27FC236}">
                    <a16:creationId xmlns:a16="http://schemas.microsoft.com/office/drawing/2014/main" id="{1991636B-557A-68C6-ECF0-0953BCDB2A5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082A3C8C-F76A-C839-2C50-8E29586AC13B}"/>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46566013-E360-AFBF-663B-BDA6D6ADE5BD}"/>
                  </a:ext>
                </a:extLst>
              </p:cNvPr>
              <p:cNvGrpSpPr/>
              <p:nvPr userDrawn="1"/>
            </p:nvGrpSpPr>
            <p:grpSpPr>
              <a:xfrm>
                <a:off x="690225" y="4499263"/>
                <a:ext cx="1499146" cy="1498491"/>
                <a:chOff x="690225" y="4499263"/>
                <a:chExt cx="1499146" cy="1498491"/>
              </a:xfrm>
              <a:solidFill>
                <a:srgbClr val="000000"/>
              </a:solidFill>
            </p:grpSpPr>
            <p:sp>
              <p:nvSpPr>
                <p:cNvPr id="16" name="Freeform 26">
                  <a:extLst>
                    <a:ext uri="{FF2B5EF4-FFF2-40B4-BE49-F238E27FC236}">
                      <a16:creationId xmlns:a16="http://schemas.microsoft.com/office/drawing/2014/main" id="{F438DE93-C761-238B-C2D8-F480B53E2531}"/>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27">
                  <a:extLst>
                    <a:ext uri="{FF2B5EF4-FFF2-40B4-BE49-F238E27FC236}">
                      <a16:creationId xmlns:a16="http://schemas.microsoft.com/office/drawing/2014/main" id="{A4F9504A-C07E-9F03-1C23-95922EA81D19}"/>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8">
                <a:extLst>
                  <a:ext uri="{FF2B5EF4-FFF2-40B4-BE49-F238E27FC236}">
                    <a16:creationId xmlns:a16="http://schemas.microsoft.com/office/drawing/2014/main" id="{11B3849D-56E4-E7FF-0CB5-834A13E2D38A}"/>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20">
                <a:extLst>
                  <a:ext uri="{FF2B5EF4-FFF2-40B4-BE49-F238E27FC236}">
                    <a16:creationId xmlns:a16="http://schemas.microsoft.com/office/drawing/2014/main" id="{AEA43D2D-A8F5-97A1-6FDE-18A84FD108AD}"/>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5">
                <a:extLst>
                  <a:ext uri="{FF2B5EF4-FFF2-40B4-BE49-F238E27FC236}">
                    <a16:creationId xmlns:a16="http://schemas.microsoft.com/office/drawing/2014/main" id="{321DE4EA-95E0-D97D-AE2B-D6BBAE6AE6E7}"/>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2" name="Text Placeholder 1">
            <a:extLst>
              <a:ext uri="{FF2B5EF4-FFF2-40B4-BE49-F238E27FC236}">
                <a16:creationId xmlns:a16="http://schemas.microsoft.com/office/drawing/2014/main" id="{7E65E13F-B1FB-A57C-0C2B-A0D8369064C5}"/>
              </a:ext>
            </a:extLst>
          </p:cNvPr>
          <p:cNvSpPr>
            <a:spLocks noGrp="1"/>
          </p:cNvSpPr>
          <p:nvPr>
            <p:ph type="body" sz="quarter" idx="18"/>
          </p:nvPr>
        </p:nvSpPr>
        <p:spPr>
          <a:xfrm>
            <a:off x="977461" y="1869595"/>
            <a:ext cx="7732905" cy="3440624"/>
          </a:xfrm>
        </p:spPr>
        <p:txBody>
          <a:bodyPr/>
          <a:lstStyle/>
          <a:p>
            <a:pPr algn="l" rtl="0"/>
            <a:r>
              <a:rPr lang="en-US" dirty="0"/>
              <a:t>Kuten aiemmissa moduuleissa mainittiin, </a:t>
            </a:r>
            <a:r>
              <a:rPr lang="en-US" dirty="0" err="1"/>
              <a:t>niin</a:t>
            </a:r>
            <a:r>
              <a:rPr lang="en-US" dirty="0"/>
              <a:t> </a:t>
            </a:r>
            <a:r>
              <a:rPr lang="en-US" dirty="0" err="1"/>
              <a:t>eettisenä</a:t>
            </a:r>
            <a:r>
              <a:rPr lang="en-US" dirty="0"/>
              <a:t> elintarvikeyrityksenä sinun tulee </a:t>
            </a:r>
            <a:r>
              <a:rPr lang="en-US" dirty="0" err="1"/>
              <a:t>luoda</a:t>
            </a:r>
            <a:r>
              <a:rPr lang="en-US" dirty="0"/>
              <a:t> </a:t>
            </a:r>
            <a:r>
              <a:rPr lang="en-US" dirty="0" err="1"/>
              <a:t>selkeät</a:t>
            </a:r>
            <a:r>
              <a:rPr lang="en-US" dirty="0"/>
              <a:t> </a:t>
            </a:r>
            <a:r>
              <a:rPr lang="en-US" b="1" dirty="0" err="1"/>
              <a:t>arvot</a:t>
            </a:r>
            <a:r>
              <a:rPr lang="en-US" b="1" dirty="0"/>
              <a:t> ja </a:t>
            </a:r>
            <a:r>
              <a:rPr lang="en-US" b="1" dirty="0" err="1"/>
              <a:t>periaatteet</a:t>
            </a:r>
            <a:r>
              <a:rPr lang="en-US" b="1" dirty="0"/>
              <a:t>, </a:t>
            </a:r>
            <a:r>
              <a:rPr lang="en-US" dirty="0"/>
              <a:t>jotka ohjaavat päätöksentekoasi ja toimintaasi.</a:t>
            </a:r>
          </a:p>
          <a:p>
            <a:pPr algn="l" rtl="0"/>
            <a:r>
              <a:rPr lang="en-US" dirty="0"/>
              <a:t>Nämä arvot voivat sisältää sitoutumista ympäristön kestävyyteen, sosiaaliseen vastuuseen, eläinten hyvinvointiin, reiluun kauppaan tai yhteisön sitoutumiseen.</a:t>
            </a:r>
          </a:p>
          <a:p>
            <a:pPr algn="l" rtl="0"/>
            <a:r>
              <a:rPr lang="en-US" dirty="0"/>
              <a:t>Upottamalla </a:t>
            </a:r>
            <a:r>
              <a:rPr lang="en-US" dirty="0" err="1"/>
              <a:t>nämä</a:t>
            </a:r>
            <a:r>
              <a:rPr lang="en-US" dirty="0"/>
              <a:t> </a:t>
            </a:r>
            <a:r>
              <a:rPr lang="en-US" dirty="0" err="1"/>
              <a:t>arvot</a:t>
            </a:r>
            <a:r>
              <a:rPr lang="en-US" dirty="0"/>
              <a:t> </a:t>
            </a:r>
            <a:r>
              <a:rPr lang="en-US" dirty="0" err="1"/>
              <a:t>osaksi</a:t>
            </a:r>
            <a:r>
              <a:rPr lang="en-US" dirty="0"/>
              <a:t> </a:t>
            </a:r>
            <a:r>
              <a:rPr lang="en-US" dirty="0" err="1"/>
              <a:t>organisaatiokulttuuria</a:t>
            </a:r>
            <a:r>
              <a:rPr lang="en-US" dirty="0"/>
              <a:t>, </a:t>
            </a:r>
            <a:r>
              <a:rPr lang="en-US" dirty="0" err="1"/>
              <a:t>käytänteitä</a:t>
            </a:r>
            <a:r>
              <a:rPr lang="en-US" dirty="0"/>
              <a:t> ja käytäntöjä, varmistat, että eettiset näkökohdat sisällytetään kaikkiin toimintojesi osa-alueisiin ja se antaa </a:t>
            </a:r>
            <a:r>
              <a:rPr lang="en-US" dirty="0" err="1"/>
              <a:t>suuntaa</a:t>
            </a:r>
            <a:r>
              <a:rPr lang="en-US" dirty="0"/>
              <a:t> ja </a:t>
            </a:r>
            <a:r>
              <a:rPr lang="en-US" dirty="0" err="1"/>
              <a:t>oikeaa</a:t>
            </a:r>
            <a:r>
              <a:rPr lang="en-US" dirty="0"/>
              <a:t> </a:t>
            </a:r>
            <a:r>
              <a:rPr lang="en-US" dirty="0" err="1"/>
              <a:t>painotusta</a:t>
            </a:r>
            <a:r>
              <a:rPr lang="en-US" dirty="0"/>
              <a:t> </a:t>
            </a:r>
            <a:r>
              <a:rPr lang="en-US" dirty="0" err="1"/>
              <a:t>tavoitteillesi</a:t>
            </a:r>
            <a:r>
              <a:rPr lang="en-US" dirty="0"/>
              <a:t>.</a:t>
            </a:r>
            <a:endParaRPr lang="en-IE" dirty="0"/>
          </a:p>
        </p:txBody>
      </p:sp>
    </p:spTree>
    <p:extLst>
      <p:ext uri="{BB962C8B-B14F-4D97-AF65-F5344CB8AC3E}">
        <p14:creationId xmlns:p14="http://schemas.microsoft.com/office/powerpoint/2010/main" val="881436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4637988" y="1767715"/>
            <a:ext cx="7554012" cy="3440624"/>
          </a:xfrm>
        </p:spPr>
        <p:txBody>
          <a:bodyPr/>
          <a:lstStyle/>
          <a:p>
            <a:pPr>
              <a:spcBef>
                <a:spcPts val="400"/>
              </a:spcBef>
            </a:pPr>
            <a:r>
              <a:rPr lang="en-US" sz="2250" dirty="0" err="1"/>
              <a:t>Kestävyyden</a:t>
            </a:r>
            <a:r>
              <a:rPr lang="en-US" sz="2250" dirty="0"/>
              <a:t> </a:t>
            </a:r>
            <a:r>
              <a:rPr lang="en-US" sz="2250" b="1" dirty="0" err="1"/>
              <a:t>tavoitteiden</a:t>
            </a:r>
            <a:r>
              <a:rPr lang="en-US" sz="2250" b="1" dirty="0"/>
              <a:t> </a:t>
            </a:r>
            <a:r>
              <a:rPr lang="en-US" sz="2250" dirty="0" err="1"/>
              <a:t>asettaminen</a:t>
            </a:r>
            <a:r>
              <a:rPr lang="en-US" sz="2250" b="1" dirty="0"/>
              <a:t> </a:t>
            </a:r>
            <a:r>
              <a:rPr lang="en-US" sz="2250" b="1" dirty="0" err="1"/>
              <a:t>tarjoaa</a:t>
            </a:r>
            <a:r>
              <a:rPr lang="en-US" sz="2250" b="1" dirty="0"/>
              <a:t> </a:t>
            </a:r>
            <a:r>
              <a:rPr lang="en-US" sz="2250" b="1" dirty="0" err="1"/>
              <a:t>tiekartan</a:t>
            </a:r>
            <a:r>
              <a:rPr lang="en-US" sz="2250" b="1" dirty="0"/>
              <a:t>, </a:t>
            </a:r>
            <a:r>
              <a:rPr lang="en-US" sz="2250" dirty="0" err="1"/>
              <a:t>jotta</a:t>
            </a:r>
            <a:r>
              <a:rPr lang="en-US" sz="2250" dirty="0"/>
              <a:t> yritys voi työskennellä edistymisen eteen ja mitata sitä. </a:t>
            </a:r>
          </a:p>
          <a:p>
            <a:pPr>
              <a:spcBef>
                <a:spcPts val="400"/>
              </a:spcBef>
            </a:pPr>
            <a:r>
              <a:rPr lang="en-US" sz="2250" dirty="0" err="1"/>
              <a:t>Kuten</a:t>
            </a:r>
            <a:r>
              <a:rPr lang="en-US" sz="2250" dirty="0"/>
              <a:t> moduulissa 2 </a:t>
            </a:r>
            <a:r>
              <a:rPr lang="en-US" sz="2250" dirty="0" err="1"/>
              <a:t>esitettiin</a:t>
            </a:r>
            <a:r>
              <a:rPr lang="en-US" sz="2250" dirty="0"/>
              <a:t>, </a:t>
            </a:r>
            <a:r>
              <a:rPr lang="en-US" sz="2250" dirty="0" err="1"/>
              <a:t>niin</a:t>
            </a:r>
            <a:r>
              <a:rPr lang="en-US" sz="2250" dirty="0"/>
              <a:t> </a:t>
            </a:r>
            <a:r>
              <a:rPr lang="en-US" sz="2250" dirty="0" err="1"/>
              <a:t>tavoitteiden</a:t>
            </a:r>
            <a:r>
              <a:rPr lang="en-US" sz="2250" dirty="0"/>
              <a:t> tulee olla tarkkoja, mitattavissa, </a:t>
            </a:r>
            <a:r>
              <a:rPr lang="en-US" sz="2250" dirty="0" err="1"/>
              <a:t>saavutettavissa</a:t>
            </a:r>
            <a:r>
              <a:rPr lang="en-US" sz="2250" dirty="0"/>
              <a:t> </a:t>
            </a:r>
            <a:r>
              <a:rPr lang="en-US" sz="2250" dirty="0" err="1"/>
              <a:t>olevia</a:t>
            </a:r>
            <a:r>
              <a:rPr lang="en-US" sz="2250" dirty="0"/>
              <a:t>, relevantteja ja aikasidottuja (SMART). </a:t>
            </a:r>
          </a:p>
          <a:p>
            <a:pPr>
              <a:spcBef>
                <a:spcPts val="400"/>
              </a:spcBef>
            </a:pPr>
            <a:r>
              <a:rPr lang="en-US" sz="2250" dirty="0" err="1"/>
              <a:t>Esimerkkejä</a:t>
            </a:r>
            <a:r>
              <a:rPr lang="en-US" sz="2250" dirty="0"/>
              <a:t> eettisen elintarvikeyrityksen kestävyyden tavoitteista voivat olla kasvihuonekaasupäästöjen tai hiilijalanjäljen vähentäminen, tietyn prosenttiosuuden ainesosien hankinta paikallisilta </a:t>
            </a:r>
            <a:r>
              <a:rPr lang="en-US" sz="2250" dirty="0" err="1"/>
              <a:t>toimittajilta</a:t>
            </a:r>
            <a:r>
              <a:rPr lang="en-US" sz="2250" dirty="0"/>
              <a:t>, </a:t>
            </a:r>
            <a:r>
              <a:rPr lang="en-US" sz="2250" dirty="0" err="1"/>
              <a:t>ruokahävikin</a:t>
            </a:r>
            <a:r>
              <a:rPr lang="en-US" sz="2250" dirty="0"/>
              <a:t> </a:t>
            </a:r>
            <a:r>
              <a:rPr lang="en-US" sz="2250" dirty="0" err="1"/>
              <a:t>minimointi</a:t>
            </a:r>
            <a:r>
              <a:rPr lang="en-US" sz="2250" dirty="0"/>
              <a:t> tai tietyn kestävän kehityksen </a:t>
            </a:r>
            <a:r>
              <a:rPr lang="en-US" sz="2250" dirty="0" err="1"/>
              <a:t>sertifikaatin</a:t>
            </a:r>
            <a:r>
              <a:rPr lang="en-US" sz="2250" dirty="0"/>
              <a:t> </a:t>
            </a:r>
            <a:r>
              <a:rPr lang="en-US" sz="2250" dirty="0" err="1"/>
              <a:t>saaminen</a:t>
            </a:r>
            <a:r>
              <a:rPr lang="en-US" sz="2250" dirty="0"/>
              <a:t>. </a:t>
            </a:r>
          </a:p>
          <a:p>
            <a:pPr>
              <a:spcBef>
                <a:spcPts val="400"/>
              </a:spcBef>
            </a:pPr>
            <a:r>
              <a:rPr lang="en-US" sz="2250" dirty="0" err="1"/>
              <a:t>Selkeät</a:t>
            </a:r>
            <a:r>
              <a:rPr lang="en-US" sz="2250" dirty="0"/>
              <a:t> tavoitteet auttavat kohdistamaan ponnisteluja ja tarjoavat vertailun suorituskyvylle.</a:t>
            </a:r>
            <a:endParaRPr lang="en-IE" sz="2250"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algn="l" rtl="0"/>
            <a:r>
              <a:rPr lang="en-IE" b="1" dirty="0" err="1"/>
              <a:t>Aseta</a:t>
            </a:r>
            <a:r>
              <a:rPr lang="en-IE" b="1" dirty="0"/>
              <a:t> tavoitteita:</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2" name="Picture 31" descr="A close-up of a smart goal setting  Description automatically generated">
            <a:extLst>
              <a:ext uri="{FF2B5EF4-FFF2-40B4-BE49-F238E27FC236}">
                <a16:creationId xmlns:a16="http://schemas.microsoft.com/office/drawing/2014/main" id="{163DF27F-3481-BE0B-EEB9-BA765D85B9A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98381" y="2174316"/>
            <a:ext cx="3744021" cy="3034023"/>
          </a:xfrm>
          <a:prstGeom prst="rect">
            <a:avLst/>
          </a:prstGeom>
        </p:spPr>
      </p:pic>
    </p:spTree>
    <p:extLst>
      <p:ext uri="{BB962C8B-B14F-4D97-AF65-F5344CB8AC3E}">
        <p14:creationId xmlns:p14="http://schemas.microsoft.com/office/powerpoint/2010/main" val="1520566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1014517" y="1708688"/>
            <a:ext cx="6969986" cy="3440624"/>
          </a:xfrm>
        </p:spPr>
        <p:txBody>
          <a:bodyPr/>
          <a:lstStyle/>
          <a:p>
            <a:pPr algn="l" rtl="0">
              <a:spcBef>
                <a:spcPts val="500"/>
              </a:spcBef>
            </a:pPr>
            <a:r>
              <a:rPr lang="en-US" sz="2300" dirty="0"/>
              <a:t>Sidosryhmien, mukaan lukien työntekijät, asiakkaat, tavarantoimittajat, paikalliset yhteisöt ja sijoittajat, sitouttaminen on olennaista pitkän aikavälin kestävän kehityksen suunnittelussa. (Moduuli 5)</a:t>
            </a:r>
          </a:p>
          <a:p>
            <a:pPr algn="l" rtl="0">
              <a:spcBef>
                <a:spcPts val="500"/>
              </a:spcBef>
            </a:pPr>
            <a:r>
              <a:rPr lang="en-US" sz="2300" dirty="0"/>
              <a:t>Sidosryhmien osallistuminen mahdollistaa laajemman näkökulman, panoksen ja yhteistyön. </a:t>
            </a:r>
          </a:p>
          <a:p>
            <a:pPr algn="l" rtl="0">
              <a:spcBef>
                <a:spcPts val="500"/>
              </a:spcBef>
            </a:pPr>
            <a:r>
              <a:rPr lang="en-US" sz="2300" dirty="0"/>
              <a:t>Se edistää omistajuuden tunnetta, rakentaa luottamusta ja auttaa tunnistamaan mahdollisuudet ja haasteet. </a:t>
            </a:r>
          </a:p>
          <a:p>
            <a:pPr algn="l" rtl="0">
              <a:spcBef>
                <a:spcPts val="500"/>
              </a:spcBef>
            </a:pPr>
            <a:r>
              <a:rPr lang="en-US" sz="2300" dirty="0" err="1"/>
              <a:t>Säännöllinen</a:t>
            </a:r>
            <a:r>
              <a:rPr lang="en-US" sz="2300" dirty="0"/>
              <a:t> viestintä, palautemekanismit ja sidosryhmien osallistuminen päätöksentekoprosesseihin edistävät osallistavampaa ja tehokkaampaa kestävän kehityksen strategiaa.</a:t>
            </a:r>
            <a:endParaRPr lang="en-IE" sz="2300"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algn="l" rtl="0"/>
            <a:r>
              <a:rPr lang="en-IE" b="1" dirty="0"/>
              <a:t>Hyvä yhteydenpito:</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2" name="Picture 31" descr="Colorful bubbles with icons  Description automatically generated">
            <a:extLst>
              <a:ext uri="{FF2B5EF4-FFF2-40B4-BE49-F238E27FC236}">
                <a16:creationId xmlns:a16="http://schemas.microsoft.com/office/drawing/2014/main" id="{F7B9213A-EE5B-D304-ECA0-7C3827733DD3}"/>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833674" y="1913395"/>
            <a:ext cx="4358326" cy="3741171"/>
          </a:xfrm>
          <a:prstGeom prst="rect">
            <a:avLst/>
          </a:prstGeom>
        </p:spPr>
      </p:pic>
    </p:spTree>
    <p:extLst>
      <p:ext uri="{BB962C8B-B14F-4D97-AF65-F5344CB8AC3E}">
        <p14:creationId xmlns:p14="http://schemas.microsoft.com/office/powerpoint/2010/main" val="754501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1027522" y="1798216"/>
            <a:ext cx="7362334" cy="3612306"/>
          </a:xfrm>
        </p:spPr>
        <p:txBody>
          <a:bodyPr/>
          <a:lstStyle/>
          <a:p>
            <a:pPr algn="l" rtl="0">
              <a:spcBef>
                <a:spcPts val="500"/>
              </a:spcBef>
            </a:pPr>
            <a:r>
              <a:rPr lang="en-US" sz="2200" dirty="0" err="1"/>
              <a:t>Kestävän</a:t>
            </a:r>
            <a:r>
              <a:rPr lang="en-US" sz="2200" dirty="0"/>
              <a:t> </a:t>
            </a:r>
            <a:r>
              <a:rPr lang="en-US" sz="2200" dirty="0" err="1"/>
              <a:t>kehityksen</a:t>
            </a:r>
            <a:r>
              <a:rPr lang="en-US" sz="2200" dirty="0"/>
              <a:t> </a:t>
            </a:r>
            <a:r>
              <a:rPr lang="en-US" sz="2200" dirty="0" err="1"/>
              <a:t>käytännöt</a:t>
            </a:r>
            <a:r>
              <a:rPr lang="en-US" sz="2200" dirty="0"/>
              <a:t> </a:t>
            </a:r>
            <a:r>
              <a:rPr lang="en-US" sz="2200" dirty="0" err="1"/>
              <a:t>pitää</a:t>
            </a:r>
            <a:r>
              <a:rPr lang="en-US" sz="2200" dirty="0"/>
              <a:t> </a:t>
            </a:r>
            <a:r>
              <a:rPr lang="en-US" sz="2200" dirty="0" err="1"/>
              <a:t>nähdä</a:t>
            </a:r>
            <a:r>
              <a:rPr lang="en-US" sz="2200" dirty="0"/>
              <a:t> </a:t>
            </a:r>
            <a:r>
              <a:rPr lang="en-US" sz="2200" b="1" dirty="0" err="1"/>
              <a:t>jatkuvan</a:t>
            </a:r>
            <a:r>
              <a:rPr lang="en-US" sz="2200" b="1" dirty="0"/>
              <a:t> </a:t>
            </a:r>
            <a:r>
              <a:rPr lang="en-US" sz="2200" b="1" dirty="0" err="1"/>
              <a:t>parantamisen</a:t>
            </a:r>
            <a:r>
              <a:rPr lang="en-US" sz="2200" b="1" dirty="0"/>
              <a:t> </a:t>
            </a:r>
            <a:r>
              <a:rPr lang="en-US" sz="2200" b="1" dirty="0" err="1"/>
              <a:t>prosessina</a:t>
            </a:r>
            <a:r>
              <a:rPr lang="en-US" sz="2200" b="1" dirty="0"/>
              <a:t> </a:t>
            </a:r>
            <a:r>
              <a:rPr lang="en-US" sz="2200" dirty="0" err="1"/>
              <a:t>kertaluonteisen</a:t>
            </a:r>
            <a:r>
              <a:rPr lang="en-US" sz="2200" dirty="0"/>
              <a:t> saavutuksen sijaan. </a:t>
            </a:r>
          </a:p>
          <a:p>
            <a:pPr algn="l" rtl="0">
              <a:spcBef>
                <a:spcPts val="500"/>
              </a:spcBef>
            </a:pPr>
            <a:r>
              <a:rPr lang="en-US" sz="2200" dirty="0" err="1"/>
              <a:t>Sinun</a:t>
            </a:r>
            <a:r>
              <a:rPr lang="en-US" sz="2200" dirty="0"/>
              <a:t> ja eettisen elintarvikeyrityksesi tulee jatkuvasti arvioida ja parantaa toimintaasi, tuotteitasi ja käytäntöjäsi. </a:t>
            </a:r>
          </a:p>
          <a:p>
            <a:pPr algn="l" rtl="0">
              <a:spcBef>
                <a:spcPts val="500"/>
              </a:spcBef>
            </a:pPr>
            <a:r>
              <a:rPr lang="en-US" sz="2200" dirty="0" err="1"/>
              <a:t>Tämä</a:t>
            </a:r>
            <a:r>
              <a:rPr lang="en-US" sz="2200" dirty="0"/>
              <a:t> edellyttää säännöllisten kestävyysarviointien suorittamista, keskeisten suoritusindikaattoreiden seurantaa ja parannusstrategioiden toteuttamista. </a:t>
            </a:r>
          </a:p>
          <a:p>
            <a:pPr algn="l" rtl="0">
              <a:spcBef>
                <a:spcPts val="500"/>
              </a:spcBef>
            </a:pPr>
            <a:r>
              <a:rPr lang="en-US" sz="2200" dirty="0" err="1"/>
              <a:t>Säännöllinen</a:t>
            </a:r>
            <a:r>
              <a:rPr lang="en-US" sz="2200" dirty="0"/>
              <a:t> seuranta ja arviointi </a:t>
            </a:r>
            <a:r>
              <a:rPr lang="en-US" sz="2200" dirty="0" err="1"/>
              <a:t>auttavat</a:t>
            </a:r>
            <a:r>
              <a:rPr lang="en-US" sz="2200" dirty="0"/>
              <a:t> </a:t>
            </a:r>
            <a:r>
              <a:rPr lang="en-US" sz="2200" dirty="0" err="1"/>
              <a:t>tunnistamaan</a:t>
            </a:r>
            <a:r>
              <a:rPr lang="en-US" sz="2200" dirty="0"/>
              <a:t> </a:t>
            </a:r>
            <a:r>
              <a:rPr lang="en-US" sz="2200" dirty="0" err="1"/>
              <a:t>optimoinnin</a:t>
            </a:r>
            <a:r>
              <a:rPr lang="en-US" sz="2200" dirty="0"/>
              <a:t> </a:t>
            </a:r>
            <a:r>
              <a:rPr lang="en-US" sz="2200" dirty="0" err="1"/>
              <a:t>alueita</a:t>
            </a:r>
            <a:r>
              <a:rPr lang="en-US" sz="2200" dirty="0"/>
              <a:t>, </a:t>
            </a:r>
            <a:r>
              <a:rPr lang="en-US" sz="2200" dirty="0" err="1"/>
              <a:t>innovaatioita</a:t>
            </a:r>
            <a:r>
              <a:rPr lang="en-US" sz="2200" dirty="0"/>
              <a:t> ja </a:t>
            </a:r>
            <a:r>
              <a:rPr lang="en-US" sz="2200" dirty="0" err="1"/>
              <a:t>resurssitehokkuuden</a:t>
            </a:r>
            <a:r>
              <a:rPr lang="en-US" sz="2200" dirty="0"/>
              <a:t> </a:t>
            </a:r>
            <a:r>
              <a:rPr lang="en-US" sz="2200" dirty="0" err="1"/>
              <a:t>parantamista</a:t>
            </a:r>
            <a:r>
              <a:rPr lang="en-US" sz="2200" dirty="0"/>
              <a:t>. </a:t>
            </a:r>
          </a:p>
          <a:p>
            <a:pPr algn="l" rtl="0">
              <a:spcBef>
                <a:spcPts val="500"/>
              </a:spcBef>
            </a:pPr>
            <a:r>
              <a:rPr lang="en-US" sz="2200" dirty="0" err="1"/>
              <a:t>Jälleen</a:t>
            </a:r>
            <a:r>
              <a:rPr lang="en-US" sz="2200" dirty="0"/>
              <a:t>, muista pysyä </a:t>
            </a:r>
            <a:r>
              <a:rPr lang="en-US" sz="2200" dirty="0" err="1"/>
              <a:t>ajan</a:t>
            </a:r>
            <a:r>
              <a:rPr lang="en-US" sz="2200" dirty="0"/>
              <a:t> </a:t>
            </a:r>
            <a:r>
              <a:rPr lang="en-US" sz="2200" dirty="0" err="1"/>
              <a:t>tasalla</a:t>
            </a:r>
            <a:r>
              <a:rPr lang="en-US" sz="2200" dirty="0"/>
              <a:t> </a:t>
            </a:r>
            <a:r>
              <a:rPr lang="en-US" sz="2200" b="1" dirty="0" err="1"/>
              <a:t>kouluttamalla</a:t>
            </a:r>
            <a:r>
              <a:rPr lang="en-US" sz="2200" dirty="0"/>
              <a:t> </a:t>
            </a:r>
            <a:r>
              <a:rPr lang="en-US" sz="2200" dirty="0" err="1"/>
              <a:t>itseäsi</a:t>
            </a:r>
            <a:r>
              <a:rPr lang="en-US" sz="2200" dirty="0"/>
              <a:t> 	</a:t>
            </a:r>
            <a:r>
              <a:rPr lang="en-US" sz="2200" b="1" dirty="0" err="1"/>
              <a:t>jatkuvasti</a:t>
            </a:r>
            <a:r>
              <a:rPr lang="en-US" sz="2200" dirty="0"/>
              <a:t> </a:t>
            </a:r>
            <a:r>
              <a:rPr lang="en-US" sz="2200" dirty="0" err="1"/>
              <a:t>seuraten</a:t>
            </a:r>
            <a:r>
              <a:rPr lang="en-US" sz="2200" dirty="0"/>
              <a:t> </a:t>
            </a:r>
            <a:r>
              <a:rPr lang="en-US" sz="2200" dirty="0" err="1"/>
              <a:t>myös</a:t>
            </a:r>
            <a:r>
              <a:rPr lang="en-US" sz="2200" dirty="0"/>
              <a:t> </a:t>
            </a:r>
            <a:r>
              <a:rPr lang="en-US" sz="2200" b="1" dirty="0" err="1"/>
              <a:t>trendejä</a:t>
            </a:r>
            <a:r>
              <a:rPr lang="en-US" sz="2200" b="1" dirty="0"/>
              <a:t>.</a:t>
            </a:r>
            <a:endParaRPr lang="en-IE" sz="2200" b="1"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algn="l" rtl="0"/>
            <a:r>
              <a:rPr lang="en-IE" b="1" dirty="0" err="1"/>
              <a:t>Pysyminen</a:t>
            </a:r>
            <a:r>
              <a:rPr lang="en-IE" b="1" dirty="0"/>
              <a:t> </a:t>
            </a:r>
            <a:r>
              <a:rPr lang="en-IE" b="1" dirty="0" err="1"/>
              <a:t>ketteränä</a:t>
            </a:r>
            <a:r>
              <a:rPr lang="en-IE" b="1" dirty="0"/>
              <a:t> </a:t>
            </a:r>
            <a:r>
              <a:rPr lang="en-IE" b="1" dirty="0" err="1"/>
              <a:t>kehittäjänä</a:t>
            </a:r>
            <a:r>
              <a:rPr lang="en-IE" b="1" dirty="0"/>
              <a:t>:</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4" name="Picture 33" descr="A blue circle with arrows  Description automatically generated">
            <a:extLst>
              <a:ext uri="{FF2B5EF4-FFF2-40B4-BE49-F238E27FC236}">
                <a16:creationId xmlns:a16="http://schemas.microsoft.com/office/drawing/2014/main" id="{359857B1-F019-12B0-5535-696125256FD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8268438" y="1895044"/>
            <a:ext cx="3895815" cy="3761038"/>
          </a:xfrm>
          <a:prstGeom prst="rect">
            <a:avLst/>
          </a:prstGeom>
        </p:spPr>
      </p:pic>
    </p:spTree>
    <p:extLst>
      <p:ext uri="{BB962C8B-B14F-4D97-AF65-F5344CB8AC3E}">
        <p14:creationId xmlns:p14="http://schemas.microsoft.com/office/powerpoint/2010/main" val="3496927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914400" y="1922044"/>
            <a:ext cx="6815579" cy="3832199"/>
          </a:xfrm>
        </p:spPr>
        <p:txBody>
          <a:bodyPr/>
          <a:lstStyle/>
          <a:p>
            <a:pPr algn="l" rtl="0">
              <a:spcBef>
                <a:spcPts val="500"/>
              </a:spcBef>
            </a:pPr>
            <a:r>
              <a:rPr lang="en-US" sz="2200" dirty="0"/>
              <a:t>Raportointi kestävän kehityksen toiminnasta on elintärkeää avoimuuden ja vastuullisuuden osoittamiseksi. </a:t>
            </a:r>
          </a:p>
          <a:p>
            <a:pPr algn="l" rtl="0">
              <a:spcBef>
                <a:spcPts val="500"/>
              </a:spcBef>
            </a:pPr>
            <a:r>
              <a:rPr lang="en-US" sz="2200" dirty="0" err="1"/>
              <a:t>Sinä</a:t>
            </a:r>
            <a:r>
              <a:rPr lang="en-US" sz="2200" dirty="0"/>
              <a:t> </a:t>
            </a:r>
            <a:r>
              <a:rPr lang="en-US" sz="2200" dirty="0" err="1"/>
              <a:t>pystyt</a:t>
            </a:r>
            <a:r>
              <a:rPr lang="en-US" sz="2200" dirty="0"/>
              <a:t> </a:t>
            </a:r>
            <a:r>
              <a:rPr lang="en-US" sz="2200" b="1" dirty="0" err="1"/>
              <a:t>tuottamaan</a:t>
            </a:r>
            <a:r>
              <a:rPr lang="en-US" sz="2200" b="1" dirty="0"/>
              <a:t> kestävän kehityksen raportteja tai </a:t>
            </a:r>
            <a:r>
              <a:rPr lang="en-US" sz="2200" b="1" dirty="0" err="1"/>
              <a:t>viestimään</a:t>
            </a:r>
            <a:r>
              <a:rPr lang="en-US" sz="2200" b="1" dirty="0"/>
              <a:t> </a:t>
            </a:r>
            <a:r>
              <a:rPr lang="en-US" sz="2200" b="1" dirty="0" err="1"/>
              <a:t>yrityksesi</a:t>
            </a:r>
            <a:r>
              <a:rPr lang="en-US" sz="2200" b="1" dirty="0"/>
              <a:t> </a:t>
            </a:r>
            <a:r>
              <a:rPr lang="en-US" sz="2200" b="1" dirty="0" err="1"/>
              <a:t>edistymisestä</a:t>
            </a:r>
            <a:r>
              <a:rPr lang="en-US" sz="2200" b="1" dirty="0"/>
              <a:t> </a:t>
            </a:r>
            <a:r>
              <a:rPr lang="en-US" sz="2200" dirty="0" err="1"/>
              <a:t>eri</a:t>
            </a:r>
            <a:r>
              <a:rPr lang="en-US" sz="2200" dirty="0"/>
              <a:t> kanavien, kuten vuosikertomusten, verkkosivustojen tai kestävän kehityksen viestinnän kautta. </a:t>
            </a:r>
          </a:p>
          <a:p>
            <a:pPr algn="l" rtl="0">
              <a:spcBef>
                <a:spcPts val="500"/>
              </a:spcBef>
            </a:pPr>
            <a:r>
              <a:rPr lang="en-US" sz="2200" dirty="0" err="1"/>
              <a:t>Raportoinnin</a:t>
            </a:r>
            <a:r>
              <a:rPr lang="en-US" sz="2200" dirty="0"/>
              <a:t> tulee sisältää keskeiset mittarit, saavutukset, haasteet ja tulevaisuuden tavoitteet. </a:t>
            </a:r>
          </a:p>
          <a:p>
            <a:pPr algn="l" rtl="0">
              <a:spcBef>
                <a:spcPts val="500"/>
              </a:spcBef>
            </a:pPr>
            <a:r>
              <a:rPr lang="en-US" sz="2200" dirty="0" err="1"/>
              <a:t>Ulkoiset</a:t>
            </a:r>
            <a:r>
              <a:rPr lang="en-US" sz="2200" dirty="0"/>
              <a:t> sertifikaatit tai standardit voivat lisätä uskottavuutta ja </a:t>
            </a:r>
            <a:r>
              <a:rPr lang="en-US" sz="2200" dirty="0" err="1"/>
              <a:t>osoittaa</a:t>
            </a:r>
            <a:r>
              <a:rPr lang="en-US" sz="2200" dirty="0"/>
              <a:t> </a:t>
            </a:r>
            <a:r>
              <a:rPr lang="en-US" sz="2200" dirty="0" err="1"/>
              <a:t>tunnistettujen</a:t>
            </a:r>
            <a:r>
              <a:rPr lang="en-US" sz="2200" dirty="0"/>
              <a:t> </a:t>
            </a:r>
            <a:r>
              <a:rPr lang="en-US" sz="2200" dirty="0" err="1"/>
              <a:t>kestävyyskriteerien</a:t>
            </a:r>
            <a:r>
              <a:rPr lang="en-US" sz="2200" dirty="0"/>
              <a:t> </a:t>
            </a:r>
            <a:r>
              <a:rPr lang="en-US" sz="2200" dirty="0" err="1"/>
              <a:t>noudattamisen</a:t>
            </a:r>
            <a:r>
              <a:rPr lang="en-US" sz="2200" dirty="0"/>
              <a:t>.</a:t>
            </a:r>
            <a:endParaRPr lang="en-IE" sz="2200"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algn="l" rtl="0"/>
            <a:r>
              <a:rPr lang="en-IE" b="1" dirty="0"/>
              <a:t>Raportointi ja vastuullisuus:</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4" name="Picture 33">
            <a:extLst>
              <a:ext uri="{FF2B5EF4-FFF2-40B4-BE49-F238E27FC236}">
                <a16:creationId xmlns:a16="http://schemas.microsoft.com/office/drawing/2014/main" id="{359857B1-F019-12B0-5535-696125256FD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645526" y="1913395"/>
            <a:ext cx="4546474" cy="3886200"/>
          </a:xfrm>
          <a:prstGeom prst="rect">
            <a:avLst/>
          </a:prstGeom>
        </p:spPr>
      </p:pic>
    </p:spTree>
    <p:extLst>
      <p:ext uri="{BB962C8B-B14F-4D97-AF65-F5344CB8AC3E}">
        <p14:creationId xmlns:p14="http://schemas.microsoft.com/office/powerpoint/2010/main" val="3457072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FF062D53-28C8-8FA1-8409-E7344F2E2E58}"/>
              </a:ext>
            </a:extLst>
          </p:cNvPr>
          <p:cNvSpPr txBox="1"/>
          <p:nvPr/>
        </p:nvSpPr>
        <p:spPr>
          <a:xfrm>
            <a:off x="0" y="5736426"/>
            <a:ext cx="8353425" cy="584775"/>
          </a:xfrm>
          <a:prstGeom prst="rect">
            <a:avLst/>
          </a:prstGeom>
          <a:solidFill>
            <a:srgbClr val="F79037"/>
          </a:solidFill>
        </p:spPr>
        <p:txBody>
          <a:bodyPr wrap="square" rtlCol="0">
            <a:spAutoFit/>
          </a:bodyPr>
          <a:lstStyle/>
          <a:p>
            <a:r>
              <a:rPr lang="en-IE" sz="1400" b="1" dirty="0" err="1">
                <a:solidFill>
                  <a:srgbClr val="000000"/>
                </a:solidFill>
              </a:rPr>
              <a:t>Irlantilainen</a:t>
            </a:r>
            <a:r>
              <a:rPr lang="en-IE" sz="1400" b="1" dirty="0">
                <a:solidFill>
                  <a:srgbClr val="000000"/>
                </a:solidFill>
              </a:rPr>
              <a:t> </a:t>
            </a:r>
            <a:r>
              <a:rPr lang="en-IE" sz="1400" b="1" dirty="0" err="1">
                <a:solidFill>
                  <a:srgbClr val="000000"/>
                </a:solidFill>
              </a:rPr>
              <a:t>esimerkki</a:t>
            </a:r>
            <a:r>
              <a:rPr lang="en-IE" sz="1400" b="1" dirty="0">
                <a:solidFill>
                  <a:srgbClr val="000000"/>
                </a:solidFill>
              </a:rPr>
              <a:t> </a:t>
            </a:r>
            <a:r>
              <a:rPr lang="en-IE" sz="1400" b="1" dirty="0" err="1">
                <a:solidFill>
                  <a:srgbClr val="000000"/>
                </a:solidFill>
              </a:rPr>
              <a:t>yritystuesta</a:t>
            </a:r>
            <a:r>
              <a:rPr lang="en-IE" sz="1400" b="1" dirty="0">
                <a:solidFill>
                  <a:srgbClr val="000000"/>
                </a:solidFill>
              </a:rPr>
              <a:t>: </a:t>
            </a:r>
            <a:r>
              <a:rPr lang="en-US" sz="1400" b="1" dirty="0" err="1">
                <a:solidFill>
                  <a:srgbClr val="000000"/>
                </a:solidFill>
                <a:hlinkClick r:id="rId2">
                  <a:extLst>
                    <a:ext uri="{A12FA001-AC4F-418D-AE19-62706E023703}">
                      <ahyp:hlinkClr xmlns:ahyp="http://schemas.microsoft.com/office/drawing/2018/hyperlinkcolor" val="tx"/>
                    </a:ext>
                  </a:extLst>
                </a:hlinkClick>
              </a:rPr>
              <a:t>Yritysten</a:t>
            </a:r>
            <a:r>
              <a:rPr lang="en-US" sz="1400" b="1" dirty="0">
                <a:solidFill>
                  <a:srgbClr val="000000"/>
                </a:solidFill>
                <a:hlinkClick r:id="rId2">
                  <a:extLst>
                    <a:ext uri="{A12FA001-AC4F-418D-AE19-62706E023703}">
                      <ahyp:hlinkClr xmlns:ahyp="http://schemas.microsoft.com/office/drawing/2018/hyperlinkcolor" val="tx"/>
                    </a:ext>
                  </a:extLst>
                </a:hlinkClick>
              </a:rPr>
              <a:t> </a:t>
            </a:r>
            <a:r>
              <a:rPr lang="en-US" sz="1400" b="1" dirty="0" err="1">
                <a:solidFill>
                  <a:srgbClr val="000000"/>
                </a:solidFill>
                <a:hlinkClick r:id="rId2">
                  <a:extLst>
                    <a:ext uri="{A12FA001-AC4F-418D-AE19-62706E023703}">
                      <ahyp:hlinkClr xmlns:ahyp="http://schemas.microsoft.com/office/drawing/2018/hyperlinkcolor" val="tx"/>
                    </a:ext>
                  </a:extLst>
                </a:hlinkClick>
              </a:rPr>
              <a:t>sosiaalinen</a:t>
            </a:r>
            <a:r>
              <a:rPr lang="en-US" sz="1400" b="1" dirty="0">
                <a:solidFill>
                  <a:srgbClr val="000000"/>
                </a:solidFill>
                <a:hlinkClick r:id="rId2">
                  <a:extLst>
                    <a:ext uri="{A12FA001-AC4F-418D-AE19-62706E023703}">
                      <ahyp:hlinkClr xmlns:ahyp="http://schemas.microsoft.com/office/drawing/2018/hyperlinkcolor" val="tx"/>
                    </a:ext>
                  </a:extLst>
                </a:hlinkClick>
              </a:rPr>
              <a:t> </a:t>
            </a:r>
            <a:r>
              <a:rPr lang="en-US" sz="1400" b="1" dirty="0" err="1">
                <a:solidFill>
                  <a:srgbClr val="000000"/>
                </a:solidFill>
                <a:hlinkClick r:id="rId2">
                  <a:extLst>
                    <a:ext uri="{A12FA001-AC4F-418D-AE19-62706E023703}">
                      <ahyp:hlinkClr xmlns:ahyp="http://schemas.microsoft.com/office/drawing/2018/hyperlinkcolor" val="tx"/>
                    </a:ext>
                  </a:extLst>
                </a:hlinkClick>
              </a:rPr>
              <a:t>vastuu</a:t>
            </a:r>
            <a:r>
              <a:rPr lang="en-US" sz="1400" b="1" dirty="0">
                <a:solidFill>
                  <a:srgbClr val="000000"/>
                </a:solidFill>
                <a:hlinkClick r:id="rId2">
                  <a:extLst>
                    <a:ext uri="{A12FA001-AC4F-418D-AE19-62706E023703}">
                      <ahyp:hlinkClr xmlns:ahyp="http://schemas.microsoft.com/office/drawing/2018/hyperlinkcolor" val="tx"/>
                    </a:ext>
                  </a:extLst>
                </a:hlinkClick>
              </a:rPr>
              <a:t> (CSR) ja </a:t>
            </a:r>
            <a:r>
              <a:rPr lang="en-US" sz="1400" b="1" dirty="0" err="1">
                <a:solidFill>
                  <a:srgbClr val="000000"/>
                </a:solidFill>
                <a:hlinkClick r:id="rId2">
                  <a:extLst>
                    <a:ext uri="{A12FA001-AC4F-418D-AE19-62706E023703}">
                      <ahyp:hlinkClr xmlns:ahyp="http://schemas.microsoft.com/office/drawing/2018/hyperlinkcolor" val="tx"/>
                    </a:ext>
                  </a:extLst>
                </a:hlinkClick>
              </a:rPr>
              <a:t>kestävä</a:t>
            </a:r>
            <a:r>
              <a:rPr lang="en-US" sz="1400" b="1" dirty="0">
                <a:solidFill>
                  <a:srgbClr val="000000"/>
                </a:solidFill>
                <a:hlinkClick r:id="rId2">
                  <a:extLst>
                    <a:ext uri="{A12FA001-AC4F-418D-AE19-62706E023703}">
                      <ahyp:hlinkClr xmlns:ahyp="http://schemas.microsoft.com/office/drawing/2018/hyperlinkcolor" val="tx"/>
                    </a:ext>
                  </a:extLst>
                </a:hlinkClick>
              </a:rPr>
              <a:t> </a:t>
            </a:r>
            <a:r>
              <a:rPr lang="en-US" sz="1400" b="1" dirty="0" err="1">
                <a:solidFill>
                  <a:srgbClr val="000000"/>
                </a:solidFill>
                <a:hlinkClick r:id="rId2">
                  <a:extLst>
                    <a:ext uri="{A12FA001-AC4F-418D-AE19-62706E023703}">
                      <ahyp:hlinkClr xmlns:ahyp="http://schemas.microsoft.com/office/drawing/2018/hyperlinkcolor" val="tx"/>
                    </a:ext>
                  </a:extLst>
                </a:hlinkClick>
              </a:rPr>
              <a:t>kehitys</a:t>
            </a:r>
            <a:r>
              <a:rPr lang="en-US" sz="1400" b="1" dirty="0">
                <a:solidFill>
                  <a:srgbClr val="000000"/>
                </a:solidFill>
                <a:hlinkClick r:id="rId2">
                  <a:extLst>
                    <a:ext uri="{A12FA001-AC4F-418D-AE19-62706E023703}">
                      <ahyp:hlinkClr xmlns:ahyp="http://schemas.microsoft.com/office/drawing/2018/hyperlinkcolor" val="tx"/>
                    </a:ext>
                  </a:extLst>
                </a:hlinkClick>
              </a:rPr>
              <a:t> (bitc.ie)</a:t>
            </a:r>
            <a:endParaRPr lang="en-IE" sz="1400" b="1" dirty="0">
              <a:solidFill>
                <a:srgbClr val="000000"/>
              </a:solidFill>
            </a:endParaRPr>
          </a:p>
          <a:p>
            <a:pPr algn="l" rtl="0"/>
            <a:endParaRPr lang="en-IE" b="1" dirty="0">
              <a:solidFill>
                <a:srgbClr val="000000"/>
              </a:solidFill>
            </a:endParaRPr>
          </a:p>
        </p:txBody>
      </p:sp>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914400" y="1864163"/>
            <a:ext cx="6531429" cy="3440624"/>
          </a:xfrm>
        </p:spPr>
        <p:txBody>
          <a:bodyPr/>
          <a:lstStyle/>
          <a:p>
            <a:pPr algn="l" rtl="0"/>
            <a:r>
              <a:rPr lang="en-US" sz="2300" dirty="0" err="1"/>
              <a:t>Korostamme</a:t>
            </a:r>
            <a:r>
              <a:rPr lang="en-US" sz="2300" dirty="0"/>
              <a:t> siis </a:t>
            </a:r>
            <a:r>
              <a:rPr lang="en-US" sz="2300" dirty="0" err="1"/>
              <a:t>viestinnän</a:t>
            </a:r>
            <a:r>
              <a:rPr lang="en-US" sz="2300" dirty="0"/>
              <a:t> </a:t>
            </a:r>
            <a:r>
              <a:rPr lang="en-US" sz="2300" dirty="0" err="1"/>
              <a:t>tärkeyttä</a:t>
            </a:r>
            <a:r>
              <a:rPr lang="en-US" sz="2300" dirty="0"/>
              <a:t>, mutta on myös tärkeää tehdä yhteistyötä alan toimijoiden, kansalaisjärjestöjen tai </a:t>
            </a:r>
            <a:r>
              <a:rPr lang="en-US" sz="2300" dirty="0" err="1"/>
              <a:t>valtion</a:t>
            </a:r>
            <a:r>
              <a:rPr lang="en-US" sz="2300" dirty="0"/>
              <a:t> </a:t>
            </a:r>
            <a:r>
              <a:rPr lang="en-US" sz="2300" dirty="0" err="1"/>
              <a:t>kanssa</a:t>
            </a:r>
            <a:r>
              <a:rPr lang="en-US" sz="2300" dirty="0"/>
              <a:t> </a:t>
            </a:r>
            <a:r>
              <a:rPr lang="en-US" sz="2300" dirty="0" err="1"/>
              <a:t>tehostaaksemme</a:t>
            </a:r>
            <a:r>
              <a:rPr lang="en-US" sz="2300" dirty="0"/>
              <a:t> yhteisiä kestävyysponnisteluja. </a:t>
            </a:r>
          </a:p>
          <a:p>
            <a:pPr algn="l" rtl="0"/>
            <a:r>
              <a:rPr lang="en-US" sz="2300" dirty="0" err="1"/>
              <a:t>Kumppanuudet</a:t>
            </a:r>
            <a:r>
              <a:rPr lang="en-US" sz="2300" dirty="0"/>
              <a:t> mahdollistavat tiedon, resurssien ja yhteisen toiminnan yhteisten kestävän kehityksen tavoitteiden saavuttamiseksi. </a:t>
            </a:r>
          </a:p>
          <a:p>
            <a:pPr algn="l" rtl="0"/>
            <a:r>
              <a:rPr lang="en-US" sz="2300" dirty="0" err="1"/>
              <a:t>Yhteistyöaloitteisiin</a:t>
            </a:r>
            <a:r>
              <a:rPr lang="en-US" sz="2300" dirty="0"/>
              <a:t> voi kuulua tutkimusprojekteja, edunvalvontakampanjoita, toimitusketjuyhteistyötä tai osallistumista alan kestävän kehityksen aloitteisiin.</a:t>
            </a:r>
            <a:endParaRPr lang="en-IE" sz="2300"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algn="l" rtl="0"/>
            <a:r>
              <a:rPr lang="en-IE" b="1" dirty="0"/>
              <a:t>Yhteistyö ja kumppanuussuhteet:</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4" name="Picture 33">
            <a:extLst>
              <a:ext uri="{FF2B5EF4-FFF2-40B4-BE49-F238E27FC236}">
                <a16:creationId xmlns:a16="http://schemas.microsoft.com/office/drawing/2014/main" id="{359857B1-F019-12B0-5535-696125256FD7}"/>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445829" y="1988075"/>
            <a:ext cx="4546474" cy="3886200"/>
          </a:xfrm>
          <a:prstGeom prst="rect">
            <a:avLst/>
          </a:prstGeom>
        </p:spPr>
      </p:pic>
      <p:sp>
        <p:nvSpPr>
          <p:cNvPr id="36" name="TextBox 35">
            <a:extLst>
              <a:ext uri="{FF2B5EF4-FFF2-40B4-BE49-F238E27FC236}">
                <a16:creationId xmlns:a16="http://schemas.microsoft.com/office/drawing/2014/main" id="{7BFA5852-213C-F314-18A7-D00190DF4D1E}"/>
              </a:ext>
            </a:extLst>
          </p:cNvPr>
          <p:cNvSpPr txBox="1"/>
          <p:nvPr/>
        </p:nvSpPr>
        <p:spPr>
          <a:xfrm>
            <a:off x="0" y="6152365"/>
            <a:ext cx="6321878" cy="307777"/>
          </a:xfrm>
          <a:prstGeom prst="rect">
            <a:avLst/>
          </a:prstGeom>
          <a:noFill/>
        </p:spPr>
        <p:txBody>
          <a:bodyPr wrap="square">
            <a:spAutoFit/>
          </a:bodyPr>
          <a:lstStyle/>
          <a:p>
            <a:pPr algn="l" rtl="0"/>
            <a:r>
              <a:rPr lang="en-IE" sz="1400" b="1" dirty="0">
                <a:solidFill>
                  <a:srgbClr val="000000"/>
                </a:solidFill>
                <a:hlinkClick r:id="rId5">
                  <a:extLst>
                    <a:ext uri="{A12FA001-AC4F-418D-AE19-62706E023703}">
                      <ahyp:hlinkClr xmlns:ahyp="http://schemas.microsoft.com/office/drawing/2018/hyperlinkcolor" val="tx"/>
                    </a:ext>
                  </a:extLst>
                </a:hlinkClick>
              </a:rPr>
              <a:t>FIBS: </a:t>
            </a:r>
            <a:r>
              <a:rPr lang="en-IE" sz="1400" b="1" dirty="0" err="1">
                <a:solidFill>
                  <a:srgbClr val="000000"/>
                </a:solidFill>
                <a:hlinkClick r:id="rId5">
                  <a:extLst>
                    <a:ext uri="{A12FA001-AC4F-418D-AE19-62706E023703}">
                      <ahyp:hlinkClr xmlns:ahyp="http://schemas.microsoft.com/office/drawing/2018/hyperlinkcolor" val="tx"/>
                    </a:ext>
                  </a:extLst>
                </a:hlinkClick>
              </a:rPr>
              <a:t>Pohjoismaiden</a:t>
            </a:r>
            <a:r>
              <a:rPr lang="en-IE" sz="1400" b="1" dirty="0">
                <a:solidFill>
                  <a:srgbClr val="000000"/>
                </a:solidFill>
                <a:hlinkClick r:id="rId5">
                  <a:extLst>
                    <a:ext uri="{A12FA001-AC4F-418D-AE19-62706E023703}">
                      <ahyp:hlinkClr xmlns:ahyp="http://schemas.microsoft.com/office/drawing/2018/hyperlinkcolor" val="tx"/>
                    </a:ext>
                  </a:extLst>
                </a:hlinkClick>
              </a:rPr>
              <a:t> </a:t>
            </a:r>
            <a:r>
              <a:rPr lang="en-IE" sz="1400" b="1" dirty="0" err="1">
                <a:solidFill>
                  <a:srgbClr val="000000"/>
                </a:solidFill>
                <a:hlinkClick r:id="rId5">
                  <a:extLst>
                    <a:ext uri="{A12FA001-AC4F-418D-AE19-62706E023703}">
                      <ahyp:hlinkClr xmlns:ahyp="http://schemas.microsoft.com/office/drawing/2018/hyperlinkcolor" val="tx"/>
                    </a:ext>
                  </a:extLst>
                </a:hlinkClick>
              </a:rPr>
              <a:t>yhteinen</a:t>
            </a:r>
            <a:r>
              <a:rPr lang="en-IE" sz="1400" b="1" dirty="0">
                <a:solidFill>
                  <a:srgbClr val="000000"/>
                </a:solidFill>
                <a:hlinkClick r:id="rId5">
                  <a:extLst>
                    <a:ext uri="{A12FA001-AC4F-418D-AE19-62706E023703}">
                      <ahyp:hlinkClr xmlns:ahyp="http://schemas.microsoft.com/office/drawing/2018/hyperlinkcolor" val="tx"/>
                    </a:ext>
                  </a:extLst>
                </a:hlinkClick>
              </a:rPr>
              <a:t> </a:t>
            </a:r>
            <a:r>
              <a:rPr lang="en-IE" sz="1400" b="1" dirty="0" err="1">
                <a:solidFill>
                  <a:srgbClr val="000000"/>
                </a:solidFill>
                <a:hlinkClick r:id="rId5">
                  <a:extLst>
                    <a:ext uri="{A12FA001-AC4F-418D-AE19-62706E023703}">
                      <ahyp:hlinkClr xmlns:ahyp="http://schemas.microsoft.com/office/drawing/2018/hyperlinkcolor" val="tx"/>
                    </a:ext>
                  </a:extLst>
                </a:hlinkClick>
              </a:rPr>
              <a:t>yritysvastuuverkosto</a:t>
            </a:r>
            <a:endParaRPr lang="en-IE" sz="1400" b="1" dirty="0">
              <a:solidFill>
                <a:srgbClr val="000000"/>
              </a:solidFill>
            </a:endParaRPr>
          </a:p>
        </p:txBody>
      </p:sp>
      <p:grpSp>
        <p:nvGrpSpPr>
          <p:cNvPr id="38" name="Graphic 4">
            <a:extLst>
              <a:ext uri="{FF2B5EF4-FFF2-40B4-BE49-F238E27FC236}">
                <a16:creationId xmlns:a16="http://schemas.microsoft.com/office/drawing/2014/main" id="{DC481B64-73AB-8742-55B6-1108CC02B9F4}"/>
              </a:ext>
            </a:extLst>
          </p:cNvPr>
          <p:cNvGrpSpPr/>
          <p:nvPr/>
        </p:nvGrpSpPr>
        <p:grpSpPr>
          <a:xfrm>
            <a:off x="9528" y="4473370"/>
            <a:ext cx="622607" cy="1017017"/>
            <a:chOff x="9129274" y="2719113"/>
            <a:chExt cx="717139" cy="1386497"/>
          </a:xfrm>
          <a:solidFill>
            <a:srgbClr val="F79037"/>
          </a:solidFill>
        </p:grpSpPr>
        <p:grpSp>
          <p:nvGrpSpPr>
            <p:cNvPr id="39" name="Graphic 4">
              <a:extLst>
                <a:ext uri="{FF2B5EF4-FFF2-40B4-BE49-F238E27FC236}">
                  <a16:creationId xmlns:a16="http://schemas.microsoft.com/office/drawing/2014/main" id="{601C19D0-B1EB-FC53-46CE-DC4DEBD40DD3}"/>
                </a:ext>
              </a:extLst>
            </p:cNvPr>
            <p:cNvGrpSpPr/>
            <p:nvPr/>
          </p:nvGrpSpPr>
          <p:grpSpPr>
            <a:xfrm>
              <a:off x="9159507" y="2719113"/>
              <a:ext cx="446280" cy="440141"/>
              <a:chOff x="9159507" y="2719113"/>
              <a:chExt cx="446280" cy="440141"/>
            </a:xfrm>
            <a:grpFill/>
          </p:grpSpPr>
          <p:sp>
            <p:nvSpPr>
              <p:cNvPr id="48" name="Freeform 18">
                <a:extLst>
                  <a:ext uri="{FF2B5EF4-FFF2-40B4-BE49-F238E27FC236}">
                    <a16:creationId xmlns:a16="http://schemas.microsoft.com/office/drawing/2014/main" id="{94DE2039-5D9A-F098-4D85-FA820B84B7E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49" name="Freeform 19">
                <a:extLst>
                  <a:ext uri="{FF2B5EF4-FFF2-40B4-BE49-F238E27FC236}">
                    <a16:creationId xmlns:a16="http://schemas.microsoft.com/office/drawing/2014/main" id="{3C19A2F0-4C7E-7A81-443A-CA099BAF51E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40" name="Graphic 4">
              <a:extLst>
                <a:ext uri="{FF2B5EF4-FFF2-40B4-BE49-F238E27FC236}">
                  <a16:creationId xmlns:a16="http://schemas.microsoft.com/office/drawing/2014/main" id="{8DA781F3-3526-6F14-D1AE-91F49F8152C9}"/>
                </a:ext>
              </a:extLst>
            </p:cNvPr>
            <p:cNvGrpSpPr/>
            <p:nvPr/>
          </p:nvGrpSpPr>
          <p:grpSpPr>
            <a:xfrm>
              <a:off x="9129274" y="2893887"/>
              <a:ext cx="717139" cy="1211724"/>
              <a:chOff x="9129274" y="2893887"/>
              <a:chExt cx="717139" cy="1211724"/>
            </a:xfrm>
            <a:grpFill/>
          </p:grpSpPr>
          <p:sp>
            <p:nvSpPr>
              <p:cNvPr id="41" name="Freeform 21">
                <a:extLst>
                  <a:ext uri="{FF2B5EF4-FFF2-40B4-BE49-F238E27FC236}">
                    <a16:creationId xmlns:a16="http://schemas.microsoft.com/office/drawing/2014/main" id="{5792DE37-C25B-2FC3-A214-933C71FB62D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42" name="Freeform 22">
                <a:extLst>
                  <a:ext uri="{FF2B5EF4-FFF2-40B4-BE49-F238E27FC236}">
                    <a16:creationId xmlns:a16="http://schemas.microsoft.com/office/drawing/2014/main" id="{55A3C1BC-D33E-A08D-70D0-3A6F3D32605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43" name="Freeform 23">
                <a:extLst>
                  <a:ext uri="{FF2B5EF4-FFF2-40B4-BE49-F238E27FC236}">
                    <a16:creationId xmlns:a16="http://schemas.microsoft.com/office/drawing/2014/main" id="{BEC2B2C1-B81B-3A12-750F-D5FC3C14F4B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44" name="Freeform 24">
                <a:extLst>
                  <a:ext uri="{FF2B5EF4-FFF2-40B4-BE49-F238E27FC236}">
                    <a16:creationId xmlns:a16="http://schemas.microsoft.com/office/drawing/2014/main" id="{DF16871A-1335-0820-DB45-0E95913CAB3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45" name="Freeform 25">
                <a:extLst>
                  <a:ext uri="{FF2B5EF4-FFF2-40B4-BE49-F238E27FC236}">
                    <a16:creationId xmlns:a16="http://schemas.microsoft.com/office/drawing/2014/main" id="{C96B8A6F-0DB7-8905-3B5A-E64292B6D74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46" name="Freeform 26">
                <a:extLst>
                  <a:ext uri="{FF2B5EF4-FFF2-40B4-BE49-F238E27FC236}">
                    <a16:creationId xmlns:a16="http://schemas.microsoft.com/office/drawing/2014/main" id="{B6CECEB1-4229-9A3D-AD8B-9EDF065F50C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47" name="Freeform 27">
                <a:extLst>
                  <a:ext uri="{FF2B5EF4-FFF2-40B4-BE49-F238E27FC236}">
                    <a16:creationId xmlns:a16="http://schemas.microsoft.com/office/drawing/2014/main" id="{4C9363DF-DA79-FBF8-4C1A-909F7C7F805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298407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72EAB-021C-16E0-ACD3-3213F8DBDBB5}"/>
              </a:ext>
            </a:extLst>
          </p:cNvPr>
          <p:cNvSpPr>
            <a:spLocks noGrp="1"/>
          </p:cNvSpPr>
          <p:nvPr>
            <p:ph type="body" sz="quarter" idx="18"/>
          </p:nvPr>
        </p:nvSpPr>
        <p:spPr>
          <a:xfrm>
            <a:off x="898359" y="1705251"/>
            <a:ext cx="5540542" cy="3025975"/>
          </a:xfrm>
        </p:spPr>
        <p:txBody>
          <a:bodyPr/>
          <a:lstStyle/>
          <a:p>
            <a:pPr algn="l" rtl="0"/>
            <a:r>
              <a:rPr lang="en-IE" dirty="0"/>
              <a:t>Tämä kurssi on avoin kurssi, jota voit </a:t>
            </a:r>
            <a:r>
              <a:rPr lang="en-IE" dirty="0" err="1"/>
              <a:t>käyttää</a:t>
            </a:r>
            <a:r>
              <a:rPr lang="en-IE" dirty="0"/>
              <a:t> </a:t>
            </a:r>
            <a:r>
              <a:rPr lang="en-IE" dirty="0" err="1"/>
              <a:t>omalla</a:t>
            </a:r>
            <a:r>
              <a:rPr lang="en-IE" dirty="0"/>
              <a:t> </a:t>
            </a:r>
            <a:r>
              <a:rPr lang="en-IE" dirty="0" err="1"/>
              <a:t>ajallasi</a:t>
            </a:r>
            <a:r>
              <a:rPr lang="en-IE" dirty="0"/>
              <a:t> ja niin usein kuin haluat.</a:t>
            </a:r>
          </a:p>
          <a:p>
            <a:pPr algn="l" rtl="0"/>
            <a:r>
              <a:rPr lang="en-IE" dirty="0" err="1"/>
              <a:t>Pääset</a:t>
            </a:r>
            <a:r>
              <a:rPr lang="en-IE" dirty="0"/>
              <a:t> </a:t>
            </a:r>
            <a:r>
              <a:rPr lang="en-IE" dirty="0" err="1"/>
              <a:t>palaamaan</a:t>
            </a:r>
            <a:r>
              <a:rPr lang="en-IE" dirty="0"/>
              <a:t> </a:t>
            </a:r>
            <a:r>
              <a:rPr lang="en-IE" dirty="0" err="1"/>
              <a:t>materiaaleihin</a:t>
            </a:r>
            <a:r>
              <a:rPr lang="en-IE" dirty="0"/>
              <a:t> </a:t>
            </a:r>
            <a:r>
              <a:rPr lang="en-IE" dirty="0" err="1"/>
              <a:t>ja</a:t>
            </a:r>
            <a:r>
              <a:rPr lang="en-IE" dirty="0"/>
              <a:t> </a:t>
            </a:r>
            <a:r>
              <a:rPr lang="en-IE" dirty="0" err="1"/>
              <a:t>vahvistamaan</a:t>
            </a:r>
            <a:r>
              <a:rPr lang="en-IE" dirty="0"/>
              <a:t> suuntaasi ja </a:t>
            </a:r>
            <a:r>
              <a:rPr lang="en-IE" dirty="0" err="1"/>
              <a:t>kunnianhimoa</a:t>
            </a:r>
            <a:r>
              <a:rPr lang="en-IE" dirty="0"/>
              <a:t> </a:t>
            </a:r>
            <a:r>
              <a:rPr lang="en-IE" dirty="0" err="1"/>
              <a:t>tullaksesi</a:t>
            </a:r>
            <a:r>
              <a:rPr lang="en-IE" dirty="0"/>
              <a:t> </a:t>
            </a:r>
            <a:r>
              <a:rPr lang="en-IE" dirty="0" err="1"/>
              <a:t>paremmaksi</a:t>
            </a:r>
            <a:r>
              <a:rPr lang="en-IE" dirty="0"/>
              <a:t> </a:t>
            </a:r>
            <a:r>
              <a:rPr lang="en-IE" b="1" dirty="0" err="1"/>
              <a:t>Eettiseksi</a:t>
            </a:r>
            <a:r>
              <a:rPr lang="en-IE" b="1" dirty="0"/>
              <a:t> </a:t>
            </a:r>
            <a:r>
              <a:rPr lang="en-IE" b="1" dirty="0" err="1"/>
              <a:t>elintarvikeyrittäjäksi</a:t>
            </a:r>
            <a:r>
              <a:rPr lang="en-IE" b="1" dirty="0"/>
              <a:t>. </a:t>
            </a:r>
          </a:p>
          <a:p>
            <a:pPr algn="l" rtl="0"/>
            <a:r>
              <a:rPr lang="en-IE" dirty="0" err="1"/>
              <a:t>Voit</a:t>
            </a:r>
            <a:r>
              <a:rPr lang="en-IE" dirty="0"/>
              <a:t> päivittää oppimistasi kurssin tietyissä osissa tai käydä läpi ja toistaa koko kurssin. </a:t>
            </a:r>
          </a:p>
          <a:p>
            <a:pPr algn="l" rtl="0"/>
            <a:r>
              <a:rPr lang="en-IE" dirty="0"/>
              <a:t>Se on joustava </a:t>
            </a:r>
            <a:r>
              <a:rPr lang="en-IE" dirty="0" err="1"/>
              <a:t>ja</a:t>
            </a:r>
            <a:r>
              <a:rPr lang="en-IE" dirty="0"/>
              <a:t> </a:t>
            </a:r>
            <a:r>
              <a:rPr lang="en-IE" dirty="0" err="1"/>
              <a:t>tulevaisuussuuntautunut</a:t>
            </a:r>
            <a:r>
              <a:rPr lang="en-IE" dirty="0"/>
              <a:t>, kuten </a:t>
            </a:r>
            <a:r>
              <a:rPr lang="en-IE" dirty="0" err="1"/>
              <a:t>toivomme</a:t>
            </a:r>
            <a:r>
              <a:rPr lang="en-IE" dirty="0"/>
              <a:t> </a:t>
            </a:r>
            <a:r>
              <a:rPr lang="en-IE" dirty="0" err="1"/>
              <a:t>Sinun</a:t>
            </a:r>
            <a:r>
              <a:rPr lang="en-IE" dirty="0"/>
              <a:t> ja yrityksesi olevan!</a:t>
            </a:r>
            <a:endParaRPr lang="en-IE" b="1" dirty="0"/>
          </a:p>
        </p:txBody>
      </p:sp>
      <p:sp>
        <p:nvSpPr>
          <p:cNvPr id="3" name="Text Placeholder 2">
            <a:extLst>
              <a:ext uri="{FF2B5EF4-FFF2-40B4-BE49-F238E27FC236}">
                <a16:creationId xmlns:a16="http://schemas.microsoft.com/office/drawing/2014/main" id="{020BCC6F-50CB-7982-E1AB-689BB1D8D7EC}"/>
              </a:ext>
            </a:extLst>
          </p:cNvPr>
          <p:cNvSpPr>
            <a:spLocks noGrp="1"/>
          </p:cNvSpPr>
          <p:nvPr>
            <p:ph type="body" sz="quarter" idx="16"/>
          </p:nvPr>
        </p:nvSpPr>
        <p:spPr>
          <a:xfrm>
            <a:off x="791997" y="815295"/>
            <a:ext cx="6702592" cy="992652"/>
          </a:xfrm>
        </p:spPr>
        <p:txBody>
          <a:bodyPr/>
          <a:lstStyle/>
          <a:p>
            <a:pPr algn="l" rtl="0"/>
            <a:r>
              <a:rPr lang="en-IE" b="1" dirty="0"/>
              <a:t>Kertaus, </a:t>
            </a:r>
            <a:r>
              <a:rPr lang="en-IE" b="1" dirty="0" err="1"/>
              <a:t>tarkastelu</a:t>
            </a:r>
            <a:r>
              <a:rPr lang="en-IE" b="1" dirty="0"/>
              <a:t>, </a:t>
            </a:r>
            <a:r>
              <a:rPr lang="en-IE" b="1" dirty="0" err="1"/>
              <a:t>toisto</a:t>
            </a:r>
            <a:r>
              <a:rPr lang="en-IE" b="1" dirty="0"/>
              <a:t>…</a:t>
            </a:r>
          </a:p>
        </p:txBody>
      </p:sp>
      <p:pic>
        <p:nvPicPr>
          <p:cNvPr id="6" name="Picture Placeholder 5" descr="Young woman sitting with book and laptop">
            <a:extLst>
              <a:ext uri="{FF2B5EF4-FFF2-40B4-BE49-F238E27FC236}">
                <a16:creationId xmlns:a16="http://schemas.microsoft.com/office/drawing/2014/main" id="{6F29BBB7-AC6D-7E1D-9FDB-BEE089B819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545263" y="1386568"/>
            <a:ext cx="5646737" cy="4656137"/>
          </a:xfrm>
        </p:spPr>
      </p:pic>
    </p:spTree>
    <p:extLst>
      <p:ext uri="{BB962C8B-B14F-4D97-AF65-F5344CB8AC3E}">
        <p14:creationId xmlns:p14="http://schemas.microsoft.com/office/powerpoint/2010/main" val="549940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E3A297-4D03-BFF6-6631-031080C0385D}"/>
              </a:ext>
            </a:extLst>
          </p:cNvPr>
          <p:cNvSpPr>
            <a:spLocks noGrp="1"/>
          </p:cNvSpPr>
          <p:nvPr>
            <p:ph type="body" sz="quarter" idx="35"/>
          </p:nvPr>
        </p:nvSpPr>
        <p:spPr/>
        <p:txBody>
          <a:bodyPr/>
          <a:lstStyle/>
          <a:p>
            <a:pPr rtl="0"/>
            <a:r>
              <a:rPr lang="en-US" dirty="0"/>
              <a:t>Tee ilmastonmuutoksesta henkilökohtainen.</a:t>
            </a:r>
          </a:p>
          <a:p>
            <a:pPr algn="l" rtl="0"/>
            <a:endParaRPr lang="en-IE" dirty="0"/>
          </a:p>
        </p:txBody>
      </p:sp>
      <p:sp>
        <p:nvSpPr>
          <p:cNvPr id="3" name="Text Placeholder 2">
            <a:extLst>
              <a:ext uri="{FF2B5EF4-FFF2-40B4-BE49-F238E27FC236}">
                <a16:creationId xmlns:a16="http://schemas.microsoft.com/office/drawing/2014/main" id="{D7EB2AB7-F9C8-446A-84ED-71847913BE4B}"/>
              </a:ext>
            </a:extLst>
          </p:cNvPr>
          <p:cNvSpPr>
            <a:spLocks noGrp="1"/>
          </p:cNvSpPr>
          <p:nvPr>
            <p:ph type="body" sz="quarter" idx="36"/>
          </p:nvPr>
        </p:nvSpPr>
        <p:spPr/>
        <p:txBody>
          <a:bodyPr/>
          <a:lstStyle/>
          <a:p>
            <a:pPr rtl="0"/>
            <a:r>
              <a:rPr lang="en-US" sz="2000" dirty="0"/>
              <a:t>"Tee jotain, mitä et ennen tehnyt."</a:t>
            </a:r>
            <a:endParaRPr lang="en-IE" sz="2000" dirty="0"/>
          </a:p>
        </p:txBody>
      </p:sp>
      <p:sp>
        <p:nvSpPr>
          <p:cNvPr id="4" name="Text Placeholder 3">
            <a:extLst>
              <a:ext uri="{FF2B5EF4-FFF2-40B4-BE49-F238E27FC236}">
                <a16:creationId xmlns:a16="http://schemas.microsoft.com/office/drawing/2014/main" id="{6981BB6F-D278-FB06-952F-6F4CD21A038D}"/>
              </a:ext>
            </a:extLst>
          </p:cNvPr>
          <p:cNvSpPr>
            <a:spLocks noGrp="1"/>
          </p:cNvSpPr>
          <p:nvPr>
            <p:ph type="body" sz="quarter" idx="37"/>
          </p:nvPr>
        </p:nvSpPr>
        <p:spPr/>
        <p:txBody>
          <a:bodyPr/>
          <a:lstStyle/>
          <a:p>
            <a:pPr algn="l" rtl="0"/>
            <a:r>
              <a:rPr lang="en-IE" dirty="0"/>
              <a:t>1</a:t>
            </a:r>
          </a:p>
        </p:txBody>
      </p:sp>
      <p:sp>
        <p:nvSpPr>
          <p:cNvPr id="6" name="Text Placeholder 5">
            <a:extLst>
              <a:ext uri="{FF2B5EF4-FFF2-40B4-BE49-F238E27FC236}">
                <a16:creationId xmlns:a16="http://schemas.microsoft.com/office/drawing/2014/main" id="{013AD1A5-7047-996A-E694-3101E9CB34DB}"/>
              </a:ext>
            </a:extLst>
          </p:cNvPr>
          <p:cNvSpPr>
            <a:spLocks noGrp="1"/>
          </p:cNvSpPr>
          <p:nvPr>
            <p:ph type="body" sz="quarter" idx="42"/>
          </p:nvPr>
        </p:nvSpPr>
        <p:spPr>
          <a:xfrm>
            <a:off x="4927791" y="2693220"/>
            <a:ext cx="6562677" cy="339415"/>
          </a:xfrm>
        </p:spPr>
        <p:txBody>
          <a:bodyPr/>
          <a:lstStyle/>
          <a:p>
            <a:pPr rtl="0"/>
            <a:r>
              <a:rPr lang="en-IE" dirty="0"/>
              <a:t>Ole vihainen, ole aktiivinen.</a:t>
            </a:r>
          </a:p>
          <a:p>
            <a:pPr algn="l" rtl="0"/>
            <a:endParaRPr lang="en-IE" dirty="0"/>
          </a:p>
        </p:txBody>
      </p:sp>
      <p:sp>
        <p:nvSpPr>
          <p:cNvPr id="7" name="Text Placeholder 6">
            <a:extLst>
              <a:ext uri="{FF2B5EF4-FFF2-40B4-BE49-F238E27FC236}">
                <a16:creationId xmlns:a16="http://schemas.microsoft.com/office/drawing/2014/main" id="{DC1C8259-893D-D72D-878E-7034A47EB803}"/>
              </a:ext>
            </a:extLst>
          </p:cNvPr>
          <p:cNvSpPr>
            <a:spLocks noGrp="1"/>
          </p:cNvSpPr>
          <p:nvPr>
            <p:ph type="body" sz="quarter" idx="43"/>
          </p:nvPr>
        </p:nvSpPr>
        <p:spPr>
          <a:xfrm>
            <a:off x="3990975" y="3056731"/>
            <a:ext cx="7586813" cy="999383"/>
          </a:xfrm>
        </p:spPr>
        <p:txBody>
          <a:bodyPr/>
          <a:lstStyle/>
          <a:p>
            <a:pPr rtl="0"/>
            <a:r>
              <a:rPr lang="en-US" sz="2000" dirty="0"/>
              <a:t>”…niiden kanssa, joilla on </a:t>
            </a:r>
            <a:r>
              <a:rPr lang="en-US" sz="2000" dirty="0" err="1"/>
              <a:t>enemmän</a:t>
            </a:r>
            <a:r>
              <a:rPr lang="en-US" sz="2000" dirty="0"/>
              <a:t> </a:t>
            </a:r>
            <a:r>
              <a:rPr lang="en-US" sz="2000" dirty="0" err="1"/>
              <a:t>valtaa</a:t>
            </a:r>
            <a:r>
              <a:rPr lang="en-US" sz="2000" dirty="0"/>
              <a:t> ja </a:t>
            </a:r>
            <a:r>
              <a:rPr lang="en-US" sz="2000" dirty="0" err="1"/>
              <a:t>vastuuta</a:t>
            </a:r>
            <a:r>
              <a:rPr lang="en-US" sz="2000" dirty="0"/>
              <a:t> </a:t>
            </a:r>
            <a:r>
              <a:rPr lang="en-US" sz="2000" dirty="0" err="1"/>
              <a:t>kuin</a:t>
            </a:r>
            <a:r>
              <a:rPr lang="en-US" sz="2000" dirty="0"/>
              <a:t> </a:t>
            </a:r>
            <a:r>
              <a:rPr lang="en-US" sz="2000" dirty="0" err="1"/>
              <a:t>sinulla</a:t>
            </a:r>
            <a:r>
              <a:rPr lang="en-US" sz="2000" dirty="0"/>
              <a:t> … </a:t>
            </a:r>
            <a:r>
              <a:rPr lang="en-US" sz="2000" dirty="0" err="1"/>
              <a:t>niiden</a:t>
            </a:r>
            <a:r>
              <a:rPr lang="en-US" sz="2000" dirty="0"/>
              <a:t> kanssa, joiden pitäisi tehdä paljon enemmän. Hallitukset, kaupungit, yliopistot, yritykset – erityisesti fossiilisten polttoaineiden teollisuus, maatalous ja kuljetusteollisuus."</a:t>
            </a:r>
            <a:endParaRPr lang="en-IE" sz="2000" dirty="0"/>
          </a:p>
        </p:txBody>
      </p:sp>
      <p:sp>
        <p:nvSpPr>
          <p:cNvPr id="8" name="Text Placeholder 7">
            <a:extLst>
              <a:ext uri="{FF2B5EF4-FFF2-40B4-BE49-F238E27FC236}">
                <a16:creationId xmlns:a16="http://schemas.microsoft.com/office/drawing/2014/main" id="{FDAD9621-3673-E18B-BDD9-E8477AB0834A}"/>
              </a:ext>
            </a:extLst>
          </p:cNvPr>
          <p:cNvSpPr>
            <a:spLocks noGrp="1"/>
          </p:cNvSpPr>
          <p:nvPr>
            <p:ph type="body" sz="quarter" idx="44"/>
          </p:nvPr>
        </p:nvSpPr>
        <p:spPr/>
        <p:txBody>
          <a:bodyPr/>
          <a:lstStyle/>
          <a:p>
            <a:pPr algn="l" rtl="0"/>
            <a:r>
              <a:rPr lang="en-IE" dirty="0"/>
              <a:t>2</a:t>
            </a:r>
          </a:p>
        </p:txBody>
      </p:sp>
      <p:sp>
        <p:nvSpPr>
          <p:cNvPr id="9" name="Text Placeholder 8">
            <a:extLst>
              <a:ext uri="{FF2B5EF4-FFF2-40B4-BE49-F238E27FC236}">
                <a16:creationId xmlns:a16="http://schemas.microsoft.com/office/drawing/2014/main" id="{8C3104B2-ACBB-61D1-97E3-549FA2765BAF}"/>
              </a:ext>
            </a:extLst>
          </p:cNvPr>
          <p:cNvSpPr>
            <a:spLocks noGrp="1"/>
          </p:cNvSpPr>
          <p:nvPr>
            <p:ph type="body" sz="quarter" idx="45"/>
          </p:nvPr>
        </p:nvSpPr>
        <p:spPr/>
        <p:txBody>
          <a:bodyPr/>
          <a:lstStyle/>
          <a:p>
            <a:pPr rtl="0"/>
            <a:r>
              <a:rPr lang="en-US" dirty="0"/>
              <a:t>Kuvittele maailma, jota kohti kiirehdimme.</a:t>
            </a:r>
            <a:endParaRPr lang="en-IE" dirty="0"/>
          </a:p>
        </p:txBody>
      </p:sp>
      <p:sp>
        <p:nvSpPr>
          <p:cNvPr id="10" name="Text Placeholder 9">
            <a:extLst>
              <a:ext uri="{FF2B5EF4-FFF2-40B4-BE49-F238E27FC236}">
                <a16:creationId xmlns:a16="http://schemas.microsoft.com/office/drawing/2014/main" id="{EC8EAA16-F2A1-0672-9D20-CEC55FD348B3}"/>
              </a:ext>
            </a:extLst>
          </p:cNvPr>
          <p:cNvSpPr>
            <a:spLocks noGrp="1"/>
          </p:cNvSpPr>
          <p:nvPr>
            <p:ph type="body" sz="quarter" idx="46"/>
          </p:nvPr>
        </p:nvSpPr>
        <p:spPr>
          <a:xfrm>
            <a:off x="4223880" y="5132546"/>
            <a:ext cx="7257145" cy="999383"/>
          </a:xfrm>
        </p:spPr>
        <p:txBody>
          <a:bodyPr/>
          <a:lstStyle/>
          <a:p>
            <a:pPr rtl="0"/>
            <a:r>
              <a:rPr lang="en-US" sz="2000" dirty="0"/>
              <a:t>"Millainen maailma siitä tulee? Se on paljon terveempi maailma. Meillä ei ole fossiilisten polttoaineiden tukehtuvaa saastumista."</a:t>
            </a:r>
            <a:endParaRPr lang="en-IE" sz="2000" dirty="0"/>
          </a:p>
        </p:txBody>
      </p:sp>
      <p:sp>
        <p:nvSpPr>
          <p:cNvPr id="11" name="Text Placeholder 10">
            <a:extLst>
              <a:ext uri="{FF2B5EF4-FFF2-40B4-BE49-F238E27FC236}">
                <a16:creationId xmlns:a16="http://schemas.microsoft.com/office/drawing/2014/main" id="{290E652C-2CC8-9252-F338-ED91E112F05B}"/>
              </a:ext>
            </a:extLst>
          </p:cNvPr>
          <p:cNvSpPr>
            <a:spLocks noGrp="1"/>
          </p:cNvSpPr>
          <p:nvPr>
            <p:ph type="body" sz="quarter" idx="47"/>
          </p:nvPr>
        </p:nvSpPr>
        <p:spPr/>
        <p:txBody>
          <a:bodyPr/>
          <a:lstStyle/>
          <a:p>
            <a:pPr algn="l" rtl="0"/>
            <a:r>
              <a:rPr lang="en-IE" dirty="0"/>
              <a:t>3</a:t>
            </a:r>
          </a:p>
        </p:txBody>
      </p:sp>
      <p:sp>
        <p:nvSpPr>
          <p:cNvPr id="12" name="TextBox 11">
            <a:extLst>
              <a:ext uri="{FF2B5EF4-FFF2-40B4-BE49-F238E27FC236}">
                <a16:creationId xmlns:a16="http://schemas.microsoft.com/office/drawing/2014/main" id="{59199E62-D2F9-C275-FD9D-B17C5D4B0720}"/>
              </a:ext>
            </a:extLst>
          </p:cNvPr>
          <p:cNvSpPr txBox="1"/>
          <p:nvPr/>
        </p:nvSpPr>
        <p:spPr>
          <a:xfrm>
            <a:off x="0" y="181366"/>
            <a:ext cx="3553905" cy="4372479"/>
          </a:xfrm>
          <a:prstGeom prst="rect">
            <a:avLst/>
          </a:prstGeom>
          <a:solidFill>
            <a:srgbClr val="B2DEDD"/>
          </a:solidFill>
        </p:spPr>
        <p:txBody>
          <a:bodyPr wrap="square" rtlCol="0" anchor="ctr">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1" i="0" u="none" strike="noStrike" kern="1200" cap="none" spc="0" normalizeH="0" baseline="0" noProof="0" dirty="0" err="1">
                <a:ln>
                  <a:noFill/>
                </a:ln>
                <a:solidFill>
                  <a:srgbClr val="000000"/>
                </a:solidFill>
                <a:effectLst/>
                <a:uLnTx/>
                <a:uFillTx/>
                <a:latin typeface="Calibri" panose="020F0502020204030204"/>
                <a:ea typeface="+mn-ea"/>
                <a:cs typeface="+mn-cs"/>
              </a:rPr>
              <a:t>Viimeiset</a:t>
            </a:r>
            <a:r>
              <a:rPr kumimoji="0" lang="en-IE"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IE" sz="2400" b="1" i="0" u="none" strike="noStrike" kern="1200" cap="none" spc="0" normalizeH="0" baseline="0" noProof="0" dirty="0" err="1">
                <a:ln>
                  <a:noFill/>
                </a:ln>
                <a:solidFill>
                  <a:srgbClr val="000000"/>
                </a:solidFill>
                <a:effectLst/>
                <a:uLnTx/>
                <a:uFillTx/>
                <a:latin typeface="Calibri" panose="020F0502020204030204"/>
                <a:ea typeface="+mn-ea"/>
                <a:cs typeface="+mn-cs"/>
              </a:rPr>
              <a:t>sanat</a:t>
            </a:r>
            <a:endParaRPr kumimoji="0" lang="en-IE"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MARY ROBINSON, Irlannin ensimmäinen </a:t>
            </a:r>
            <a:r>
              <a:rPr kumimoji="0" lang="en-IE" sz="2400" b="0" i="0" u="none" strike="noStrike" kern="1200" cap="none" spc="0" normalizeH="0" baseline="0" noProof="0" dirty="0" err="1">
                <a:ln>
                  <a:noFill/>
                </a:ln>
                <a:solidFill>
                  <a:srgbClr val="000000"/>
                </a:solidFill>
                <a:effectLst/>
                <a:uLnTx/>
                <a:uFillTx/>
                <a:latin typeface="Calibri" panose="020F0502020204030204"/>
                <a:ea typeface="+mn-ea"/>
                <a:cs typeface="+mn-cs"/>
              </a:rPr>
              <a:t>naispresidentti</a:t>
            </a: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entinen</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YK:n ihmisoikeusvaltuutettu ja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ilmastonmuutoslähettiläs</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hlinkClick r:id="rId2"/>
              </a:rPr>
              <a:t>senioreiden</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hlinkClick r:id="rId2"/>
              </a:rPr>
              <a:t> </a:t>
            </a:r>
            <a:r>
              <a:rPr kumimoji="0" lang="en-IE" sz="2400" b="0" i="0" u="none" strike="noStrike" kern="1200" cap="none" spc="0" normalizeH="0" baseline="0" noProof="0" dirty="0" err="1">
                <a:ln>
                  <a:noFill/>
                </a:ln>
                <a:solidFill>
                  <a:srgbClr val="000000"/>
                </a:solidFill>
                <a:effectLst/>
                <a:uLnTx/>
                <a:uFillTx/>
                <a:latin typeface="Calibri" panose="020F0502020204030204"/>
                <a:ea typeface="+mn-ea"/>
                <a:cs typeface="+mn-cs"/>
                <a:hlinkClick r:id="rId2"/>
              </a:rPr>
              <a:t>puheenjohtaja</a:t>
            </a: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hlinkClick r:id="rId2"/>
              </a:rPr>
              <a:t> </a:t>
            </a:r>
            <a:r>
              <a:rPr kumimoji="0" lang="en-IE" sz="2400" b="0" i="0" u="none" strike="noStrike" kern="1200" cap="none" spc="0" normalizeH="0" baseline="0" noProof="0" dirty="0" err="1">
                <a:ln>
                  <a:noFill/>
                </a:ln>
                <a:solidFill>
                  <a:srgbClr val="000000"/>
                </a:solidFill>
                <a:effectLst/>
                <a:uLnTx/>
                <a:uFillTx/>
                <a:latin typeface="Calibri" panose="020F0502020204030204"/>
                <a:ea typeface="+mn-ea"/>
                <a:cs typeface="+mn-cs"/>
              </a:rPr>
              <a:t>ja</a:t>
            </a: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 mielestämme </a:t>
            </a:r>
            <a:r>
              <a:rPr kumimoji="0" lang="en-IE" sz="2400" b="0" i="0" u="none" strike="noStrike" kern="1200" cap="none" spc="0" normalizeH="0" baseline="0" noProof="0" dirty="0" err="1">
                <a:ln>
                  <a:noFill/>
                </a:ln>
                <a:solidFill>
                  <a:srgbClr val="000000"/>
                </a:solidFill>
                <a:effectLst/>
                <a:uLnTx/>
                <a:uFillTx/>
                <a:latin typeface="Calibri" panose="020F0502020204030204"/>
                <a:ea typeface="+mn-ea"/>
                <a:cs typeface="+mn-cs"/>
              </a:rPr>
              <a:t>ilmastomestari</a:t>
            </a: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6A81EA61-79FC-BF23-2275-4442783395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275296"/>
            <a:ext cx="3103373" cy="1714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879A342-5640-1C7D-FDD7-2F5564F6BF66}"/>
              </a:ext>
            </a:extLst>
          </p:cNvPr>
          <p:cNvSpPr txBox="1"/>
          <p:nvPr/>
        </p:nvSpPr>
        <p:spPr>
          <a:xfrm>
            <a:off x="152401" y="6484275"/>
            <a:ext cx="1066800" cy="373725"/>
          </a:xfrm>
          <a:prstGeom prst="rect">
            <a:avLst/>
          </a:prstGeom>
          <a:noFill/>
        </p:spPr>
        <p:txBody>
          <a:bodyPr wrap="square" rtlCol="0">
            <a:spAutoFit/>
          </a:bodyPr>
          <a:lstStyle/>
          <a:p>
            <a:pPr algn="l" rtl="0"/>
            <a:r>
              <a:rPr lang="en-IE" b="1" dirty="0">
                <a:solidFill>
                  <a:srgbClr val="F79037"/>
                </a:solidFill>
                <a:hlinkClick r:id="rId4">
                  <a:extLst>
                    <a:ext uri="{A12FA001-AC4F-418D-AE19-62706E023703}">
                      <ahyp:hlinkClr xmlns:ahyp="http://schemas.microsoft.com/office/drawing/2018/hyperlinkcolor" val="tx"/>
                    </a:ext>
                  </a:extLst>
                </a:hlinkClick>
              </a:rPr>
              <a:t>Lähde</a:t>
            </a:r>
            <a:endParaRPr lang="en-IE" b="1" dirty="0">
              <a:solidFill>
                <a:srgbClr val="F79037"/>
              </a:solidFill>
            </a:endParaRPr>
          </a:p>
        </p:txBody>
      </p:sp>
    </p:spTree>
    <p:extLst>
      <p:ext uri="{BB962C8B-B14F-4D97-AF65-F5344CB8AC3E}">
        <p14:creationId xmlns:p14="http://schemas.microsoft.com/office/powerpoint/2010/main" val="3438999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rangipani flower">
            <a:extLst>
              <a:ext uri="{FF2B5EF4-FFF2-40B4-BE49-F238E27FC236}">
                <a16:creationId xmlns:a16="http://schemas.microsoft.com/office/drawing/2014/main" id="{3D7D8837-3117-54F8-5D65-6D7BEA05B4A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320540" y="335338"/>
            <a:ext cx="11578483" cy="6146707"/>
          </a:xfrm>
          <a:solidFill>
            <a:schemeClr val="bg1"/>
          </a:solidFill>
        </p:spPr>
      </p:pic>
      <p:sp>
        <p:nvSpPr>
          <p:cNvPr id="3" name="Text Placeholder 2">
            <a:extLst>
              <a:ext uri="{FF2B5EF4-FFF2-40B4-BE49-F238E27FC236}">
                <a16:creationId xmlns:a16="http://schemas.microsoft.com/office/drawing/2014/main" id="{F2A25C7D-D6A8-2C86-E8F2-9837526D68C2}"/>
              </a:ext>
            </a:extLst>
          </p:cNvPr>
          <p:cNvSpPr>
            <a:spLocks noGrp="1"/>
          </p:cNvSpPr>
          <p:nvPr>
            <p:ph type="body" sz="quarter" idx="13"/>
          </p:nvPr>
        </p:nvSpPr>
        <p:spPr>
          <a:xfrm>
            <a:off x="427670" y="1504602"/>
            <a:ext cx="5254673" cy="3808175"/>
          </a:xfrm>
        </p:spPr>
        <p:txBody>
          <a:bodyPr>
            <a:noAutofit/>
          </a:bodyPr>
          <a:lstStyle/>
          <a:p>
            <a:pPr rtl="0">
              <a:lnSpc>
                <a:spcPct val="120000"/>
              </a:lnSpc>
            </a:pPr>
            <a:r>
              <a:rPr lang="en-US" sz="2000" dirty="0"/>
              <a:t>Näin tulevaisuuden; Näin kiertotalouden. En nähnyt yksittäisiä sähköajoneuvoja, vaan sähköistä liikkuvuutta. Näin tapoja elää yhdessä.</a:t>
            </a:r>
          </a:p>
          <a:p>
            <a:pPr rtl="0">
              <a:lnSpc>
                <a:spcPct val="120000"/>
              </a:lnSpc>
            </a:pPr>
            <a:r>
              <a:rPr lang="en-US" sz="2000" dirty="0"/>
              <a:t>Se oli upea maailmantunne, josta meidän on puhuttava enemmän.</a:t>
            </a:r>
          </a:p>
          <a:p>
            <a:pPr rtl="0">
              <a:lnSpc>
                <a:spcPct val="120000"/>
              </a:lnSpc>
            </a:pPr>
            <a:r>
              <a:rPr lang="en-US" sz="2000" b="1" dirty="0"/>
              <a:t>Olemme ensimmäinen sukupolvi, joka ymmärtää täysin, kuinka vakava ongelma on.</a:t>
            </a:r>
          </a:p>
          <a:p>
            <a:pPr rtl="0">
              <a:lnSpc>
                <a:spcPct val="120000"/>
              </a:lnSpc>
            </a:pPr>
            <a:r>
              <a:rPr lang="en-US" sz="2000" b="1" dirty="0"/>
              <a:t>Ja olemme viimeinen sukupolvi, joka voi tehdä asialle jotain.</a:t>
            </a:r>
            <a:endParaRPr lang="en-IE" sz="2000" b="1" dirty="0"/>
          </a:p>
        </p:txBody>
      </p:sp>
      <p:grpSp>
        <p:nvGrpSpPr>
          <p:cNvPr id="6" name="Group 5">
            <a:extLst>
              <a:ext uri="{FF2B5EF4-FFF2-40B4-BE49-F238E27FC236}">
                <a16:creationId xmlns:a16="http://schemas.microsoft.com/office/drawing/2014/main" id="{DE6B51B4-0D6C-76B8-5A45-03715F89D96F}"/>
              </a:ext>
            </a:extLst>
          </p:cNvPr>
          <p:cNvGrpSpPr/>
          <p:nvPr/>
        </p:nvGrpSpPr>
        <p:grpSpPr>
          <a:xfrm>
            <a:off x="168140" y="375955"/>
            <a:ext cx="909546" cy="916523"/>
            <a:chOff x="3400450" y="986392"/>
            <a:chExt cx="1487826" cy="1083162"/>
          </a:xfrm>
        </p:grpSpPr>
        <p:sp>
          <p:nvSpPr>
            <p:cNvPr id="7" name="Freeform 24">
              <a:extLst>
                <a:ext uri="{FF2B5EF4-FFF2-40B4-BE49-F238E27FC236}">
                  <a16:creationId xmlns:a16="http://schemas.microsoft.com/office/drawing/2014/main" id="{94E72280-B3DF-FE77-9BB9-542510E1B86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algn="l" rtl="0"/>
              <a:endParaRPr lang="en-US"/>
            </a:p>
          </p:txBody>
        </p:sp>
        <p:sp>
          <p:nvSpPr>
            <p:cNvPr id="8" name="Freeform 25">
              <a:extLst>
                <a:ext uri="{FF2B5EF4-FFF2-40B4-BE49-F238E27FC236}">
                  <a16:creationId xmlns:a16="http://schemas.microsoft.com/office/drawing/2014/main" id="{55256934-31F9-BCF9-2326-F61BF738CC6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10" name="TextBox 9">
            <a:extLst>
              <a:ext uri="{FF2B5EF4-FFF2-40B4-BE49-F238E27FC236}">
                <a16:creationId xmlns:a16="http://schemas.microsoft.com/office/drawing/2014/main" id="{995FF27D-D2F8-29CE-C6ED-CDB90CE0FF3C}"/>
              </a:ext>
            </a:extLst>
          </p:cNvPr>
          <p:cNvSpPr txBox="1"/>
          <p:nvPr/>
        </p:nvSpPr>
        <p:spPr>
          <a:xfrm>
            <a:off x="4114799" y="5758927"/>
            <a:ext cx="6096000" cy="338554"/>
          </a:xfrm>
          <a:prstGeom prst="rect">
            <a:avLst/>
          </a:prstGeom>
          <a:noFill/>
        </p:spPr>
        <p:txBody>
          <a:bodyPr wrap="square">
            <a:spAutoFit/>
          </a:bodyPr>
          <a:lstStyle/>
          <a:p>
            <a:pPr algn="l" rtl="0"/>
            <a:r>
              <a:rPr kumimoji="0" lang="en-IE" sz="1600" b="0" i="0" u="none" strike="noStrike" kern="1200" cap="none" spc="0" normalizeH="0" baseline="0" noProof="0" dirty="0">
                <a:ln>
                  <a:noFill/>
                </a:ln>
                <a:solidFill>
                  <a:srgbClr val="000000"/>
                </a:solidFill>
                <a:effectLst/>
                <a:uLnTx/>
                <a:uFillTx/>
                <a:latin typeface="Calibri" panose="020F0502020204030204"/>
                <a:ea typeface="+mn-ea"/>
                <a:cs typeface="+mn-cs"/>
              </a:rPr>
              <a:t>MARY ROBINSON</a:t>
            </a:r>
            <a:endParaRPr lang="en-IE" sz="1600" dirty="0"/>
          </a:p>
        </p:txBody>
      </p:sp>
    </p:spTree>
    <p:extLst>
      <p:ext uri="{BB962C8B-B14F-4D97-AF65-F5344CB8AC3E}">
        <p14:creationId xmlns:p14="http://schemas.microsoft.com/office/powerpoint/2010/main" val="4214273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832737" y="2258217"/>
            <a:ext cx="10915807" cy="3796076"/>
          </a:xfrm>
        </p:spPr>
        <p:txBody>
          <a:bodyPr>
            <a:normAutofit fontScale="62500" lnSpcReduction="20000"/>
          </a:bodyPr>
          <a:lstStyle/>
          <a:p>
            <a:pPr algn="l" rtl="0">
              <a:lnSpc>
                <a:spcPct val="120000"/>
              </a:lnSpc>
            </a:pPr>
            <a:r>
              <a:rPr lang="en-US" sz="5100" dirty="0"/>
              <a:t>Kiitos tämän kurssin </a:t>
            </a:r>
            <a:r>
              <a:rPr lang="en-US" sz="5100" dirty="0" err="1"/>
              <a:t>suorittamisesta</a:t>
            </a:r>
            <a:r>
              <a:rPr lang="en-US" sz="5100" dirty="0"/>
              <a:t>, </a:t>
            </a:r>
            <a:r>
              <a:rPr lang="en-US" sz="5100" b="1" dirty="0" err="1"/>
              <a:t>joka</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 on luotu auttamaan eettisempien </a:t>
            </a:r>
            <a:r>
              <a:rPr kumimoji="0" lang="en-US" sz="5100" b="1" i="0" u="none" strike="noStrike" kern="1200" cap="none" spc="0" normalizeH="0" baseline="0" noProof="0" dirty="0" err="1">
                <a:ln>
                  <a:noFill/>
                </a:ln>
                <a:solidFill>
                  <a:prstClr val="black"/>
                </a:solidFill>
                <a:effectLst/>
                <a:uLnTx/>
                <a:uFillTx/>
                <a:latin typeface="Calibri" panose="020F0502020204030204"/>
                <a:ea typeface="+mn-ea"/>
                <a:cs typeface="+mn-cs"/>
              </a:rPr>
              <a:t>elintarvikeyritysten</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b="1" i="0" u="none" strike="noStrike" kern="1200" cap="none" spc="0" normalizeH="0" baseline="0" noProof="0" dirty="0" err="1">
                <a:ln>
                  <a:noFill/>
                </a:ln>
                <a:solidFill>
                  <a:prstClr val="black"/>
                </a:solidFill>
                <a:effectLst/>
                <a:uLnTx/>
                <a:uFillTx/>
                <a:latin typeface="Calibri" panose="020F0502020204030204"/>
                <a:ea typeface="+mn-ea"/>
                <a:cs typeface="+mn-cs"/>
              </a:rPr>
              <a:t>kehittämistä</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ja toivomme, </a:t>
            </a:r>
            <a:r>
              <a:rPr kumimoji="0" lang="en-US" sz="5100" i="0" u="none" strike="noStrike" kern="1200" cap="none" spc="0" normalizeH="0" baseline="0" noProof="0" dirty="0" err="1">
                <a:ln>
                  <a:noFill/>
                </a:ln>
                <a:solidFill>
                  <a:prstClr val="black"/>
                </a:solidFill>
                <a:effectLst/>
                <a:uLnTx/>
                <a:uFillTx/>
                <a:latin typeface="Calibri" panose="020F0502020204030204"/>
                <a:ea typeface="+mn-ea"/>
                <a:cs typeface="+mn-cs"/>
              </a:rPr>
              <a:t>että</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i="0" u="none" strike="noStrike" kern="1200" cap="none" spc="0" normalizeH="0" baseline="0" noProof="0" dirty="0" err="1">
                <a:ln>
                  <a:noFill/>
                </a:ln>
                <a:solidFill>
                  <a:prstClr val="black"/>
                </a:solidFill>
                <a:effectLst/>
                <a:uLnTx/>
                <a:uFillTx/>
                <a:latin typeface="Calibri" panose="020F0502020204030204"/>
                <a:ea typeface="+mn-ea"/>
                <a:cs typeface="+mn-cs"/>
              </a:rPr>
              <a:t>tunnet</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i="0" u="none" strike="noStrike" kern="1200" cap="none" spc="0" normalizeH="0" baseline="0" noProof="0" dirty="0" err="1">
                <a:ln>
                  <a:noFill/>
                </a:ln>
                <a:solidFill>
                  <a:prstClr val="black"/>
                </a:solidFill>
                <a:effectLst/>
                <a:uLnTx/>
                <a:uFillTx/>
                <a:latin typeface="Calibri" panose="020F0502020204030204"/>
                <a:ea typeface="+mn-ea"/>
                <a:cs typeface="+mn-cs"/>
              </a:rPr>
              <a:t>olevasi</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 valmiimpi </a:t>
            </a:r>
            <a:r>
              <a:rPr kumimoji="0" lang="en-US" sz="5100" i="0" u="none" strike="noStrike" kern="1200" cap="none" spc="0" normalizeH="0" baseline="0" noProof="0" dirty="0" err="1">
                <a:ln>
                  <a:noFill/>
                </a:ln>
                <a:solidFill>
                  <a:prstClr val="black"/>
                </a:solidFill>
                <a:effectLst/>
                <a:uLnTx/>
                <a:uFillTx/>
                <a:latin typeface="Calibri" panose="020F0502020204030204"/>
                <a:ea typeface="+mn-ea"/>
                <a:cs typeface="+mn-cs"/>
              </a:rPr>
              <a:t>astuaksesi</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5100" dirty="0">
                <a:solidFill>
                  <a:prstClr val="black"/>
                </a:solidFill>
                <a:latin typeface="Calibri" panose="020F0502020204030204"/>
              </a:rPr>
              <a:t>Food-tureen – </a:t>
            </a:r>
            <a:r>
              <a:rPr lang="en-US" sz="5100" dirty="0" err="1">
                <a:solidFill>
                  <a:prstClr val="black"/>
                </a:solidFill>
                <a:latin typeface="Calibri" panose="020F0502020204030204"/>
              </a:rPr>
              <a:t>parempaan</a:t>
            </a:r>
            <a:r>
              <a:rPr lang="en-US" sz="5100" dirty="0">
                <a:solidFill>
                  <a:prstClr val="black"/>
                </a:solidFill>
                <a:latin typeface="Calibri" panose="020F0502020204030204"/>
              </a:rPr>
              <a:t> </a:t>
            </a:r>
            <a:r>
              <a:rPr lang="en-US" sz="5100" dirty="0" err="1">
                <a:solidFill>
                  <a:prstClr val="black"/>
                </a:solidFill>
                <a:latin typeface="Calibri" panose="020F0502020204030204"/>
              </a:rPr>
              <a:t>elintarviketulevaan</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a:t>
            </a:r>
          </a:p>
          <a:p>
            <a:pPr algn="l" rtl="0">
              <a:lnSpc>
                <a:spcPct val="120000"/>
              </a:lnSpc>
            </a:pPr>
            <a:endParaRPr lang="en-US" sz="1800" dirty="0">
              <a:solidFill>
                <a:prstClr val="black"/>
              </a:solidFill>
              <a:latin typeface="Calibri" panose="020F0502020204030204"/>
            </a:endParaRPr>
          </a:p>
          <a:p>
            <a:pPr algn="l" rtl="0">
              <a:lnSpc>
                <a:spcPct val="120000"/>
              </a:lnSpc>
            </a:pPr>
            <a:r>
              <a:rPr lang="en-US" sz="5100" dirty="0">
                <a:solidFill>
                  <a:prstClr val="black"/>
                </a:solidFill>
                <a:latin typeface="Calibri" panose="020F0502020204030204"/>
              </a:rPr>
              <a:t>Seuraa meitä </a:t>
            </a:r>
            <a:r>
              <a:rPr lang="en-US" sz="5100" dirty="0" err="1">
                <a:solidFill>
                  <a:prstClr val="black"/>
                </a:solidFill>
                <a:latin typeface="Calibri" panose="020F0502020204030204"/>
              </a:rPr>
              <a:t>saadaksesi</a:t>
            </a:r>
            <a:r>
              <a:rPr lang="en-US" sz="5100" dirty="0">
                <a:solidFill>
                  <a:prstClr val="black"/>
                </a:solidFill>
                <a:latin typeface="Calibri" panose="020F0502020204030204"/>
              </a:rPr>
              <a:t> </a:t>
            </a:r>
            <a:r>
              <a:rPr lang="en-US" sz="5100" dirty="0" err="1">
                <a:solidFill>
                  <a:prstClr val="black"/>
                </a:solidFill>
                <a:latin typeface="Calibri" panose="020F0502020204030204"/>
              </a:rPr>
              <a:t>uutta</a:t>
            </a:r>
            <a:r>
              <a:rPr lang="en-US" sz="5100" dirty="0">
                <a:solidFill>
                  <a:prstClr val="black"/>
                </a:solidFill>
                <a:latin typeface="Calibri" panose="020F0502020204030204"/>
              </a:rPr>
              <a:t> </a:t>
            </a:r>
            <a:r>
              <a:rPr lang="en-US" sz="5100" dirty="0" err="1">
                <a:solidFill>
                  <a:prstClr val="black"/>
                </a:solidFill>
                <a:latin typeface="Calibri" panose="020F0502020204030204"/>
              </a:rPr>
              <a:t>tietoa</a:t>
            </a:r>
            <a:r>
              <a:rPr lang="en-US" sz="5100">
                <a:solidFill>
                  <a:prstClr val="black"/>
                </a:solidFill>
                <a:latin typeface="Calibri" panose="020F0502020204030204"/>
              </a:rPr>
              <a:t> …</a:t>
            </a:r>
            <a:endParaRPr lang="en-US" sz="5100" dirty="0">
              <a:solidFill>
                <a:prstClr val="black"/>
              </a:solidFill>
              <a:latin typeface="Calibri" panose="020F0502020204030204"/>
            </a:endParaRPr>
          </a:p>
          <a:p>
            <a:pPr algn="l" rtl="0">
              <a:lnSpc>
                <a:spcPct val="120000"/>
              </a:lnSpc>
            </a:pPr>
            <a:r>
              <a:rPr lang="en-US" sz="5400" b="1" i="1" dirty="0">
                <a:solidFill>
                  <a:schemeClr val="bg1"/>
                </a:solidFill>
                <a:latin typeface="Calibri" panose="020F0502020204030204"/>
                <a:hlinkClick r:id="rId3">
                  <a:extLst>
                    <a:ext uri="{A12FA001-AC4F-418D-AE19-62706E023703}">
                      <ahyp:hlinkClr xmlns:ahyp="http://schemas.microsoft.com/office/drawing/2018/hyperlinkcolor" val="tx"/>
                    </a:ext>
                  </a:extLst>
                </a:hlinkClick>
              </a:rPr>
              <a:t>www.ethical-food.eu</a:t>
            </a:r>
            <a:endParaRPr lang="en-US" sz="5400" b="1" i="1" dirty="0">
              <a:solidFill>
                <a:schemeClr val="bg1"/>
              </a:solidFill>
              <a:latin typeface="Calibri" panose="020F0502020204030204"/>
            </a:endParaRPr>
          </a:p>
          <a:p>
            <a:pPr algn="l" rtl="0">
              <a:lnSpc>
                <a:spcPct val="120000"/>
              </a:lnSpc>
            </a:pPr>
            <a:endParaRPr lang="en-IE" sz="5400" dirty="0"/>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9" name="Freeform 28">
              <a:hlinkClick r:id="rId4"/>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5" name="Freeform 34">
              <a:hlinkClick r:id="rId5"/>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46431" y="6083492"/>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pic>
          <p:nvPicPr>
            <p:cNvPr id="38" name="Graphic 37" descr="World with solid fill">
              <a:hlinkClick r:id="rId6"/>
              <a:extLst>
                <a:ext uri="{FF2B5EF4-FFF2-40B4-BE49-F238E27FC236}">
                  <a16:creationId xmlns:a16="http://schemas.microsoft.com/office/drawing/2014/main" id="{12A458C2-5E00-384C-AEE9-611D13F54E0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898357" y="2028497"/>
            <a:ext cx="5646906" cy="3581889"/>
          </a:xfrm>
        </p:spPr>
        <p:txBody>
          <a:bodyPr/>
          <a:lstStyle/>
          <a:p>
            <a:pPr algn="l" rtl="0"/>
            <a:r>
              <a:rPr lang="en-US" dirty="0"/>
              <a:t>Tässä vaiheessa tiedämme nyt, että eettinen ruokajärjestelmä </a:t>
            </a:r>
            <a:r>
              <a:rPr lang="en-US" dirty="0" err="1"/>
              <a:t>viittaa</a:t>
            </a:r>
            <a:r>
              <a:rPr lang="en-US" dirty="0"/>
              <a:t> </a:t>
            </a:r>
            <a:r>
              <a:rPr lang="en-US" dirty="0" err="1"/>
              <a:t>k</a:t>
            </a:r>
            <a:r>
              <a:rPr lang="en-US" b="1" dirty="0" err="1"/>
              <a:t>okonaisvaltaiseen</a:t>
            </a:r>
            <a:r>
              <a:rPr lang="en-US" b="1" dirty="0"/>
              <a:t> </a:t>
            </a:r>
            <a:r>
              <a:rPr lang="en-US" b="1" dirty="0" err="1"/>
              <a:t>lähestymistapaan</a:t>
            </a:r>
            <a:r>
              <a:rPr lang="en-US" b="1" dirty="0"/>
              <a:t> </a:t>
            </a:r>
            <a:r>
              <a:rPr lang="en-US" dirty="0" err="1"/>
              <a:t>ruoan</a:t>
            </a:r>
            <a:r>
              <a:rPr lang="en-US" dirty="0"/>
              <a:t> tuotantoon, jakeluun ja </a:t>
            </a:r>
            <a:r>
              <a:rPr lang="en-US" dirty="0" err="1"/>
              <a:t>kulutukseen</a:t>
            </a:r>
            <a:r>
              <a:rPr lang="en-US" dirty="0"/>
              <a:t>, </a:t>
            </a:r>
            <a:r>
              <a:rPr lang="en-US" dirty="0" err="1"/>
              <a:t>joka</a:t>
            </a:r>
            <a:r>
              <a:rPr lang="en-US" dirty="0"/>
              <a:t> </a:t>
            </a:r>
            <a:r>
              <a:rPr lang="en-US" b="1" dirty="0" err="1"/>
              <a:t>priorisoi</a:t>
            </a:r>
            <a:r>
              <a:rPr lang="en-US" b="1" dirty="0"/>
              <a:t> </a:t>
            </a:r>
            <a:r>
              <a:rPr lang="en-US" b="1" dirty="0" err="1"/>
              <a:t>kestävyyttä</a:t>
            </a:r>
            <a:r>
              <a:rPr lang="en-US" b="1" dirty="0"/>
              <a:t>, </a:t>
            </a:r>
            <a:r>
              <a:rPr lang="en-US" b="1" dirty="0" err="1"/>
              <a:t>sosiaalista</a:t>
            </a:r>
            <a:r>
              <a:rPr lang="en-US" b="1" dirty="0"/>
              <a:t> </a:t>
            </a:r>
            <a:r>
              <a:rPr lang="en-US" b="1" dirty="0" err="1"/>
              <a:t>oikeudenmukaisuutta</a:t>
            </a:r>
            <a:r>
              <a:rPr lang="en-US" b="1" dirty="0"/>
              <a:t>, </a:t>
            </a:r>
            <a:r>
              <a:rPr lang="en-US" b="1" dirty="0" err="1"/>
              <a:t>eläinten</a:t>
            </a:r>
            <a:r>
              <a:rPr lang="en-US" b="1" dirty="0"/>
              <a:t> </a:t>
            </a:r>
            <a:r>
              <a:rPr lang="en-US" b="1" dirty="0" err="1"/>
              <a:t>hyvinvointia</a:t>
            </a:r>
            <a:r>
              <a:rPr lang="en-US" b="1" dirty="0"/>
              <a:t> ja </a:t>
            </a:r>
            <a:r>
              <a:rPr lang="en-US" b="1" dirty="0" err="1"/>
              <a:t>kansanterveyttä</a:t>
            </a:r>
            <a:r>
              <a:rPr lang="en-US" b="1" dirty="0"/>
              <a:t>.</a:t>
            </a:r>
          </a:p>
          <a:p>
            <a:pPr algn="l" rtl="0"/>
            <a:r>
              <a:rPr lang="en-US" dirty="0"/>
              <a:t>Se sisältää joukon periaatteita ja käytäntöjä, joilla pyritään luomaan reilu, vastuullinen ja </a:t>
            </a:r>
            <a:r>
              <a:rPr lang="en-US" dirty="0" err="1"/>
              <a:t>uudistava</a:t>
            </a:r>
            <a:r>
              <a:rPr lang="en-US" dirty="0"/>
              <a:t> </a:t>
            </a:r>
            <a:r>
              <a:rPr lang="en-US" dirty="0" err="1"/>
              <a:t>ruokajärjestelmä</a:t>
            </a:r>
            <a:r>
              <a:rPr lang="en-US" dirty="0"/>
              <a:t>.</a:t>
            </a:r>
          </a:p>
        </p:txBody>
      </p:sp>
      <p:sp>
        <p:nvSpPr>
          <p:cNvPr id="5" name="Text Placeholder 4">
            <a:extLst>
              <a:ext uri="{FF2B5EF4-FFF2-40B4-BE49-F238E27FC236}">
                <a16:creationId xmlns:a16="http://schemas.microsoft.com/office/drawing/2014/main" id="{A771A6C9-E269-C442-8C5C-3C47FA5A2BA7}"/>
              </a:ext>
            </a:extLst>
          </p:cNvPr>
          <p:cNvSpPr>
            <a:spLocks noGrp="1"/>
          </p:cNvSpPr>
          <p:nvPr>
            <p:ph type="body" sz="quarter" idx="16"/>
          </p:nvPr>
        </p:nvSpPr>
        <p:spPr>
          <a:xfrm>
            <a:off x="824785" y="747878"/>
            <a:ext cx="4990998" cy="992652"/>
          </a:xfrm>
        </p:spPr>
        <p:txBody>
          <a:bodyPr/>
          <a:lstStyle/>
          <a:p>
            <a:pPr algn="l" rtl="0"/>
            <a:r>
              <a:rPr lang="en-US" b="1" dirty="0"/>
              <a:t>Mikä on eettinen ruokajärjestelmä?</a:t>
            </a:r>
          </a:p>
          <a:p>
            <a:pPr algn="l" rtl="0"/>
            <a:endParaRPr lang="en-US" b="1" dirty="0"/>
          </a:p>
        </p:txBody>
      </p:sp>
      <p:pic>
        <p:nvPicPr>
          <p:cNvPr id="13" name="Picture Placeholder 12">
            <a:extLst>
              <a:ext uri="{FF2B5EF4-FFF2-40B4-BE49-F238E27FC236}">
                <a16:creationId xmlns:a16="http://schemas.microsoft.com/office/drawing/2014/main" id="{8D63466A-9A83-5241-A524-4456713C92D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grpSp>
        <p:nvGrpSpPr>
          <p:cNvPr id="2" name="Group 1">
            <a:extLst>
              <a:ext uri="{FF2B5EF4-FFF2-40B4-BE49-F238E27FC236}">
                <a16:creationId xmlns:a16="http://schemas.microsoft.com/office/drawing/2014/main" id="{753BA3C6-76F5-2740-CAD7-2B83C3D55A54}"/>
              </a:ext>
            </a:extLst>
          </p:cNvPr>
          <p:cNvGrpSpPr/>
          <p:nvPr/>
        </p:nvGrpSpPr>
        <p:grpSpPr>
          <a:xfrm>
            <a:off x="6798992" y="1860471"/>
            <a:ext cx="1713093" cy="1764975"/>
            <a:chOff x="978879" y="2999701"/>
            <a:chExt cx="2461200" cy="2460124"/>
          </a:xfrm>
        </p:grpSpPr>
        <p:grpSp>
          <p:nvGrpSpPr>
            <p:cNvPr id="3" name="Graphic 2">
              <a:extLst>
                <a:ext uri="{FF2B5EF4-FFF2-40B4-BE49-F238E27FC236}">
                  <a16:creationId xmlns:a16="http://schemas.microsoft.com/office/drawing/2014/main" id="{07B69F7A-7C47-F6BC-D41D-43F43BFFF50B}"/>
                </a:ext>
              </a:extLst>
            </p:cNvPr>
            <p:cNvGrpSpPr/>
            <p:nvPr/>
          </p:nvGrpSpPr>
          <p:grpSpPr>
            <a:xfrm>
              <a:off x="978879" y="2999701"/>
              <a:ext cx="2461200" cy="2460124"/>
              <a:chOff x="690225" y="4499263"/>
              <a:chExt cx="1499146" cy="1498490"/>
            </a:xfrm>
            <a:solidFill>
              <a:schemeClr val="bg1">
                <a:alpha val="27098"/>
              </a:schemeClr>
            </a:solidFill>
          </p:grpSpPr>
          <p:sp>
            <p:nvSpPr>
              <p:cNvPr id="9" name="Freeform 127">
                <a:extLst>
                  <a:ext uri="{FF2B5EF4-FFF2-40B4-BE49-F238E27FC236}">
                    <a16:creationId xmlns:a16="http://schemas.microsoft.com/office/drawing/2014/main" id="{9090EFCD-5797-FE8D-EA43-124982C6D50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0" name="Freeform 128">
                <a:extLst>
                  <a:ext uri="{FF2B5EF4-FFF2-40B4-BE49-F238E27FC236}">
                    <a16:creationId xmlns:a16="http://schemas.microsoft.com/office/drawing/2014/main" id="{5F2184E3-C7FD-32E5-7BE1-F2FCC66A1E74}"/>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4" name="Freeform 124">
              <a:extLst>
                <a:ext uri="{FF2B5EF4-FFF2-40B4-BE49-F238E27FC236}">
                  <a16:creationId xmlns:a16="http://schemas.microsoft.com/office/drawing/2014/main" id="{3B146EA4-0D58-9A90-66CE-233130EE3B5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7" name="Freeform 125">
              <a:extLst>
                <a:ext uri="{FF2B5EF4-FFF2-40B4-BE49-F238E27FC236}">
                  <a16:creationId xmlns:a16="http://schemas.microsoft.com/office/drawing/2014/main" id="{83B27A2C-D67E-6ABB-2454-C2EE04DD668C}"/>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8" name="Freeform 126">
              <a:extLst>
                <a:ext uri="{FF2B5EF4-FFF2-40B4-BE49-F238E27FC236}">
                  <a16:creationId xmlns:a16="http://schemas.microsoft.com/office/drawing/2014/main" id="{378C71AC-82C3-2184-B29F-1A41E09CC9D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96350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A079D-B060-EE7B-769B-65B88A3ECC22}"/>
              </a:ext>
            </a:extLst>
          </p:cNvPr>
          <p:cNvSpPr>
            <a:spLocks noGrp="1"/>
          </p:cNvSpPr>
          <p:nvPr>
            <p:ph type="body" sz="quarter" idx="18"/>
          </p:nvPr>
        </p:nvSpPr>
        <p:spPr>
          <a:xfrm>
            <a:off x="898358" y="2291456"/>
            <a:ext cx="5197643" cy="3025975"/>
          </a:xfrm>
        </p:spPr>
        <p:txBody>
          <a:bodyPr/>
          <a:lstStyle/>
          <a:p>
            <a:pPr algn="l" rtl="0"/>
            <a:r>
              <a:rPr lang="en-IE" dirty="0"/>
              <a:t>Eettisen ruokajärjestelmän VOIMA on </a:t>
            </a:r>
            <a:r>
              <a:rPr lang="en-IE" dirty="0" err="1"/>
              <a:t>sen</a:t>
            </a:r>
            <a:r>
              <a:rPr lang="en-IE" dirty="0"/>
              <a:t> </a:t>
            </a:r>
            <a:r>
              <a:rPr lang="en-IE" dirty="0" err="1"/>
              <a:t>potentiaalisessa</a:t>
            </a:r>
            <a:r>
              <a:rPr lang="en-IE" dirty="0"/>
              <a:t> </a:t>
            </a:r>
            <a:r>
              <a:rPr lang="en-IE" dirty="0" err="1"/>
              <a:t>saada</a:t>
            </a:r>
            <a:r>
              <a:rPr lang="en-IE" dirty="0"/>
              <a:t> </a:t>
            </a:r>
            <a:r>
              <a:rPr lang="en-IE" dirty="0" err="1"/>
              <a:t>aikaan</a:t>
            </a:r>
            <a:r>
              <a:rPr lang="en-IE" dirty="0"/>
              <a:t> </a:t>
            </a:r>
            <a:r>
              <a:rPr lang="en-IE" b="1" dirty="0" err="1"/>
              <a:t>positiivisia</a:t>
            </a:r>
            <a:r>
              <a:rPr lang="en-IE" b="1" dirty="0"/>
              <a:t> </a:t>
            </a:r>
            <a:r>
              <a:rPr lang="en-IE" b="1" dirty="0" err="1"/>
              <a:t>ja</a:t>
            </a:r>
            <a:r>
              <a:rPr lang="en-IE" b="1" dirty="0"/>
              <a:t> </a:t>
            </a:r>
            <a:r>
              <a:rPr lang="en-IE" b="1" dirty="0" err="1"/>
              <a:t>laaja-alaisia</a:t>
            </a:r>
            <a:r>
              <a:rPr lang="en-IE" b="1" dirty="0"/>
              <a:t> </a:t>
            </a:r>
            <a:r>
              <a:rPr lang="en-IE" b="1" dirty="0" err="1"/>
              <a:t>muutoksia</a:t>
            </a:r>
            <a:r>
              <a:rPr lang="en-IE" b="1" dirty="0"/>
              <a:t> </a:t>
            </a:r>
            <a:r>
              <a:rPr lang="en-IE" dirty="0" err="1"/>
              <a:t>eri</a:t>
            </a:r>
            <a:r>
              <a:rPr lang="en-IE" dirty="0"/>
              <a:t> </a:t>
            </a:r>
            <a:r>
              <a:rPr lang="en-IE" dirty="0" err="1"/>
              <a:t>tasoilla</a:t>
            </a:r>
            <a:r>
              <a:rPr lang="en-IE" dirty="0"/>
              <a:t>.</a:t>
            </a:r>
          </a:p>
          <a:p>
            <a:pPr algn="l" rtl="0"/>
            <a:r>
              <a:rPr lang="en-IE" dirty="0"/>
              <a:t>Kerrataanpa tärkeimmät näkökohdat, jotka kuvaavat eettisen ruokajärjestelmän voimaa.</a:t>
            </a:r>
          </a:p>
        </p:txBody>
      </p:sp>
      <p:sp>
        <p:nvSpPr>
          <p:cNvPr id="3" name="Text Placeholder 2">
            <a:extLst>
              <a:ext uri="{FF2B5EF4-FFF2-40B4-BE49-F238E27FC236}">
                <a16:creationId xmlns:a16="http://schemas.microsoft.com/office/drawing/2014/main" id="{87511C1D-D923-2EFE-5317-E14AD0574C52}"/>
              </a:ext>
            </a:extLst>
          </p:cNvPr>
          <p:cNvSpPr>
            <a:spLocks noGrp="1"/>
          </p:cNvSpPr>
          <p:nvPr>
            <p:ph type="body" sz="quarter" idx="16"/>
          </p:nvPr>
        </p:nvSpPr>
        <p:spPr/>
        <p:txBody>
          <a:bodyPr/>
          <a:lstStyle/>
          <a:p>
            <a:pPr algn="l" rtl="0"/>
            <a:r>
              <a:rPr lang="en-IE" b="1" dirty="0"/>
              <a:t>Eettisen ruokajärjestelmän voima</a:t>
            </a:r>
          </a:p>
        </p:txBody>
      </p:sp>
      <p:pic>
        <p:nvPicPr>
          <p:cNvPr id="6" name="Picture Placeholder 5" descr="People in greenhouse">
            <a:extLst>
              <a:ext uri="{FF2B5EF4-FFF2-40B4-BE49-F238E27FC236}">
                <a16:creationId xmlns:a16="http://schemas.microsoft.com/office/drawing/2014/main" id="{B1C3AE43-3405-460A-4007-D3BACC8258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6545263" y="1476375"/>
            <a:ext cx="5646737" cy="4656138"/>
          </a:xfrm>
        </p:spPr>
      </p:pic>
      <p:sp>
        <p:nvSpPr>
          <p:cNvPr id="7" name="Arrow: Down 6">
            <a:extLst>
              <a:ext uri="{FF2B5EF4-FFF2-40B4-BE49-F238E27FC236}">
                <a16:creationId xmlns:a16="http://schemas.microsoft.com/office/drawing/2014/main" id="{52A6B905-AC70-268A-2C0E-4255035A1E10}"/>
              </a:ext>
            </a:extLst>
          </p:cNvPr>
          <p:cNvSpPr/>
          <p:nvPr/>
        </p:nvSpPr>
        <p:spPr>
          <a:xfrm>
            <a:off x="2920891" y="4877992"/>
            <a:ext cx="945931" cy="1019504"/>
          </a:xfrm>
          <a:prstGeom prst="down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E"/>
          </a:p>
        </p:txBody>
      </p:sp>
    </p:spTree>
    <p:extLst>
      <p:ext uri="{BB962C8B-B14F-4D97-AF65-F5344CB8AC3E}">
        <p14:creationId xmlns:p14="http://schemas.microsoft.com/office/powerpoint/2010/main" val="110916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96BAE-F7C6-9D14-E693-E03FD3B53BD9}"/>
              </a:ext>
            </a:extLst>
          </p:cNvPr>
          <p:cNvSpPr>
            <a:spLocks noGrp="1"/>
          </p:cNvSpPr>
          <p:nvPr>
            <p:ph type="body" sz="quarter" idx="18"/>
          </p:nvPr>
        </p:nvSpPr>
        <p:spPr>
          <a:xfrm>
            <a:off x="811592" y="1452563"/>
            <a:ext cx="5733671" cy="3025975"/>
          </a:xfrm>
        </p:spPr>
        <p:txBody>
          <a:bodyPr/>
          <a:lstStyle/>
          <a:p>
            <a:pPr algn="l" rtl="0"/>
            <a:r>
              <a:rPr lang="en-US" sz="2300" dirty="0" err="1"/>
              <a:t>Eettinen</a:t>
            </a:r>
            <a:r>
              <a:rPr lang="en-US" sz="2300" dirty="0"/>
              <a:t> </a:t>
            </a:r>
            <a:r>
              <a:rPr lang="en-US" sz="2300" dirty="0" err="1"/>
              <a:t>ruokajärjestelmä</a:t>
            </a:r>
            <a:r>
              <a:rPr lang="en-US" sz="2300" dirty="0"/>
              <a:t> </a:t>
            </a:r>
            <a:r>
              <a:rPr lang="en-US" sz="2300" dirty="0" err="1"/>
              <a:t>priorisoi</a:t>
            </a:r>
            <a:r>
              <a:rPr lang="en-US" sz="2300" dirty="0"/>
              <a:t> </a:t>
            </a:r>
            <a:r>
              <a:rPr lang="en-US" sz="2300" dirty="0" err="1"/>
              <a:t>kestäviä</a:t>
            </a:r>
            <a:r>
              <a:rPr lang="en-US" sz="2300" dirty="0"/>
              <a:t> </a:t>
            </a:r>
            <a:r>
              <a:rPr lang="en-US" sz="2300" dirty="0" err="1"/>
              <a:t>käytäntöjä</a:t>
            </a:r>
            <a:r>
              <a:rPr lang="en-US" sz="2300" dirty="0"/>
              <a:t> </a:t>
            </a:r>
            <a:r>
              <a:rPr lang="en-US" sz="2300" dirty="0" err="1"/>
              <a:t>jotka</a:t>
            </a:r>
            <a:r>
              <a:rPr lang="en-US" sz="2300" dirty="0"/>
              <a:t> </a:t>
            </a:r>
            <a:r>
              <a:rPr lang="en-US" sz="2300" dirty="0" err="1"/>
              <a:t>minimoivat</a:t>
            </a:r>
            <a:r>
              <a:rPr lang="en-US" sz="2300" dirty="0"/>
              <a:t> </a:t>
            </a:r>
            <a:r>
              <a:rPr lang="en-US" sz="2300" dirty="0" err="1"/>
              <a:t>ympäristöhaittoja</a:t>
            </a:r>
            <a:r>
              <a:rPr lang="en-US" sz="2300" dirty="0"/>
              <a:t>. Se </a:t>
            </a:r>
            <a:r>
              <a:rPr lang="en-US" sz="2300" dirty="0" err="1"/>
              <a:t>edistää</a:t>
            </a:r>
            <a:r>
              <a:rPr lang="en-US" sz="2300" dirty="0"/>
              <a:t>:</a:t>
            </a:r>
          </a:p>
          <a:p>
            <a:pPr marL="342900" indent="-342900" algn="l" rtl="0">
              <a:spcBef>
                <a:spcPts val="600"/>
              </a:spcBef>
              <a:buFont typeface="Arial" panose="020B0604020202020204" pitchFamily="34" charset="0"/>
              <a:buChar char="•"/>
            </a:pPr>
            <a:r>
              <a:rPr lang="en-US" sz="2300" dirty="0" err="1"/>
              <a:t>uudistavaa</a:t>
            </a:r>
            <a:r>
              <a:rPr lang="en-US" sz="2300" dirty="0"/>
              <a:t> </a:t>
            </a:r>
            <a:r>
              <a:rPr lang="en-US" sz="2300" dirty="0" err="1"/>
              <a:t>maataloutta</a:t>
            </a:r>
            <a:r>
              <a:rPr lang="en-US" sz="2300" dirty="0"/>
              <a:t>,</a:t>
            </a:r>
          </a:p>
          <a:p>
            <a:pPr marL="342900" indent="-342900" algn="l" rtl="0">
              <a:spcBef>
                <a:spcPts val="600"/>
              </a:spcBef>
              <a:buFont typeface="Arial" panose="020B0604020202020204" pitchFamily="34" charset="0"/>
              <a:buChar char="•"/>
            </a:pPr>
            <a:r>
              <a:rPr lang="en-US" sz="2300" dirty="0" err="1"/>
              <a:t>luomuviljelyä</a:t>
            </a:r>
            <a:r>
              <a:rPr lang="en-US" sz="2300" dirty="0"/>
              <a:t> ja</a:t>
            </a:r>
          </a:p>
          <a:p>
            <a:pPr marL="342900" indent="-342900" algn="l" rtl="0">
              <a:spcBef>
                <a:spcPts val="600"/>
              </a:spcBef>
              <a:buFont typeface="Arial" panose="020B0604020202020204" pitchFamily="34" charset="0"/>
              <a:buChar char="•"/>
            </a:pPr>
            <a:r>
              <a:rPr lang="en-US" sz="2300" dirty="0" err="1"/>
              <a:t>vastuullista</a:t>
            </a:r>
            <a:r>
              <a:rPr lang="en-US" sz="2300" dirty="0"/>
              <a:t> </a:t>
            </a:r>
            <a:r>
              <a:rPr lang="en-US" sz="2300" dirty="0" err="1"/>
              <a:t>resurssienhallintaa</a:t>
            </a:r>
            <a:r>
              <a:rPr lang="en-US" sz="2300" dirty="0"/>
              <a:t>.</a:t>
            </a:r>
          </a:p>
          <a:p>
            <a:pPr algn="l" rtl="0"/>
            <a:r>
              <a:rPr lang="en-US" sz="2300" dirty="0" err="1"/>
              <a:t>Vähentämällä</a:t>
            </a:r>
            <a:r>
              <a:rPr lang="en-US" sz="2300" dirty="0"/>
              <a:t> kemikaalien syöttöä, säästämällä vettä, säilyttämällä biologista monimuotoisuutta ja hillitsemällä </a:t>
            </a:r>
            <a:r>
              <a:rPr lang="en-US" sz="2300" dirty="0" err="1"/>
              <a:t>ilmastonmuutosta</a:t>
            </a:r>
            <a:r>
              <a:rPr lang="en-US" sz="2300" dirty="0"/>
              <a:t>, </a:t>
            </a:r>
            <a:r>
              <a:rPr lang="en-US" sz="2300" b="1" dirty="0" err="1"/>
              <a:t>eettinen</a:t>
            </a:r>
            <a:r>
              <a:rPr lang="en-US" sz="2300" b="1" dirty="0"/>
              <a:t> ruokajärjestelmä auttaa suojelemaan ekosysteemejä ja tukee maapallon pitkän aikavälin terveyttä</a:t>
            </a:r>
            <a:r>
              <a:rPr lang="en-US" sz="2300" dirty="0"/>
              <a:t>.</a:t>
            </a:r>
            <a:endParaRPr lang="en-IE" sz="2300" dirty="0"/>
          </a:p>
        </p:txBody>
      </p:sp>
      <p:sp>
        <p:nvSpPr>
          <p:cNvPr id="3" name="Text Placeholder 2">
            <a:extLst>
              <a:ext uri="{FF2B5EF4-FFF2-40B4-BE49-F238E27FC236}">
                <a16:creationId xmlns:a16="http://schemas.microsoft.com/office/drawing/2014/main" id="{A4D7BB03-F624-A9B0-EB1C-9FA6561F3E43}"/>
              </a:ext>
            </a:extLst>
          </p:cNvPr>
          <p:cNvSpPr>
            <a:spLocks noGrp="1"/>
          </p:cNvSpPr>
          <p:nvPr>
            <p:ph type="body" sz="quarter" idx="16"/>
          </p:nvPr>
        </p:nvSpPr>
        <p:spPr>
          <a:xfrm>
            <a:off x="778998" y="751288"/>
            <a:ext cx="5376318" cy="992652"/>
          </a:xfrm>
        </p:spPr>
        <p:txBody>
          <a:bodyPr/>
          <a:lstStyle/>
          <a:p>
            <a:pPr marL="742950" indent="-742950" algn="l" rtl="0">
              <a:buFont typeface="+mj-lt"/>
              <a:buAutoNum type="arabicPeriod"/>
            </a:pPr>
            <a:r>
              <a:rPr lang="en-IE" b="1" dirty="0" err="1"/>
              <a:t>Ympäristövaikutus</a:t>
            </a:r>
            <a:endParaRPr lang="en-IE" b="1" dirty="0"/>
          </a:p>
        </p:txBody>
      </p:sp>
      <p:pic>
        <p:nvPicPr>
          <p:cNvPr id="6" name="Picture Placeholder 5" descr="Young girl lifting up earth">
            <a:extLst>
              <a:ext uri="{FF2B5EF4-FFF2-40B4-BE49-F238E27FC236}">
                <a16:creationId xmlns:a16="http://schemas.microsoft.com/office/drawing/2014/main" id="{AC43938D-4004-6F16-6062-9D61FF719F1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3"/>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457EFCD8-668C-DE36-6B01-576A33D3F69A}"/>
              </a:ext>
            </a:extLst>
          </p:cNvPr>
          <p:cNvSpPr/>
          <p:nvPr/>
        </p:nvSpPr>
        <p:spPr>
          <a:xfrm>
            <a:off x="6545263" y="5179813"/>
            <a:ext cx="5142240" cy="1136904"/>
          </a:xfrm>
          <a:prstGeom prst="wedgeRoundRectCallout">
            <a:avLst>
              <a:gd name="adj1" fmla="val -58994"/>
              <a:gd name="adj2" fmla="val -27652"/>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dirty="0"/>
              <a:t>Pysy ajan tasalla uusimmista neuvoista ja aiheista </a:t>
            </a:r>
            <a:r>
              <a:rPr lang="en-IE" dirty="0" err="1"/>
              <a:t>paikallisesi</a:t>
            </a:r>
            <a:r>
              <a:rPr lang="en-IE" dirty="0"/>
              <a:t> </a:t>
            </a:r>
            <a:r>
              <a:rPr lang="en-IE" dirty="0" err="1"/>
              <a:t>kautta</a:t>
            </a:r>
            <a:r>
              <a:rPr lang="en-IE" dirty="0"/>
              <a:t> </a:t>
            </a:r>
            <a:r>
              <a:rPr lang="en-IE" b="1" dirty="0" err="1">
                <a:hlinkClick r:id="rId3"/>
              </a:rPr>
              <a:t>Suomen</a:t>
            </a:r>
            <a:r>
              <a:rPr lang="en-IE" b="1" dirty="0">
                <a:hlinkClick r:id="rId3"/>
              </a:rPr>
              <a:t> </a:t>
            </a:r>
            <a:r>
              <a:rPr lang="en-IE" b="1" dirty="0" err="1">
                <a:hlinkClick r:id="rId3"/>
              </a:rPr>
              <a:t>ympäristökeskus</a:t>
            </a:r>
            <a:r>
              <a:rPr lang="en-IE" b="1" dirty="0">
                <a:hlinkClick r:id="rId3"/>
              </a:rPr>
              <a:t> SYKE</a:t>
            </a:r>
            <a:endParaRPr lang="en-IE" b="1" dirty="0">
              <a:solidFill>
                <a:schemeClr val="bg1"/>
              </a:solidFill>
            </a:endParaRPr>
          </a:p>
        </p:txBody>
      </p:sp>
    </p:spTree>
    <p:extLst>
      <p:ext uri="{BB962C8B-B14F-4D97-AF65-F5344CB8AC3E}">
        <p14:creationId xmlns:p14="http://schemas.microsoft.com/office/powerpoint/2010/main" val="262987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18684" y="1601557"/>
            <a:ext cx="5998346" cy="3291086"/>
          </a:xfrm>
        </p:spPr>
        <p:txBody>
          <a:bodyPr/>
          <a:lstStyle/>
          <a:p>
            <a:pPr algn="l" rtl="0"/>
            <a:r>
              <a:rPr lang="en-IE" dirty="0" err="1"/>
              <a:t>Tutustu</a:t>
            </a:r>
            <a:r>
              <a:rPr lang="en-IE" dirty="0"/>
              <a:t> </a:t>
            </a:r>
            <a:r>
              <a:rPr lang="en-IE" dirty="0" err="1"/>
              <a:t>meidän</a:t>
            </a:r>
            <a:r>
              <a:rPr lang="en-IE" dirty="0"/>
              <a:t> </a:t>
            </a:r>
            <a:r>
              <a:rPr lang="en-IE" dirty="0" err="1">
                <a:solidFill>
                  <a:srgbClr val="F79037"/>
                </a:solidFill>
                <a:hlinkClick r:id="rId2">
                  <a:extLst>
                    <a:ext uri="{A12FA001-AC4F-418D-AE19-62706E023703}">
                      <ahyp:hlinkClr xmlns:ahyp="http://schemas.microsoft.com/office/drawing/2018/hyperlinkcolor" val="tx"/>
                    </a:ext>
                  </a:extLst>
                </a:hlinkClick>
              </a:rPr>
              <a:t>Hyvien</a:t>
            </a:r>
            <a:r>
              <a:rPr lang="en-IE" dirty="0">
                <a:solidFill>
                  <a:srgbClr val="F79037"/>
                </a:solidFill>
                <a:hlinkClick r:id="rId2">
                  <a:extLst>
                    <a:ext uri="{A12FA001-AC4F-418D-AE19-62706E023703}">
                      <ahyp:hlinkClr xmlns:ahyp="http://schemas.microsoft.com/office/drawing/2018/hyperlinkcolor" val="tx"/>
                    </a:ext>
                  </a:extLst>
                </a:hlinkClick>
              </a:rPr>
              <a:t> </a:t>
            </a:r>
            <a:r>
              <a:rPr lang="en-IE" dirty="0" err="1">
                <a:solidFill>
                  <a:srgbClr val="F79037"/>
                </a:solidFill>
                <a:hlinkClick r:id="rId2">
                  <a:extLst>
                    <a:ext uri="{A12FA001-AC4F-418D-AE19-62706E023703}">
                      <ahyp:hlinkClr xmlns:ahyp="http://schemas.microsoft.com/office/drawing/2018/hyperlinkcolor" val="tx"/>
                    </a:ext>
                  </a:extLst>
                </a:hlinkClick>
              </a:rPr>
              <a:t>käytäntöjen</a:t>
            </a:r>
            <a:r>
              <a:rPr lang="en-IE" dirty="0">
                <a:solidFill>
                  <a:srgbClr val="F79037"/>
                </a:solidFill>
                <a:hlinkClick r:id="rId2">
                  <a:extLst>
                    <a:ext uri="{A12FA001-AC4F-418D-AE19-62706E023703}">
                      <ahyp:hlinkClr xmlns:ahyp="http://schemas.microsoft.com/office/drawing/2018/hyperlinkcolor" val="tx"/>
                    </a:ext>
                  </a:extLst>
                </a:hlinkClick>
              </a:rPr>
              <a:t> </a:t>
            </a:r>
            <a:r>
              <a:rPr lang="en-IE" dirty="0" err="1">
                <a:solidFill>
                  <a:srgbClr val="F79037"/>
                </a:solidFill>
                <a:hlinkClick r:id="rId2">
                  <a:extLst>
                    <a:ext uri="{A12FA001-AC4F-418D-AE19-62706E023703}">
                      <ahyp:hlinkClr xmlns:ahyp="http://schemas.microsoft.com/office/drawing/2018/hyperlinkcolor" val="tx"/>
                    </a:ext>
                  </a:extLst>
                </a:hlinkClick>
              </a:rPr>
              <a:t>kokoelmaa</a:t>
            </a:r>
            <a:r>
              <a:rPr lang="en-IE" dirty="0" err="1">
                <a:solidFill>
                  <a:srgbClr val="F79037"/>
                </a:solidFill>
              </a:rPr>
              <a:t>n</a:t>
            </a:r>
            <a:r>
              <a:rPr lang="en-IE" dirty="0"/>
              <a:t> </a:t>
            </a:r>
            <a:endParaRPr lang="en-IE" sz="1200" b="1" dirty="0">
              <a:solidFill>
                <a:srgbClr val="F68F37"/>
              </a:solidFill>
              <a:hlinkClick r:id="rId3">
                <a:extLst>
                  <a:ext uri="{A12FA001-AC4F-418D-AE19-62706E023703}">
                    <ahyp:hlinkClr xmlns:ahyp="http://schemas.microsoft.com/office/drawing/2018/hyperlinkcolor" val="tx"/>
                  </a:ext>
                </a:extLst>
              </a:hlinkClick>
            </a:endParaRPr>
          </a:p>
          <a:p>
            <a:pPr algn="l" rtl="0"/>
            <a:r>
              <a:rPr lang="en-IE" b="1" dirty="0">
                <a:solidFill>
                  <a:srgbClr val="F68F37"/>
                </a:solidFill>
                <a:hlinkClick r:id="rId3">
                  <a:extLst>
                    <a:ext uri="{A12FA001-AC4F-418D-AE19-62706E023703}">
                      <ahyp:hlinkClr xmlns:ahyp="http://schemas.microsoft.com/office/drawing/2018/hyperlinkcolor" val="tx"/>
                    </a:ext>
                  </a:extLst>
                </a:hlinkClick>
              </a:rPr>
              <a:t>Cream of the Crop</a:t>
            </a:r>
            <a:r>
              <a:rPr lang="en-IE" dirty="0">
                <a:solidFill>
                  <a:srgbClr val="F68F37"/>
                </a:solidFill>
                <a:hlinkClick r:id="rId3">
                  <a:extLst>
                    <a:ext uri="{A12FA001-AC4F-418D-AE19-62706E023703}">
                      <ahyp:hlinkClr xmlns:ahyp="http://schemas.microsoft.com/office/drawing/2018/hyperlinkcolor" val="tx"/>
                    </a:ext>
                  </a:extLst>
                </a:hlinkClick>
              </a:rPr>
              <a:t> </a:t>
            </a:r>
            <a:r>
              <a:rPr lang="en-US" dirty="0"/>
              <a:t>haluaa olla mukana ratkaisemassa globaaleja haasteita. Vastuu ympäristöstä, taloudesta, ihmisistä ja yhteiskunnasta sisältyy kaikkeen, mitä yritys tekee. He rakentavat kiertotaloutta lisäämällä sitä, mikä muuten olisi ruokahävikkiä, ja lisäämällä tähän "jätteeseen" lisäarvoa, tukemalla paikallista taloutta ja siten vaikuttamalla myönteisesti ympäristöön.</a:t>
            </a:r>
          </a:p>
          <a:p>
            <a:pPr algn="l" rtl="0"/>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592479" y="750369"/>
            <a:ext cx="4990998" cy="992652"/>
          </a:xfrm>
        </p:spPr>
        <p:txBody>
          <a:bodyPr/>
          <a:lstStyle/>
          <a:p>
            <a:pPr algn="l" rtl="0"/>
            <a:r>
              <a:rPr lang="en-IE" dirty="0">
                <a:highlight>
                  <a:srgbClr val="F79037"/>
                </a:highlight>
              </a:rPr>
              <a:t>Inspiroidu…</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4623" y="53540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308948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1092F-3F5B-68DB-5C12-965C23AAECA7}"/>
              </a:ext>
            </a:extLst>
          </p:cNvPr>
          <p:cNvSpPr>
            <a:spLocks noGrp="1"/>
          </p:cNvSpPr>
          <p:nvPr>
            <p:ph type="body" sz="quarter" idx="18"/>
          </p:nvPr>
        </p:nvSpPr>
        <p:spPr>
          <a:xfrm>
            <a:off x="750249" y="1697423"/>
            <a:ext cx="5818961" cy="3708014"/>
          </a:xfrm>
        </p:spPr>
        <p:txBody>
          <a:bodyPr/>
          <a:lstStyle/>
          <a:p>
            <a:pPr algn="l" rtl="0"/>
            <a:r>
              <a:rPr lang="en-US" sz="2300" dirty="0"/>
              <a:t>Eettisen ruokajärjestelmän tavoitteena on varmistaa elintarviketurva kaikille. Se </a:t>
            </a:r>
            <a:r>
              <a:rPr lang="en-US" sz="2300" dirty="0" err="1"/>
              <a:t>edistää</a:t>
            </a:r>
            <a:r>
              <a:rPr lang="en-US" sz="2300" dirty="0"/>
              <a:t> </a:t>
            </a:r>
            <a:r>
              <a:rPr lang="en-US" sz="2300" b="1" dirty="0" err="1"/>
              <a:t>tasapuolisesti</a:t>
            </a:r>
            <a:r>
              <a:rPr lang="en-US" sz="2300" b="1" dirty="0"/>
              <a:t> </a:t>
            </a:r>
            <a:r>
              <a:rPr lang="en-US" sz="2300" b="1" dirty="0" err="1"/>
              <a:t>mahdollisuutta</a:t>
            </a:r>
            <a:r>
              <a:rPr lang="en-US" sz="2300" b="1" dirty="0"/>
              <a:t> saada ravitsevaa ja kulttuurisesti sopivaa ruokaa</a:t>
            </a:r>
            <a:r>
              <a:rPr lang="en-US" sz="2300" dirty="0"/>
              <a:t>, </a:t>
            </a:r>
            <a:r>
              <a:rPr lang="en-US" sz="2300" dirty="0" err="1"/>
              <a:t>erityisesti</a:t>
            </a:r>
            <a:r>
              <a:rPr lang="en-US" sz="2300" dirty="0"/>
              <a:t> </a:t>
            </a:r>
            <a:r>
              <a:rPr lang="en-US" sz="2300" dirty="0" err="1"/>
              <a:t>syrjäytyneille</a:t>
            </a:r>
            <a:r>
              <a:rPr lang="en-US" sz="2300" dirty="0"/>
              <a:t> </a:t>
            </a:r>
            <a:r>
              <a:rPr lang="en-US" sz="2300" dirty="0" err="1"/>
              <a:t>yhteisöille</a:t>
            </a:r>
            <a:r>
              <a:rPr lang="en-US" sz="2300" dirty="0"/>
              <a:t>. (Moduuli 1)</a:t>
            </a:r>
          </a:p>
          <a:p>
            <a:r>
              <a:rPr lang="en-US" sz="2300" dirty="0"/>
              <a:t>Tämän lisäksi hyvällä ruokajärjestelmällä on merkittävä </a:t>
            </a:r>
            <a:r>
              <a:rPr lang="en-US" sz="2300" dirty="0" err="1"/>
              <a:t>rooli</a:t>
            </a:r>
            <a:r>
              <a:rPr lang="en-US" sz="2300" dirty="0"/>
              <a:t> </a:t>
            </a:r>
            <a:r>
              <a:rPr lang="en-US" sz="2300" b="1" dirty="0" err="1"/>
              <a:t>elintarvikeomavaraisuuden</a:t>
            </a:r>
            <a:r>
              <a:rPr lang="en-US" sz="2300" b="1" dirty="0"/>
              <a:t> </a:t>
            </a:r>
            <a:r>
              <a:rPr lang="en-US" sz="2300" dirty="0" err="1"/>
              <a:t>parantamisessa</a:t>
            </a:r>
            <a:r>
              <a:rPr lang="en-US" sz="2300" dirty="0"/>
              <a:t> ja </a:t>
            </a:r>
            <a:r>
              <a:rPr lang="en-US" sz="2300" b="1" dirty="0" err="1"/>
              <a:t>ruokajätteen</a:t>
            </a:r>
            <a:r>
              <a:rPr lang="en-US" sz="2300" b="1" dirty="0"/>
              <a:t> </a:t>
            </a:r>
            <a:r>
              <a:rPr lang="en-US" sz="2300" b="1" dirty="0" err="1"/>
              <a:t>vähentämisessä</a:t>
            </a:r>
            <a:r>
              <a:rPr lang="en-US" sz="2300" dirty="0"/>
              <a:t> </a:t>
            </a:r>
            <a:r>
              <a:rPr lang="en-US" sz="2300" dirty="0" err="1"/>
              <a:t>koko</a:t>
            </a:r>
            <a:r>
              <a:rPr lang="en-US" sz="2300" dirty="0"/>
              <a:t> </a:t>
            </a:r>
            <a:r>
              <a:rPr lang="en-US" sz="2300" dirty="0" err="1"/>
              <a:t>ruokajärjestelmässä</a:t>
            </a:r>
            <a:r>
              <a:rPr lang="en-US" sz="2300" dirty="0"/>
              <a:t> eri aloitteiden kautta.</a:t>
            </a:r>
            <a:endParaRPr lang="en-IE" sz="2300" dirty="0"/>
          </a:p>
        </p:txBody>
      </p:sp>
      <p:sp>
        <p:nvSpPr>
          <p:cNvPr id="3" name="Text Placeholder 2">
            <a:extLst>
              <a:ext uri="{FF2B5EF4-FFF2-40B4-BE49-F238E27FC236}">
                <a16:creationId xmlns:a16="http://schemas.microsoft.com/office/drawing/2014/main" id="{FE26BED9-8847-DE13-D1FE-2C46D01E5074}"/>
              </a:ext>
            </a:extLst>
          </p:cNvPr>
          <p:cNvSpPr>
            <a:spLocks noGrp="1"/>
          </p:cNvSpPr>
          <p:nvPr>
            <p:ph type="body" sz="quarter" idx="16"/>
          </p:nvPr>
        </p:nvSpPr>
        <p:spPr>
          <a:xfrm>
            <a:off x="750249" y="582341"/>
            <a:ext cx="6027515" cy="992652"/>
          </a:xfrm>
        </p:spPr>
        <p:txBody>
          <a:bodyPr/>
          <a:lstStyle/>
          <a:p>
            <a:pPr marL="742950" indent="-742950" algn="l" rtl="0">
              <a:buFont typeface="+mj-lt"/>
              <a:buAutoNum type="arabicPeriod" startAt="2"/>
            </a:pPr>
            <a:r>
              <a:rPr lang="en-IE" b="1" dirty="0"/>
              <a:t>Elintarviketurva ja nälkäapu</a:t>
            </a:r>
          </a:p>
        </p:txBody>
      </p:sp>
      <p:pic>
        <p:nvPicPr>
          <p:cNvPr id="6" name="Picture Placeholder 5" descr="Close-up of hands holding grains  Description automatically generated">
            <a:extLst>
              <a:ext uri="{FF2B5EF4-FFF2-40B4-BE49-F238E27FC236}">
                <a16:creationId xmlns:a16="http://schemas.microsoft.com/office/drawing/2014/main" id="{0AD1CEB2-DFF4-0325-E8F8-001D34E47C8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7" name="Speech Bubble: Rectangle with Corners Rounded 6">
            <a:extLst>
              <a:ext uri="{FF2B5EF4-FFF2-40B4-BE49-F238E27FC236}">
                <a16:creationId xmlns:a16="http://schemas.microsoft.com/office/drawing/2014/main" id="{13F0909C-D6FF-01BE-85A5-88BD2570C2EC}"/>
              </a:ext>
            </a:extLst>
          </p:cNvPr>
          <p:cNvSpPr/>
          <p:nvPr/>
        </p:nvSpPr>
        <p:spPr>
          <a:xfrm>
            <a:off x="4740112" y="5040395"/>
            <a:ext cx="5142240" cy="1136904"/>
          </a:xfrm>
          <a:prstGeom prst="wedgeRoundRectCallout">
            <a:avLst>
              <a:gd name="adj1" fmla="val -58994"/>
              <a:gd name="adj2" fmla="val -31350"/>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1600" dirty="0"/>
              <a:t>Lupaa sitoutumisesi VÄHENTÄMÄÄN RUOKAHÄVIKKIÄ </a:t>
            </a:r>
            <a:r>
              <a:rPr lang="en-IE" sz="1600" dirty="0" err="1"/>
              <a:t>osallistumalla</a:t>
            </a:r>
            <a:r>
              <a:rPr lang="en-IE" sz="1600" dirty="0"/>
              <a:t> </a:t>
            </a:r>
            <a:r>
              <a:rPr lang="fi-FI" sz="1600" dirty="0"/>
              <a:t>kansainväliseen päivään ruokajätteen ja -hävikin tietoisuuden lisäämiseksi</a:t>
            </a:r>
            <a:endParaRPr lang="en-IE" sz="1600" dirty="0"/>
          </a:p>
        </p:txBody>
      </p:sp>
    </p:spTree>
    <p:extLst>
      <p:ext uri="{BB962C8B-B14F-4D97-AF65-F5344CB8AC3E}">
        <p14:creationId xmlns:p14="http://schemas.microsoft.com/office/powerpoint/2010/main" val="27221010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51DD50-713F-48BA-9722-29400E7FF5EE}">
  <ds:schemaRefs>
    <ds:schemaRef ds:uri="http://purl.org/dc/terms/"/>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90d17a88-9332-41c1-8809-43d9ec4f7f7f"/>
    <ds:schemaRef ds:uri="4dd05d75-627c-4bc0-8469-b51d727dba3d"/>
    <ds:schemaRef ds:uri="http://purl.org/dc/dcmitype/"/>
    <ds:schemaRef ds:uri="b368c81d-2a3c-4b2e-8f20-ebff1d13c98d"/>
    <ds:schemaRef ds:uri="d8d94d33-0f46-420b-ad84-827e2691e374"/>
  </ds:schemaRefs>
</ds:datastoreItem>
</file>

<file path=customXml/itemProps2.xml><?xml version="1.0" encoding="utf-8"?>
<ds:datastoreItem xmlns:ds="http://schemas.openxmlformats.org/officeDocument/2006/customXml" ds:itemID="{63662611-77C7-4A41-9D86-84682C5A495E}">
  <ds:schemaRefs>
    <ds:schemaRef ds:uri="http://schemas.microsoft.com/sharepoint/v3/contenttype/forms"/>
  </ds:schemaRefs>
</ds:datastoreItem>
</file>

<file path=customXml/itemProps3.xml><?xml version="1.0" encoding="utf-8"?>
<ds:datastoreItem xmlns:ds="http://schemas.openxmlformats.org/officeDocument/2006/customXml" ds:itemID="{A5B67F25-D981-4A82-A70E-733C4AD19231}"/>
</file>

<file path=docProps/app.xml><?xml version="1.0" encoding="utf-8"?>
<Properties xmlns="http://schemas.openxmlformats.org/officeDocument/2006/extended-properties" xmlns:vt="http://schemas.openxmlformats.org/officeDocument/2006/docPropsVTypes">
  <TotalTime>31010</TotalTime>
  <Words>2572</Words>
  <Application>Microsoft Office PowerPoint</Application>
  <PresentationFormat>Widescreen</PresentationFormat>
  <Paragraphs>223</Paragraphs>
  <Slides>49</Slides>
  <Notes>8</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4" baseType="lpstr">
      <vt:lpstr>Arial</vt:lpstr>
      <vt:lpstr>Calibri</vt:lpstr>
      <vt:lpstr>Montserrat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182</cp:revision>
  <dcterms:created xsi:type="dcterms:W3CDTF">2020-10-14T13:32:04Z</dcterms:created>
  <dcterms:modified xsi:type="dcterms:W3CDTF">2024-02-01T11:32:25Z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