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4"/>
  </p:notesMasterIdLst>
  <p:sldIdLst>
    <p:sldId id="4286" r:id="rId5"/>
    <p:sldId id="4306" r:id="rId6"/>
    <p:sldId id="4323" r:id="rId7"/>
    <p:sldId id="4654" r:id="rId8"/>
    <p:sldId id="4319" r:id="rId9"/>
    <p:sldId id="4621" r:id="rId10"/>
    <p:sldId id="4622" r:id="rId11"/>
    <p:sldId id="4655" r:id="rId12"/>
    <p:sldId id="4623" r:id="rId13"/>
    <p:sldId id="4624" r:id="rId14"/>
    <p:sldId id="4625" r:id="rId15"/>
    <p:sldId id="4626" r:id="rId16"/>
    <p:sldId id="4627" r:id="rId17"/>
    <p:sldId id="4322" r:id="rId18"/>
    <p:sldId id="4656" r:id="rId19"/>
    <p:sldId id="4657" r:id="rId20"/>
    <p:sldId id="4347" r:id="rId21"/>
    <p:sldId id="4649" r:id="rId22"/>
    <p:sldId id="4362" r:id="rId23"/>
    <p:sldId id="4650" r:id="rId24"/>
    <p:sldId id="4341" r:id="rId25"/>
    <p:sldId id="4338" r:id="rId26"/>
    <p:sldId id="4339" r:id="rId27"/>
    <p:sldId id="4342" r:id="rId28"/>
    <p:sldId id="4455" r:id="rId29"/>
    <p:sldId id="4456" r:id="rId30"/>
    <p:sldId id="4631" r:id="rId31"/>
    <p:sldId id="4463" r:id="rId32"/>
    <p:sldId id="4634" r:id="rId33"/>
    <p:sldId id="4464" r:id="rId34"/>
    <p:sldId id="4449" r:id="rId35"/>
    <p:sldId id="4629" r:id="rId36"/>
    <p:sldId id="4483" r:id="rId37"/>
    <p:sldId id="4462" r:id="rId38"/>
    <p:sldId id="4628" r:id="rId39"/>
    <p:sldId id="4630" r:id="rId40"/>
    <p:sldId id="4346" r:id="rId41"/>
    <p:sldId id="4640" r:id="rId42"/>
    <p:sldId id="4641" r:id="rId43"/>
    <p:sldId id="4642" r:id="rId44"/>
    <p:sldId id="4643" r:id="rId45"/>
    <p:sldId id="4645" r:id="rId46"/>
    <p:sldId id="4644" r:id="rId47"/>
    <p:sldId id="4646" r:id="rId48"/>
    <p:sldId id="4647" r:id="rId49"/>
    <p:sldId id="4658" r:id="rId50"/>
    <p:sldId id="4652" r:id="rId51"/>
    <p:sldId id="4653" r:id="rId52"/>
    <p:sldId id="4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96E"/>
    <a:srgbClr val="000000"/>
    <a:srgbClr val="F68F37"/>
    <a:srgbClr val="F79037"/>
    <a:srgbClr val="B2DEDD"/>
    <a:srgbClr val="F1A0C2"/>
    <a:srgbClr val="FCD3B2"/>
    <a:srgbClr val="B2DDDC"/>
    <a:srgbClr val="EF5655"/>
    <a:srgbClr val="304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141EF-274A-4EF1-B65A-FE8CC62D69DD}" v="3" dt="2023-12-16T20:41:02.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0658" autoAdjust="0"/>
    <p:restoredTop sz="0" autoAdjust="0"/>
  </p:normalViewPr>
  <p:slideViewPr>
    <p:cSldViewPr snapToGrid="0" snapToObjects="1">
      <p:cViewPr varScale="1">
        <p:scale>
          <a:sx n="27" d="100"/>
          <a:sy n="27" d="100"/>
        </p:scale>
        <p:origin x="408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15779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00065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32</a:t>
            </a:fld>
            <a:endParaRPr lang="en-US"/>
          </a:p>
        </p:txBody>
      </p:sp>
    </p:spTree>
    <p:extLst>
      <p:ext uri="{BB962C8B-B14F-4D97-AF65-F5344CB8AC3E}">
        <p14:creationId xmlns:p14="http://schemas.microsoft.com/office/powerpoint/2010/main" val="20195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41</a:t>
            </a:fld>
            <a:endParaRPr lang="en-US"/>
          </a:p>
        </p:txBody>
      </p:sp>
    </p:spTree>
    <p:extLst>
      <p:ext uri="{BB962C8B-B14F-4D97-AF65-F5344CB8AC3E}">
        <p14:creationId xmlns:p14="http://schemas.microsoft.com/office/powerpoint/2010/main" val="2995960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45</a:t>
            </a:fld>
            <a:endParaRPr lang="en-US"/>
          </a:p>
        </p:txBody>
      </p:sp>
    </p:spTree>
    <p:extLst>
      <p:ext uri="{BB962C8B-B14F-4D97-AF65-F5344CB8AC3E}">
        <p14:creationId xmlns:p14="http://schemas.microsoft.com/office/powerpoint/2010/main" val="1423075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46</a:t>
            </a:fld>
            <a:endParaRPr lang="en-US"/>
          </a:p>
        </p:txBody>
      </p:sp>
    </p:spTree>
    <p:extLst>
      <p:ext uri="{BB962C8B-B14F-4D97-AF65-F5344CB8AC3E}">
        <p14:creationId xmlns:p14="http://schemas.microsoft.com/office/powerpoint/2010/main" val="4265942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48</a:t>
            </a:fld>
            <a:endParaRPr lang="en-US"/>
          </a:p>
        </p:txBody>
      </p:sp>
    </p:spTree>
    <p:extLst>
      <p:ext uri="{BB962C8B-B14F-4D97-AF65-F5344CB8AC3E}">
        <p14:creationId xmlns:p14="http://schemas.microsoft.com/office/powerpoint/2010/main" val="336116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49</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9</a:t>
            </a:fld>
            <a:endParaRPr lang="en-US"/>
          </a:p>
        </p:txBody>
      </p:sp>
    </p:spTree>
    <p:extLst>
      <p:ext uri="{BB962C8B-B14F-4D97-AF65-F5344CB8AC3E}">
        <p14:creationId xmlns:p14="http://schemas.microsoft.com/office/powerpoint/2010/main" val="391975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55636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12</a:t>
            </a:fld>
            <a:endParaRPr lang="en-US"/>
          </a:p>
        </p:txBody>
      </p:sp>
    </p:spTree>
    <p:extLst>
      <p:ext uri="{BB962C8B-B14F-4D97-AF65-F5344CB8AC3E}">
        <p14:creationId xmlns:p14="http://schemas.microsoft.com/office/powerpoint/2010/main" val="2528820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15397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1773405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24</a:t>
            </a:fld>
            <a:endParaRPr lang="en-US"/>
          </a:p>
        </p:txBody>
      </p:sp>
    </p:spTree>
    <p:extLst>
      <p:ext uri="{BB962C8B-B14F-4D97-AF65-F5344CB8AC3E}">
        <p14:creationId xmlns:p14="http://schemas.microsoft.com/office/powerpoint/2010/main" val="172556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49049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291599"/>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2" name="Picture 1">
            <a:extLst>
              <a:ext uri="{FF2B5EF4-FFF2-40B4-BE49-F238E27FC236}">
                <a16:creationId xmlns:a16="http://schemas.microsoft.com/office/drawing/2014/main" id="{3DED6971-EC41-A0BA-0A7F-F0FE549ABBD5}"/>
              </a:ext>
            </a:extLst>
          </p:cNvPr>
          <p:cNvPicPr>
            <a:picLocks noChangeAspect="1"/>
          </p:cNvPicPr>
          <p:nvPr userDrawn="1"/>
        </p:nvPicPr>
        <p:blipFill>
          <a:blip r:embed="rId2"/>
          <a:stretch>
            <a:fillRect/>
          </a:stretch>
        </p:blipFill>
        <p:spPr>
          <a:xfrm>
            <a:off x="983112" y="6114899"/>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214345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3174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88513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65F0856C-3664-0B86-9392-40C78701F413}"/>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9CCF8AD9-F454-2D01-B07E-53E3B004645D}"/>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39383" y="486572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39383"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39383"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39383" y="213428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33" r:id="rId12"/>
    <p:sldLayoutId id="2147483847" r:id="rId13"/>
    <p:sldLayoutId id="2147483853" r:id="rId14"/>
    <p:sldLayoutId id="2147483882" r:id="rId15"/>
    <p:sldLayoutId id="2147483884" r:id="rId16"/>
    <p:sldLayoutId id="21474838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odnavigator.com/Trends/Diet-and-health" TargetMode="External"/><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hyperlink" Target="https://www.trendhunter.com/foo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www.eurogroupforanimals.org/what-we-do/policy-areas/trade-and-animal-welfare" TargetMode="External"/><Relationship Id="rId4" Type="http://schemas.openxmlformats.org/officeDocument/2006/relationships/hyperlink" Target="https://www.peta.org/issues/animals-used-for-foo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cookitforward.e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ww.ethicalconsumer.org/food-drink" TargetMode="External"/><Relationship Id="rId7" Type="http://schemas.openxmlformats.org/officeDocument/2006/relationships/hyperlink" Target="https://www.dgadr.gov.pt/associativismo" TargetMode="External"/><Relationship Id="rId2" Type="http://schemas.openxmlformats.org/officeDocument/2006/relationships/hyperlink" Target="https://www.opensocietyfoundations.org/uploads/259ef494-f9d8-4c82-b8ae-fabb927246a7/do-we-need-an-eu-ethical-food-label-20200908.pdf" TargetMode="External"/><Relationship Id="rId1" Type="http://schemas.openxmlformats.org/officeDocument/2006/relationships/slideLayout" Target="../slideLayouts/slideLayout13.xml"/><Relationship Id="rId6" Type="http://schemas.openxmlformats.org/officeDocument/2006/relationships/hyperlink" Target="https://mpb.dgadr.gov.pt/index.php" TargetMode="External"/><Relationship Id="rId5" Type="http://schemas.openxmlformats.org/officeDocument/2006/relationships/hyperlink" Target="https://www.weforum.org/podcasts/radio-davos" TargetMode="External"/><Relationship Id="rId4" Type="http://schemas.openxmlformats.org/officeDocument/2006/relationships/hyperlink" Target="https://www.foodethicscouncil.org/theme/power-in-the-food-syste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trongroots.co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linkedin.com/posts/world-economic-forum_this-open-hiring-policy-is-working-to-relieve-activity-7083867422243311617-hvSG?utm_source=share&amp;utm_medium=member_desktop"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www.valio.fi/" TargetMode="Externa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www.weforum.org/agenda/2022/03/food-systems-innovation-transformation/" TargetMode="Externa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plenty.ag/" TargetMode="External"/><Relationship Id="rId2" Type="http://schemas.openxmlformats.org/officeDocument/2006/relationships/slideLayout" Target="../slideLayouts/slideLayout8.xml"/><Relationship Id="rId1" Type="http://schemas.openxmlformats.org/officeDocument/2006/relationships/video" Target="https://www.youtube.com/embed/clDlTVwWZ1I?feature=oembed" TargetMode="External"/><Relationship Id="rId5" Type="http://schemas.openxmlformats.org/officeDocument/2006/relationships/hyperlink" Target="https://www.youtube.com/watch?v=clDlTVwWZ1I" TargetMode="Externa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open.spotify.com/episode/33RrlXN8cAkJBtOzIG963o?si=xqT0hWfcTsm3rik1DnPS6A" TargetMode="External"/><Relationship Id="rId1" Type="http://schemas.openxmlformats.org/officeDocument/2006/relationships/slideLayout" Target="../slideLayouts/slideLayout9.xml"/><Relationship Id="rId4" Type="http://schemas.openxmlformats.org/officeDocument/2006/relationships/hyperlink" Target="https://open.spotify.com/episode/33RrlXN8cAkJBtOzIG963o?si=xqT0hWfcTsm3rik1DnPS6A&amp;nd=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www.un.org/sustainabledevelopment/development-agenda/" TargetMode="External"/><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pixabay.com/en/objectives-smart-target-1262377/"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areers-in-sport.co.uk/career-advice/effective-communication-skills/" TargetMode="External"/><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airbrake.io/blog/sdlc/agile-model" TargetMode="External"/><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www.vecteezy.com/vector-art/539693-report-word-lettering-illustration" TargetMode="External"/><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hyperlink" Target="https://www.bitc.ie/" TargetMode="External"/><Relationship Id="rId4" Type="http://schemas.openxmlformats.org/officeDocument/2006/relationships/hyperlink" Target="http://www.philippinesbasiceducation.us/2016/03/together-everyone-achieves-more.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theelders.org/who-we-are" TargetMode="External"/><Relationship Id="rId1" Type="http://schemas.openxmlformats.org/officeDocument/2006/relationships/slideLayout" Target="../slideLayouts/slideLayout7.xml"/><Relationship Id="rId4" Type="http://schemas.openxmlformats.org/officeDocument/2006/relationships/hyperlink" Target="https://www.irishpost.com/news/mary-robinsons-3-steps-climate-justice-advice-extinction-rebellion-173016"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hyperlink" Target="http://www.ethical-food.eu/" TargetMode="External"/><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s://ethical-food.eu/" TargetMode="External"/><Relationship Id="rId5" Type="http://schemas.openxmlformats.org/officeDocument/2006/relationships/hyperlink" Target="https://www.facebook.com/efe.erasmus.project" TargetMode="External"/><Relationship Id="rId4" Type="http://schemas.openxmlformats.org/officeDocument/2006/relationships/hyperlink" Target="https://twitter.com/EthicalFoodEnt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s://creamofthecropfood.com/" TargetMode="Externa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wastecharter.ie/" TargetMode="External"/><Relationship Id="rId4" Type="http://schemas.openxmlformats.org/officeDocument/2006/relationships/hyperlink" Target="https://kansaslivingmagazine.com/articles/2018/11/07/world-hunger-f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62664" y="1898097"/>
            <a:ext cx="6915778" cy="697353"/>
          </a:xfrm>
        </p:spPr>
        <p:txBody>
          <a:bodyPr/>
          <a:lstStyle/>
          <a:p>
            <a:pPr algn="l" rtl="0"/>
            <a:r>
              <a:rPr lang="en-IE" sz="4000" b="0" dirty="0"/>
              <a:t>Sustentabilidade para o </a:t>
            </a:r>
            <a:r>
              <a:rPr lang="en-IE" sz="4000" b="0" dirty="0" err="1"/>
              <a:t>Futuro</a:t>
            </a:r>
            <a:r>
              <a:rPr lang="en-IE" sz="4000" b="0" dirty="0"/>
              <a:t> </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662664" y="971928"/>
            <a:ext cx="3190338" cy="697353"/>
          </a:xfrm>
        </p:spPr>
        <p:txBody>
          <a:bodyPr>
            <a:noAutofit/>
          </a:bodyPr>
          <a:lstStyle/>
          <a:p>
            <a:pPr algn="l" rtl="0"/>
            <a:r>
              <a:rPr lang="en-US" sz="4800" b="1" dirty="0"/>
              <a:t>MÓDULO 6</a:t>
            </a:r>
          </a:p>
        </p:txBody>
      </p:sp>
      <p:sp>
        <p:nvSpPr>
          <p:cNvPr id="2" name="TextBox 1">
            <a:extLst>
              <a:ext uri="{FF2B5EF4-FFF2-40B4-BE49-F238E27FC236}">
                <a16:creationId xmlns:a16="http://schemas.microsoft.com/office/drawing/2014/main" id="{2E5D6DAC-CE84-E3B4-DA04-E1841BC54130}"/>
              </a:ext>
            </a:extLst>
          </p:cNvPr>
          <p:cNvSpPr txBox="1"/>
          <p:nvPr/>
        </p:nvSpPr>
        <p:spPr>
          <a:xfrm>
            <a:off x="954748" y="4788609"/>
            <a:ext cx="10708527" cy="400110"/>
          </a:xfrm>
          <a:prstGeom prst="rect">
            <a:avLst/>
          </a:prstGeom>
          <a:noFill/>
        </p:spPr>
        <p:txBody>
          <a:bodyPr wrap="square">
            <a:spAutoFit/>
          </a:bodyPr>
          <a:lstStyle/>
          <a:p>
            <a:pPr algn="l" rtl="0"/>
            <a:r>
              <a:rPr lang="en-GB" sz="2000" b="1" dirty="0">
                <a:solidFill>
                  <a:srgbClr val="000000"/>
                </a:solidFill>
              </a:rPr>
              <a:t>Programa de </a:t>
            </a:r>
            <a:r>
              <a:rPr lang="en-GB" sz="2000" b="1" dirty="0" err="1">
                <a:solidFill>
                  <a:srgbClr val="000000"/>
                </a:solidFill>
              </a:rPr>
              <a:t>Empreendedorismo</a:t>
            </a:r>
            <a:r>
              <a:rPr lang="en-GB" sz="2000" b="1" dirty="0">
                <a:solidFill>
                  <a:srgbClr val="000000"/>
                </a:solidFill>
              </a:rPr>
              <a:t> de </a:t>
            </a:r>
            <a:r>
              <a:rPr lang="pt-PT" sz="2000" b="1" dirty="0">
                <a:solidFill>
                  <a:srgbClr val="000000"/>
                </a:solidFill>
              </a:rPr>
              <a:t>Alimentos</a:t>
            </a:r>
            <a:r>
              <a:rPr lang="en-GB" sz="2000" b="1" dirty="0">
                <a:solidFill>
                  <a:srgbClr val="000000"/>
                </a:solidFill>
              </a:rPr>
              <a:t> </a:t>
            </a:r>
            <a:r>
              <a:rPr lang="pt-PT" sz="2000" b="1" dirty="0">
                <a:solidFill>
                  <a:srgbClr val="000000"/>
                </a:solidFill>
              </a:rPr>
              <a:t>Éticos</a:t>
            </a:r>
            <a:endParaRPr lang="en-IE" sz="2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2709E-6E6B-CBFB-916B-2D68447493BB}"/>
              </a:ext>
            </a:extLst>
          </p:cNvPr>
          <p:cNvSpPr>
            <a:spLocks noGrp="1"/>
          </p:cNvSpPr>
          <p:nvPr>
            <p:ph type="body" sz="quarter" idx="18"/>
          </p:nvPr>
        </p:nvSpPr>
        <p:spPr>
          <a:xfrm>
            <a:off x="807522" y="1206018"/>
            <a:ext cx="5533902" cy="3434745"/>
          </a:xfrm>
        </p:spPr>
        <p:txBody>
          <a:bodyPr/>
          <a:lstStyle/>
          <a:p>
            <a:pPr algn="just" rtl="0"/>
            <a:r>
              <a:rPr lang="en-US" dirty="0"/>
              <a:t>Um sistema </a:t>
            </a:r>
            <a:r>
              <a:rPr lang="en-US" dirty="0" err="1"/>
              <a:t>alimentar</a:t>
            </a:r>
            <a:r>
              <a:rPr lang="en-US" dirty="0"/>
              <a:t> </a:t>
            </a:r>
            <a:r>
              <a:rPr lang="en-US" dirty="0" err="1"/>
              <a:t>ético</a:t>
            </a:r>
            <a:r>
              <a:rPr lang="en-US" dirty="0"/>
              <a:t> </a:t>
            </a:r>
            <a:r>
              <a:rPr lang="en-US" dirty="0" err="1"/>
              <a:t>reconhece</a:t>
            </a:r>
            <a:r>
              <a:rPr lang="en-US" dirty="0"/>
              <a:t> a </a:t>
            </a:r>
            <a:r>
              <a:rPr lang="en-US" b="1" dirty="0" err="1"/>
              <a:t>relação</a:t>
            </a:r>
            <a:r>
              <a:rPr lang="en-US" b="1" dirty="0"/>
              <a:t> entre alimentação e </a:t>
            </a:r>
            <a:r>
              <a:rPr lang="en-US" b="1" dirty="0" err="1"/>
              <a:t>saúde</a:t>
            </a:r>
            <a:r>
              <a:rPr lang="en-US" b="1" dirty="0"/>
              <a:t> </a:t>
            </a:r>
            <a:r>
              <a:rPr lang="en-US" dirty="0"/>
              <a:t>(</a:t>
            </a:r>
            <a:r>
              <a:rPr lang="en-US" dirty="0" err="1"/>
              <a:t>Módulo</a:t>
            </a:r>
            <a:r>
              <a:rPr lang="en-US" dirty="0"/>
              <a:t> 1). </a:t>
            </a:r>
            <a:r>
              <a:rPr lang="pt-PT" dirty="0"/>
              <a:t>Promove a produção e o consumo de alimentos nutritivos e integrais, e desencoraja a utilização de aditivos nocivos, pesticidas e antibióticos. </a:t>
            </a:r>
          </a:p>
          <a:p>
            <a:pPr algn="just" rtl="0"/>
            <a:r>
              <a:rPr lang="pt-PT" dirty="0"/>
              <a:t>Ao promover escolhas alimentares mais saudáveis, um sistema alimentar ético contribui para melhorar os resultados da saúde pública, reduzir as despesas com doenças e aumentar o bem-estar geral.</a:t>
            </a:r>
            <a:endParaRPr lang="en-IE" dirty="0"/>
          </a:p>
        </p:txBody>
      </p:sp>
      <p:sp>
        <p:nvSpPr>
          <p:cNvPr id="3" name="Text Placeholder 2">
            <a:extLst>
              <a:ext uri="{FF2B5EF4-FFF2-40B4-BE49-F238E27FC236}">
                <a16:creationId xmlns:a16="http://schemas.microsoft.com/office/drawing/2014/main" id="{0F05FE95-FCF6-CE51-F5AC-8DBD7C78B9FD}"/>
              </a:ext>
            </a:extLst>
          </p:cNvPr>
          <p:cNvSpPr>
            <a:spLocks noGrp="1"/>
          </p:cNvSpPr>
          <p:nvPr>
            <p:ph type="body" sz="quarter" idx="16"/>
          </p:nvPr>
        </p:nvSpPr>
        <p:spPr>
          <a:xfrm>
            <a:off x="511629" y="626268"/>
            <a:ext cx="6797844" cy="992652"/>
          </a:xfrm>
        </p:spPr>
        <p:txBody>
          <a:bodyPr/>
          <a:lstStyle/>
          <a:p>
            <a:pPr algn="l" rtl="0"/>
            <a:r>
              <a:rPr lang="en-IE" b="1" dirty="0"/>
              <a:t>3. </a:t>
            </a:r>
            <a:r>
              <a:rPr lang="en-IE" b="1" dirty="0" err="1"/>
              <a:t>Saúde</a:t>
            </a:r>
            <a:r>
              <a:rPr lang="en-IE" b="1" dirty="0"/>
              <a:t> </a:t>
            </a:r>
            <a:r>
              <a:rPr lang="en-IE" b="1" dirty="0" err="1"/>
              <a:t>Pública</a:t>
            </a:r>
            <a:r>
              <a:rPr lang="en-IE" b="1" dirty="0"/>
              <a:t> e </a:t>
            </a:r>
            <a:r>
              <a:rPr lang="en-IE" b="1" dirty="0" err="1"/>
              <a:t>Bem-estar</a:t>
            </a:r>
            <a:endParaRPr lang="en-IE" b="1" dirty="0"/>
          </a:p>
        </p:txBody>
      </p:sp>
      <p:pic>
        <p:nvPicPr>
          <p:cNvPr id="6" name="Picture Placeholder 5" descr="A heart shaped bowl with vegetables and fruits  Description automatically generated">
            <a:extLst>
              <a:ext uri="{FF2B5EF4-FFF2-40B4-BE49-F238E27FC236}">
                <a16:creationId xmlns:a16="http://schemas.microsoft.com/office/drawing/2014/main" id="{72B7A96E-0577-090B-5020-418370CFE7F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4958" b="7176"/>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70C62A98-D93B-19F1-9FF3-21918203F5DA}"/>
              </a:ext>
            </a:extLst>
          </p:cNvPr>
          <p:cNvSpPr/>
          <p:nvPr/>
        </p:nvSpPr>
        <p:spPr>
          <a:xfrm>
            <a:off x="3393856" y="5069412"/>
            <a:ext cx="6106510" cy="1367014"/>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dirty="0">
                <a:solidFill>
                  <a:schemeClr val="bg1"/>
                </a:solidFill>
              </a:rPr>
              <a:t>SIGA AS TENDÊNCIAS </a:t>
            </a:r>
            <a:r>
              <a:rPr lang="pt-PT" sz="2000" b="1" cap="all" dirty="0">
                <a:solidFill>
                  <a:schemeClr val="bg1"/>
                </a:solidFill>
              </a:rPr>
              <a:t>de Alimentação e Saúde </a:t>
            </a:r>
          </a:p>
          <a:p>
            <a:pPr algn="ctr"/>
            <a:r>
              <a:rPr lang="pt-PT" sz="2000" b="1" dirty="0">
                <a:solidFill>
                  <a:schemeClr val="bg1"/>
                </a:solidFill>
              </a:rPr>
              <a:t>em plataformas, tais como:</a:t>
            </a:r>
          </a:p>
          <a:p>
            <a:pPr algn="ctr"/>
            <a:r>
              <a:rPr lang="en-US" sz="2000" dirty="0">
                <a:solidFill>
                  <a:schemeClr val="bg1"/>
                </a:solidFill>
                <a:hlinkClick r:id="rId3">
                  <a:extLst>
                    <a:ext uri="{A12FA001-AC4F-418D-AE19-62706E023703}">
                      <ahyp:hlinkClr xmlns:ahyp="http://schemas.microsoft.com/office/drawing/2018/hyperlinkcolor" val="tx"/>
                    </a:ext>
                  </a:extLst>
                </a:hlinkClick>
              </a:rPr>
              <a:t>Diet and health (foodnavigator.com)</a:t>
            </a:r>
            <a:endParaRPr lang="en-US" sz="2000" dirty="0">
              <a:solidFill>
                <a:schemeClr val="bg1"/>
              </a:solidFill>
            </a:endParaRPr>
          </a:p>
          <a:p>
            <a:pPr algn="ctr"/>
            <a:r>
              <a:rPr lang="en-IE" sz="2000" dirty="0">
                <a:solidFill>
                  <a:schemeClr val="bg1"/>
                </a:solidFill>
                <a:hlinkClick r:id="rId4">
                  <a:extLst>
                    <a:ext uri="{A12FA001-AC4F-418D-AE19-62706E023703}">
                      <ahyp:hlinkClr xmlns:ahyp="http://schemas.microsoft.com/office/drawing/2018/hyperlinkcolor" val="tx"/>
                    </a:ext>
                  </a:extLst>
                </a:hlinkClick>
              </a:rPr>
              <a:t>Food Trends (trendhunter.com)</a:t>
            </a:r>
            <a:endParaRPr lang="en-IE" sz="2000" dirty="0">
              <a:solidFill>
                <a:schemeClr val="bg1"/>
              </a:solidFill>
            </a:endParaRPr>
          </a:p>
        </p:txBody>
      </p:sp>
    </p:spTree>
    <p:extLst>
      <p:ext uri="{BB962C8B-B14F-4D97-AF65-F5344CB8AC3E}">
        <p14:creationId xmlns:p14="http://schemas.microsoft.com/office/powerpoint/2010/main" val="401232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F70CA-7B79-4922-0D33-E266C4DF5342}"/>
              </a:ext>
            </a:extLst>
          </p:cNvPr>
          <p:cNvSpPr>
            <a:spLocks noGrp="1"/>
          </p:cNvSpPr>
          <p:nvPr>
            <p:ph type="body" sz="quarter" idx="18"/>
          </p:nvPr>
        </p:nvSpPr>
        <p:spPr>
          <a:xfrm>
            <a:off x="800373" y="1630049"/>
            <a:ext cx="5646737" cy="4429632"/>
          </a:xfrm>
        </p:spPr>
        <p:txBody>
          <a:bodyPr/>
          <a:lstStyle/>
          <a:p>
            <a:pPr algn="just"/>
            <a:r>
              <a:rPr lang="pt-PT" dirty="0"/>
              <a:t>Um sistema alimentar ético dá ênfase ao </a:t>
            </a:r>
            <a:r>
              <a:rPr lang="pt-PT" b="1" dirty="0"/>
              <a:t>tratamento justo, práticas laborais justas e oportunidades económicas equitativas. </a:t>
            </a:r>
            <a:r>
              <a:rPr lang="pt-PT" dirty="0"/>
              <a:t>Defende salários justos, condições de trabalho seguras e meios de subsistência dignos para os agricultores, trabalhadores agrícolas, e produtores de alimentos.</a:t>
            </a:r>
            <a:r>
              <a:rPr lang="en-US" dirty="0"/>
              <a:t> </a:t>
            </a:r>
            <a:r>
              <a:rPr lang="pt-PT" dirty="0"/>
              <a:t>Apoia o comércio justo e outras iniciativas que garantem que os produtores recebem uma compensação justa pelos seus produtos e </a:t>
            </a:r>
            <a:r>
              <a:rPr lang="pt-PT" b="1" dirty="0"/>
              <a:t>promove a transparência </a:t>
            </a:r>
            <a:r>
              <a:rPr lang="pt-PT" dirty="0"/>
              <a:t>na cadeia de abastecimento.</a:t>
            </a:r>
            <a:endParaRPr lang="en-IE" dirty="0"/>
          </a:p>
        </p:txBody>
      </p:sp>
      <p:sp>
        <p:nvSpPr>
          <p:cNvPr id="3" name="Text Placeholder 2">
            <a:extLst>
              <a:ext uri="{FF2B5EF4-FFF2-40B4-BE49-F238E27FC236}">
                <a16:creationId xmlns:a16="http://schemas.microsoft.com/office/drawing/2014/main" id="{B899E214-ED84-D64F-1DDF-8DE0FE240265}"/>
              </a:ext>
            </a:extLst>
          </p:cNvPr>
          <p:cNvSpPr>
            <a:spLocks noGrp="1"/>
          </p:cNvSpPr>
          <p:nvPr>
            <p:ph type="body" sz="quarter" idx="16"/>
          </p:nvPr>
        </p:nvSpPr>
        <p:spPr>
          <a:xfrm>
            <a:off x="655739" y="637397"/>
            <a:ext cx="5889523" cy="992652"/>
          </a:xfrm>
        </p:spPr>
        <p:txBody>
          <a:bodyPr/>
          <a:lstStyle/>
          <a:p>
            <a:pPr marL="576000" indent="-576000" algn="l" rtl="0">
              <a:buFont typeface="+mj-lt"/>
              <a:buAutoNum type="arabicPeriod" startAt="4"/>
            </a:pPr>
            <a:r>
              <a:rPr lang="en-IE" b="1" dirty="0"/>
              <a:t>Justiça Social &amp; Comércio Justo</a:t>
            </a:r>
          </a:p>
        </p:txBody>
      </p:sp>
      <p:pic>
        <p:nvPicPr>
          <p:cNvPr id="6" name="Picture Placeholder 5" descr="Smiling man in overalls and work cap standing in front of shelves with tagged cheese">
            <a:extLst>
              <a:ext uri="{FF2B5EF4-FFF2-40B4-BE49-F238E27FC236}">
                <a16:creationId xmlns:a16="http://schemas.microsoft.com/office/drawing/2014/main" id="{35B4DFB1-7EB9-587C-ED4E-1F715C49042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8FADF010-0A3A-7D4E-3C68-BA285B657EA3}"/>
              </a:ext>
            </a:extLst>
          </p:cNvPr>
          <p:cNvSpPr/>
          <p:nvPr/>
        </p:nvSpPr>
        <p:spPr>
          <a:xfrm>
            <a:off x="3393855" y="5506907"/>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1"/>
                </a:solidFill>
              </a:rPr>
              <a:t>Não se trata </a:t>
            </a:r>
            <a:r>
              <a:rPr lang="en-IE" sz="2000" b="1" dirty="0" err="1">
                <a:solidFill>
                  <a:schemeClr val="bg1"/>
                </a:solidFill>
              </a:rPr>
              <a:t>apenas</a:t>
            </a:r>
            <a:r>
              <a:rPr lang="en-IE" sz="2000" b="1" dirty="0">
                <a:solidFill>
                  <a:schemeClr val="bg1"/>
                </a:solidFill>
              </a:rPr>
              <a:t> dos </a:t>
            </a:r>
            <a:r>
              <a:rPr lang="en-IE" sz="2000" b="1" dirty="0" err="1">
                <a:solidFill>
                  <a:schemeClr val="bg1"/>
                </a:solidFill>
              </a:rPr>
              <a:t>aspetos</a:t>
            </a:r>
            <a:r>
              <a:rPr lang="en-IE" sz="2000" b="1" dirty="0">
                <a:solidFill>
                  <a:schemeClr val="bg1"/>
                </a:solidFill>
              </a:rPr>
              <a:t> legais (discutidos no Módulo 2), mas de fazer a </a:t>
            </a:r>
            <a:r>
              <a:rPr lang="en-IE" sz="2000" b="1" dirty="0" err="1">
                <a:solidFill>
                  <a:schemeClr val="bg1"/>
                </a:solidFill>
              </a:rPr>
              <a:t>escolha</a:t>
            </a:r>
            <a:r>
              <a:rPr lang="en-IE" sz="2000" b="1" dirty="0">
                <a:solidFill>
                  <a:schemeClr val="bg1"/>
                </a:solidFill>
              </a:rPr>
              <a:t> CERTA!</a:t>
            </a:r>
            <a:endParaRPr lang="en-IE" sz="2000" dirty="0">
              <a:solidFill>
                <a:schemeClr val="bg1"/>
              </a:solidFill>
            </a:endParaRPr>
          </a:p>
        </p:txBody>
      </p:sp>
    </p:spTree>
    <p:extLst>
      <p:ext uri="{BB962C8B-B14F-4D97-AF65-F5344CB8AC3E}">
        <p14:creationId xmlns:p14="http://schemas.microsoft.com/office/powerpoint/2010/main" val="393387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FFFA3D-70BE-C8F0-3408-BD924CB9F1D6}"/>
              </a:ext>
            </a:extLst>
          </p:cNvPr>
          <p:cNvSpPr>
            <a:spLocks noGrp="1"/>
          </p:cNvSpPr>
          <p:nvPr>
            <p:ph type="body" sz="quarter" idx="18"/>
          </p:nvPr>
        </p:nvSpPr>
        <p:spPr>
          <a:xfrm>
            <a:off x="819497" y="1126340"/>
            <a:ext cx="5483150" cy="4656137"/>
          </a:xfrm>
        </p:spPr>
        <p:txBody>
          <a:bodyPr/>
          <a:lstStyle/>
          <a:p>
            <a:pPr algn="just"/>
            <a:r>
              <a:rPr lang="pt-PT" dirty="0"/>
              <a:t>Um sistema alimentar ético considera prioritário o bem-estar animal na produção de alimentos. Defende práticas que minimizem o sofrimento ou desconforto do animal, tais como a disponibilização </a:t>
            </a:r>
            <a:r>
              <a:rPr lang="en-US" dirty="0"/>
              <a:t>de </a:t>
            </a:r>
            <a:r>
              <a:rPr lang="pt-PT" dirty="0"/>
              <a:t>espaço amplo </a:t>
            </a:r>
            <a:r>
              <a:rPr lang="en-US" dirty="0"/>
              <a:t>e alimentação, </a:t>
            </a:r>
            <a:r>
              <a:rPr lang="pt-PT" dirty="0"/>
              <a:t>acesso</a:t>
            </a:r>
            <a:r>
              <a:rPr lang="en-US" dirty="0"/>
              <a:t> a </a:t>
            </a:r>
            <a:r>
              <a:rPr lang="en-US" dirty="0" err="1"/>
              <a:t>comportamentos</a:t>
            </a:r>
            <a:r>
              <a:rPr lang="en-US" dirty="0"/>
              <a:t> </a:t>
            </a:r>
            <a:r>
              <a:rPr lang="en-US" dirty="0" err="1"/>
              <a:t>naturais</a:t>
            </a:r>
            <a:r>
              <a:rPr lang="en-US" dirty="0"/>
              <a:t>, </a:t>
            </a:r>
            <a:r>
              <a:rPr lang="pt-PT" dirty="0"/>
              <a:t>e métodos de abate sem crueldade.  Ao promover o bem-estar animal, um sistema alimentar ético reflete compaixão e considerações éticas nas nossas interações com outros seres vivos.</a:t>
            </a:r>
            <a:endParaRPr lang="en-IE" dirty="0"/>
          </a:p>
        </p:txBody>
      </p:sp>
      <p:sp>
        <p:nvSpPr>
          <p:cNvPr id="3" name="Text Placeholder 2">
            <a:extLst>
              <a:ext uri="{FF2B5EF4-FFF2-40B4-BE49-F238E27FC236}">
                <a16:creationId xmlns:a16="http://schemas.microsoft.com/office/drawing/2014/main" id="{84F2412C-49C7-3060-B4FC-33A057163537}"/>
              </a:ext>
            </a:extLst>
          </p:cNvPr>
          <p:cNvSpPr>
            <a:spLocks noGrp="1"/>
          </p:cNvSpPr>
          <p:nvPr>
            <p:ph type="body" sz="quarter" idx="16"/>
          </p:nvPr>
        </p:nvSpPr>
        <p:spPr>
          <a:xfrm>
            <a:off x="576881" y="591171"/>
            <a:ext cx="4990998" cy="992652"/>
          </a:xfrm>
        </p:spPr>
        <p:txBody>
          <a:bodyPr/>
          <a:lstStyle/>
          <a:p>
            <a:pPr marL="576000" indent="-576000" algn="l" rtl="0">
              <a:buFont typeface="+mj-lt"/>
              <a:buAutoNum type="arabicPeriod" startAt="5"/>
            </a:pPr>
            <a:r>
              <a:rPr lang="en-IE" b="1" dirty="0" err="1"/>
              <a:t>Bem-estar</a:t>
            </a:r>
            <a:r>
              <a:rPr lang="en-IE" b="1" dirty="0"/>
              <a:t> animal</a:t>
            </a:r>
          </a:p>
        </p:txBody>
      </p:sp>
      <p:pic>
        <p:nvPicPr>
          <p:cNvPr id="6" name="Picture Placeholder 5" descr="Person standing close to shorn sheep eating grass in pasture, with palm held to furthest sheep’s mouth">
            <a:extLst>
              <a:ext uri="{FF2B5EF4-FFF2-40B4-BE49-F238E27FC236}">
                <a16:creationId xmlns:a16="http://schemas.microsoft.com/office/drawing/2014/main" id="{A38275C8-3594-9E15-0A69-C23AAC40440E}"/>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A4B6A92A-F479-274B-ABF0-82F87AC0761F}"/>
              </a:ext>
            </a:extLst>
          </p:cNvPr>
          <p:cNvSpPr/>
          <p:nvPr/>
        </p:nvSpPr>
        <p:spPr>
          <a:xfrm>
            <a:off x="2408589" y="5180684"/>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dirty="0">
                <a:solidFill>
                  <a:schemeClr val="bg1"/>
                </a:solidFill>
              </a:rPr>
              <a:t>Para saber mais... Existem organizações que se preocupam com o bem-estar animal, como a </a:t>
            </a:r>
            <a:r>
              <a:rPr lang="en-US" sz="2000" b="1" dirty="0">
                <a:solidFill>
                  <a:schemeClr val="bg1"/>
                </a:solidFill>
                <a:hlinkClick r:id="rId4">
                  <a:extLst>
                    <a:ext uri="{A12FA001-AC4F-418D-AE19-62706E023703}">
                      <ahyp:hlinkClr xmlns:ahyp="http://schemas.microsoft.com/office/drawing/2018/hyperlinkcolor" val="tx"/>
                    </a:ext>
                  </a:extLst>
                </a:hlinkClick>
              </a:rPr>
              <a:t>PETA</a:t>
            </a:r>
            <a:r>
              <a:rPr lang="en-US" sz="2000" b="1" dirty="0">
                <a:solidFill>
                  <a:schemeClr val="bg1"/>
                </a:solidFill>
              </a:rPr>
              <a:t> &amp; </a:t>
            </a:r>
            <a:r>
              <a:rPr lang="en-US" sz="2000" b="1" dirty="0" err="1">
                <a:solidFill>
                  <a:schemeClr val="bg1"/>
                </a:solidFill>
                <a:hlinkClick r:id="rId5">
                  <a:extLst>
                    <a:ext uri="{A12FA001-AC4F-418D-AE19-62706E023703}">
                      <ahyp:hlinkClr xmlns:ahyp="http://schemas.microsoft.com/office/drawing/2018/hyperlinkcolor" val="tx"/>
                    </a:ext>
                  </a:extLst>
                </a:hlinkClick>
              </a:rPr>
              <a:t>EUgroupforAnimals</a:t>
            </a:r>
            <a:endParaRPr lang="en-IE" sz="2000" b="1" dirty="0">
              <a:solidFill>
                <a:schemeClr val="bg1"/>
              </a:solidFill>
            </a:endParaRPr>
          </a:p>
        </p:txBody>
      </p:sp>
    </p:spTree>
    <p:extLst>
      <p:ext uri="{BB962C8B-B14F-4D97-AF65-F5344CB8AC3E}">
        <p14:creationId xmlns:p14="http://schemas.microsoft.com/office/powerpoint/2010/main" val="278669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FBDD0-7FE7-964C-22C6-C0280F27B325}"/>
              </a:ext>
            </a:extLst>
          </p:cNvPr>
          <p:cNvSpPr>
            <a:spLocks noGrp="1"/>
          </p:cNvSpPr>
          <p:nvPr>
            <p:ph type="body" sz="quarter" idx="18"/>
          </p:nvPr>
        </p:nvSpPr>
        <p:spPr>
          <a:xfrm>
            <a:off x="789204" y="1507671"/>
            <a:ext cx="5480968" cy="3842658"/>
          </a:xfrm>
        </p:spPr>
        <p:txBody>
          <a:bodyPr/>
          <a:lstStyle/>
          <a:p>
            <a:pPr algn="just"/>
            <a:r>
              <a:rPr lang="pt-PT" dirty="0"/>
              <a:t>Um sistema alimentar ético reconhece o valor do conhecimento tradicional, das práticas culturais e da diversidade alimentar. Apoia pequenos agricultores, tradições alimentares locais e sistemas alimentares autóctones. Ao</a:t>
            </a:r>
            <a:r>
              <a:rPr lang="en-US" dirty="0"/>
              <a:t> preservar e celebrar a diversidade cultural, um sistema alimentar ético promove a identidade cultural, a resiliência da comunidade, a biodiversidade e o </a:t>
            </a:r>
            <a:r>
              <a:rPr lang="pt-PT" dirty="0"/>
              <a:t>património</a:t>
            </a:r>
            <a:r>
              <a:rPr lang="en-US" dirty="0"/>
              <a:t> </a:t>
            </a:r>
            <a:r>
              <a:rPr lang="pt-PT" dirty="0"/>
              <a:t>gastronómico.</a:t>
            </a:r>
            <a:endParaRPr lang="en-IE" dirty="0"/>
          </a:p>
        </p:txBody>
      </p:sp>
      <p:sp>
        <p:nvSpPr>
          <p:cNvPr id="3" name="Text Placeholder 2">
            <a:extLst>
              <a:ext uri="{FF2B5EF4-FFF2-40B4-BE49-F238E27FC236}">
                <a16:creationId xmlns:a16="http://schemas.microsoft.com/office/drawing/2014/main" id="{04A7E896-0917-4F94-C52F-0A00DCA1553F}"/>
              </a:ext>
            </a:extLst>
          </p:cNvPr>
          <p:cNvSpPr>
            <a:spLocks noGrp="1"/>
          </p:cNvSpPr>
          <p:nvPr>
            <p:ph type="body" sz="quarter" idx="16"/>
          </p:nvPr>
        </p:nvSpPr>
        <p:spPr>
          <a:xfrm>
            <a:off x="655740" y="515019"/>
            <a:ext cx="4990998" cy="992652"/>
          </a:xfrm>
        </p:spPr>
        <p:txBody>
          <a:bodyPr/>
          <a:lstStyle/>
          <a:p>
            <a:pPr marL="576000" indent="-576000" algn="l" rtl="0">
              <a:buFont typeface="+mj-lt"/>
              <a:buAutoNum type="arabicPeriod" startAt="6"/>
            </a:pPr>
            <a:r>
              <a:rPr lang="en-US" b="1" dirty="0" err="1"/>
              <a:t>Preservação</a:t>
            </a:r>
            <a:r>
              <a:rPr lang="en-US" b="1" dirty="0"/>
              <a:t> &amp; Diversidade Cultural</a:t>
            </a:r>
            <a:endParaRPr lang="en-IE" b="1" dirty="0"/>
          </a:p>
        </p:txBody>
      </p:sp>
      <p:pic>
        <p:nvPicPr>
          <p:cNvPr id="7" name="Picture Placeholder 6" descr="Cooked food with ingredients on a table">
            <a:extLst>
              <a:ext uri="{FF2B5EF4-FFF2-40B4-BE49-F238E27FC236}">
                <a16:creationId xmlns:a16="http://schemas.microsoft.com/office/drawing/2014/main" id="{0632D695-398A-8604-D4DB-AD438D944E9D}"/>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5" name="Speech Bubble: Rectangle with Corners Rounded 4">
            <a:extLst>
              <a:ext uri="{FF2B5EF4-FFF2-40B4-BE49-F238E27FC236}">
                <a16:creationId xmlns:a16="http://schemas.microsoft.com/office/drawing/2014/main" id="{E70CC702-D0EB-7B81-EE48-E66D3A62D488}"/>
              </a:ext>
            </a:extLst>
          </p:cNvPr>
          <p:cNvSpPr/>
          <p:nvPr/>
        </p:nvSpPr>
        <p:spPr>
          <a:xfrm>
            <a:off x="3528445" y="4953656"/>
            <a:ext cx="5924313" cy="1534229"/>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dirty="0">
                <a:solidFill>
                  <a:schemeClr val="bg1"/>
                </a:solidFill>
              </a:rPr>
              <a:t>Conheça o Projeto Erasmus+ </a:t>
            </a:r>
            <a:r>
              <a:rPr lang="pt-PT" sz="2000" b="1" dirty="0">
                <a:solidFill>
                  <a:schemeClr val="bg1"/>
                </a:solidFill>
                <a:hlinkClick r:id="rId4">
                  <a:extLst>
                    <a:ext uri="{A12FA001-AC4F-418D-AE19-62706E023703}">
                      <ahyp:hlinkClr xmlns:ahyp="http://schemas.microsoft.com/office/drawing/2018/hyperlinkcolor" val="tx"/>
                    </a:ext>
                  </a:extLst>
                </a:hlinkClick>
              </a:rPr>
              <a:t>“</a:t>
            </a:r>
            <a:r>
              <a:rPr lang="en-US" sz="2000" b="1" dirty="0">
                <a:solidFill>
                  <a:schemeClr val="bg1"/>
                </a:solidFill>
                <a:hlinkClick r:id="rId4">
                  <a:extLst>
                    <a:ext uri="{A12FA001-AC4F-418D-AE19-62706E023703}">
                      <ahyp:hlinkClr xmlns:ahyp="http://schemas.microsoft.com/office/drawing/2018/hyperlinkcolor" val="tx"/>
                    </a:ext>
                  </a:extLst>
                </a:hlinkClick>
              </a:rPr>
              <a:t>Culinary heritage in vocational education | Cook It Forward” </a:t>
            </a:r>
            <a:r>
              <a:rPr lang="pt-PT" sz="2000" b="1" dirty="0">
                <a:solidFill>
                  <a:schemeClr val="bg1"/>
                </a:solidFill>
              </a:rPr>
              <a:t>que aborda este tema do p</a:t>
            </a:r>
            <a:r>
              <a:rPr lang="pt-PT" sz="2000" b="1" u="sng" dirty="0">
                <a:solidFill>
                  <a:schemeClr val="bg1"/>
                </a:solidFill>
              </a:rPr>
              <a:t>atrimónio gastronómico no ensino profissional</a:t>
            </a:r>
            <a:endParaRPr lang="en-IE" sz="2000" b="1" dirty="0">
              <a:solidFill>
                <a:schemeClr val="bg1"/>
              </a:solidFill>
            </a:endParaRPr>
          </a:p>
        </p:txBody>
      </p:sp>
    </p:spTree>
    <p:extLst>
      <p:ext uri="{BB962C8B-B14F-4D97-AF65-F5344CB8AC3E}">
        <p14:creationId xmlns:p14="http://schemas.microsoft.com/office/powerpoint/2010/main" val="425680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802087" y="1066062"/>
            <a:ext cx="5964798" cy="5323107"/>
          </a:xfrm>
        </p:spPr>
        <p:txBody>
          <a:bodyPr/>
          <a:lstStyle/>
          <a:p>
            <a:pPr algn="just"/>
            <a:r>
              <a:rPr lang="pt-PT" dirty="0"/>
              <a:t>Um sistema alimentar ético capacita os consumidores, fornecendo informações transparentes sobre a origem, os métodos de produção e as normas dos produtos alimentares. Incentiva escolhas conscientes dos consumidores, como o apoio a alimentos locais, biológicos, de comércio justo e produzidos de forma sustentável. </a:t>
            </a:r>
          </a:p>
          <a:p>
            <a:pPr algn="just"/>
            <a:r>
              <a:rPr lang="pt-PT" dirty="0"/>
              <a:t>Além de se educar e ser um agente de mudança... educando os consumidores sobre o impacto das suas escolhas alimentares, um empreendedor e as suas ações podem promover o consumo responsável e capacitar os indivíduos a tomar decisões informadas.</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31680" y="502640"/>
            <a:ext cx="10595237" cy="803654"/>
          </a:xfrm>
        </p:spPr>
        <p:txBody>
          <a:bodyPr/>
          <a:lstStyle/>
          <a:p>
            <a:pPr marL="576000" indent="-576000" algn="l" rtl="0">
              <a:buFont typeface="+mj-lt"/>
              <a:buAutoNum type="arabicPeriod" startAt="7"/>
            </a:pPr>
            <a:r>
              <a:rPr lang="en-US" b="1" dirty="0" err="1"/>
              <a:t>Capacitação</a:t>
            </a:r>
            <a:r>
              <a:rPr lang="en-US" b="1" dirty="0"/>
              <a:t> &amp; </a:t>
            </a:r>
            <a:r>
              <a:rPr lang="en-US" b="1" dirty="0" err="1"/>
              <a:t>Educação</a:t>
            </a:r>
            <a:r>
              <a:rPr lang="en-US" b="1" dirty="0"/>
              <a:t> do </a:t>
            </a:r>
            <a:r>
              <a:rPr lang="en-US" b="1" dirty="0" err="1"/>
              <a:t>Consumidor</a:t>
            </a:r>
            <a:endParaRPr lang="en-US" b="1" dirty="0"/>
          </a:p>
          <a:p>
            <a:pPr marL="576000" indent="-576000" algn="l" rtl="0"/>
            <a:endParaRPr lang="en-US" b="1" dirty="0"/>
          </a:p>
        </p:txBody>
      </p:sp>
      <p:pic>
        <p:nvPicPr>
          <p:cNvPr id="6" name="Picture 5" descr="Student walking with notebook">
            <a:extLst>
              <a:ext uri="{FF2B5EF4-FFF2-40B4-BE49-F238E27FC236}">
                <a16:creationId xmlns:a16="http://schemas.microsoft.com/office/drawing/2014/main" id="{679121EE-73C2-531C-E115-18153FCBB2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867" y="1469601"/>
            <a:ext cx="4870637" cy="4314497"/>
          </a:xfrm>
          <a:prstGeom prst="rect">
            <a:avLst/>
          </a:prstGeom>
        </p:spPr>
      </p:pic>
      <p:sp>
        <p:nvSpPr>
          <p:cNvPr id="7" name="TextBox 6">
            <a:extLst>
              <a:ext uri="{FF2B5EF4-FFF2-40B4-BE49-F238E27FC236}">
                <a16:creationId xmlns:a16="http://schemas.microsoft.com/office/drawing/2014/main" id="{995CA457-8E10-4BF9-B08C-7D95ED84320F}"/>
              </a:ext>
            </a:extLst>
          </p:cNvPr>
          <p:cNvSpPr txBox="1"/>
          <p:nvPr/>
        </p:nvSpPr>
        <p:spPr>
          <a:xfrm>
            <a:off x="0" y="5989442"/>
            <a:ext cx="6716486" cy="646331"/>
          </a:xfrm>
          <a:prstGeom prst="rect">
            <a:avLst/>
          </a:prstGeom>
          <a:noFill/>
        </p:spPr>
        <p:txBody>
          <a:bodyPr wrap="square" rtlCol="0">
            <a:spAutoFit/>
          </a:bodyPr>
          <a:lstStyle/>
          <a:p>
            <a:r>
              <a:rPr lang="pt-PT" b="1" dirty="0">
                <a:solidFill>
                  <a:srgbClr val="000000"/>
                </a:solidFill>
              </a:rPr>
              <a:t>MANTENHA-SE INTERESSADO: CONTINUE A APRENDER &amp; A PARTILHAR!!</a:t>
            </a:r>
            <a:endParaRPr lang="en-IE" b="1" dirty="0">
              <a:solidFill>
                <a:srgbClr val="000000"/>
              </a:solidFill>
            </a:endParaRPr>
          </a:p>
        </p:txBody>
      </p:sp>
    </p:spTree>
    <p:extLst>
      <p:ext uri="{BB962C8B-B14F-4D97-AF65-F5344CB8AC3E}">
        <p14:creationId xmlns:p14="http://schemas.microsoft.com/office/powerpoint/2010/main" val="393356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25545" y="1525995"/>
            <a:ext cx="5771610" cy="4820376"/>
          </a:xfrm>
        </p:spPr>
        <p:txBody>
          <a:bodyPr/>
          <a:lstStyle/>
          <a:p>
            <a:pPr algn="just"/>
            <a:r>
              <a:rPr lang="pt-PT" dirty="0"/>
              <a:t>Consulte o </a:t>
            </a:r>
            <a:r>
              <a:rPr lang="pt-PT" b="1" dirty="0">
                <a:solidFill>
                  <a:srgbClr val="F68F37"/>
                </a:solidFill>
              </a:rPr>
              <a:t>Compêndio de Boas Práticas</a:t>
            </a:r>
            <a:r>
              <a:rPr lang="pt-PT" dirty="0"/>
              <a:t>.</a:t>
            </a:r>
            <a:r>
              <a:rPr lang="pt-PT" b="1" dirty="0">
                <a:solidFill>
                  <a:srgbClr val="F68F37"/>
                </a:solidFill>
              </a:rPr>
              <a:t> </a:t>
            </a:r>
            <a:r>
              <a:rPr lang="pt-PT" dirty="0"/>
              <a:t>O </a:t>
            </a:r>
            <a:r>
              <a:rPr lang="pt-PT" b="1" dirty="0">
                <a:solidFill>
                  <a:srgbClr val="F68F37"/>
                </a:solidFill>
              </a:rPr>
              <a:t>Grupo K </a:t>
            </a:r>
            <a:r>
              <a:rPr lang="pt-PT" dirty="0"/>
              <a:t>não só está ativo na prevenção do desperdício alimentar na sua organização, como também criou a sua própria marca alimentar responsável. Além disso, está empenhado em alargar esta cultura responsável ao pessoal e aos consumidores. Realiza formação para os funcionários e acredita na transparência para com os seus consumidores, fazendo esforços ativos para melhorar o acesso dos clientes à informação através de códigos QR nos produtos.</a:t>
            </a:r>
            <a:endParaRPr lang="en-IE" dirty="0"/>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3"/>
          <a:srcRect/>
          <a:stretch/>
        </p:blipFill>
        <p:spPr>
          <a:xfrm>
            <a:off x="6769456" y="535407"/>
            <a:ext cx="1863893" cy="2636131"/>
          </a:xfrm>
          <a:prstGeom prst="rect">
            <a:avLst/>
          </a:prstGeom>
          <a:ln>
            <a:solidFill>
              <a:srgbClr val="11496E"/>
            </a:solidFill>
          </a:ln>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8912202" y="1246695"/>
            <a:ext cx="2444127" cy="4336988"/>
          </a:xfrm>
        </p:spPr>
      </p:pic>
      <p:sp>
        <p:nvSpPr>
          <p:cNvPr id="2" name="Text Placeholder 3">
            <a:extLst>
              <a:ext uri="{FF2B5EF4-FFF2-40B4-BE49-F238E27FC236}">
                <a16:creationId xmlns:a16="http://schemas.microsoft.com/office/drawing/2014/main" id="{FEED0039-4330-E4AA-6AF7-A950C9E64C74}"/>
              </a:ext>
            </a:extLst>
          </p:cNvPr>
          <p:cNvSpPr txBox="1">
            <a:spLocks/>
          </p:cNvSpPr>
          <p:nvPr/>
        </p:nvSpPr>
        <p:spPr>
          <a:xfrm>
            <a:off x="801520" y="860820"/>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highlight>
                  <a:srgbClr val="F79037"/>
                </a:highlight>
              </a:rPr>
              <a:t>Inspire-se…</a:t>
            </a:r>
          </a:p>
        </p:txBody>
      </p:sp>
    </p:spTree>
    <p:extLst>
      <p:ext uri="{BB962C8B-B14F-4D97-AF65-F5344CB8AC3E}">
        <p14:creationId xmlns:p14="http://schemas.microsoft.com/office/powerpoint/2010/main" val="168428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dirty="0"/>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682045" y="2879106"/>
            <a:ext cx="4957908" cy="5822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n-IE" sz="2500" dirty="0"/>
              <a:t>O que </a:t>
            </a:r>
            <a:r>
              <a:rPr lang="pt-PT" sz="2500" dirty="0"/>
              <a:t>já está a fazer</a:t>
            </a:r>
            <a:r>
              <a:rPr lang="en-IE" sz="2500" dirty="0"/>
              <a:t>?</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dirty="0"/>
              <a:t>O que </a:t>
            </a:r>
            <a:r>
              <a:rPr lang="pt-PT" dirty="0"/>
              <a:t>poderia</a:t>
            </a:r>
            <a:r>
              <a:rPr lang="en-IE" dirty="0"/>
              <a:t> fazer para melhorar?</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8472950" y="438227"/>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632920" y="712054"/>
            <a:ext cx="10014066"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IE" sz="3600" dirty="0">
                <a:solidFill>
                  <a:srgbClr val="000000"/>
                </a:solidFill>
                <a:highlight>
                  <a:srgbClr val="F79037"/>
                </a:highlight>
              </a:rPr>
              <a:t>Um EXERCÍCIO </a:t>
            </a:r>
            <a:r>
              <a:rPr lang="en-IE" sz="3600" dirty="0" err="1">
                <a:solidFill>
                  <a:srgbClr val="000000"/>
                </a:solidFill>
                <a:highlight>
                  <a:srgbClr val="F79037"/>
                </a:highlight>
              </a:rPr>
              <a:t>rápido</a:t>
            </a:r>
            <a:r>
              <a:rPr lang="en-IE" sz="3600" dirty="0">
                <a:solidFill>
                  <a:srgbClr val="000000"/>
                </a:solidFill>
                <a:highlight>
                  <a:srgbClr val="F79037"/>
                </a:highlight>
              </a:rPr>
              <a:t> -</a:t>
            </a:r>
          </a:p>
          <a:p>
            <a:pPr algn="l" rtl="0"/>
            <a:r>
              <a:rPr lang="pt-PT" sz="3600" dirty="0">
                <a:solidFill>
                  <a:srgbClr val="000000"/>
                </a:solidFill>
              </a:rPr>
              <a:t>Em termos das suas </a:t>
            </a:r>
            <a:r>
              <a:rPr lang="pt-PT" sz="3600" b="1" dirty="0">
                <a:solidFill>
                  <a:srgbClr val="000000"/>
                </a:solidFill>
              </a:rPr>
              <a:t>Ações éticas &amp; Ambições</a:t>
            </a:r>
            <a:r>
              <a:rPr lang="pt-PT" sz="3600" dirty="0">
                <a:solidFill>
                  <a:srgbClr val="000000"/>
                </a:solidFill>
              </a:rPr>
              <a:t>… realize uma auditoria rápida às suas operações.</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dirty="0"/>
              <a:t>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375132" y="750353"/>
            <a:ext cx="1476764" cy="1430031"/>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2B2F0-A131-EC65-C132-236A24AAE759}"/>
              </a:ext>
            </a:extLst>
          </p:cNvPr>
          <p:cNvSpPr>
            <a:spLocks noGrp="1"/>
          </p:cNvSpPr>
          <p:nvPr>
            <p:ph type="body" sz="quarter" idx="16"/>
          </p:nvPr>
        </p:nvSpPr>
        <p:spPr>
          <a:xfrm>
            <a:off x="5278758" y="2930184"/>
            <a:ext cx="6466928" cy="3066422"/>
          </a:xfrm>
        </p:spPr>
        <p:txBody>
          <a:bodyPr/>
          <a:lstStyle/>
          <a:p>
            <a:pPr algn="l" rtl="0"/>
            <a:r>
              <a:rPr lang="en-IE" dirty="0"/>
              <a:t>Desenvolvimento de Sistemas Alimentares </a:t>
            </a:r>
            <a:r>
              <a:rPr lang="en-IE" cap="all" dirty="0"/>
              <a:t>Sustentáveis</a:t>
            </a:r>
          </a:p>
          <a:p>
            <a:pPr algn="l" rtl="0"/>
            <a:endParaRPr lang="en-IE" dirty="0"/>
          </a:p>
        </p:txBody>
      </p:sp>
      <p:sp>
        <p:nvSpPr>
          <p:cNvPr id="3" name="Text Placeholder 2">
            <a:extLst>
              <a:ext uri="{FF2B5EF4-FFF2-40B4-BE49-F238E27FC236}">
                <a16:creationId xmlns:a16="http://schemas.microsoft.com/office/drawing/2014/main" id="{848DD5BF-2C66-1516-93F7-D41B812961E8}"/>
              </a:ext>
            </a:extLst>
          </p:cNvPr>
          <p:cNvSpPr>
            <a:spLocks noGrp="1"/>
          </p:cNvSpPr>
          <p:nvPr>
            <p:ph type="body" sz="quarter" idx="17"/>
          </p:nvPr>
        </p:nvSpPr>
        <p:spPr/>
        <p:txBody>
          <a:bodyPr/>
          <a:lstStyle/>
          <a:p>
            <a:pPr algn="l" rtl="0"/>
            <a:r>
              <a:rPr lang="en-IE" dirty="0"/>
              <a:t>02</a:t>
            </a:r>
          </a:p>
        </p:txBody>
      </p:sp>
    </p:spTree>
    <p:extLst>
      <p:ext uri="{BB962C8B-B14F-4D97-AF65-F5344CB8AC3E}">
        <p14:creationId xmlns:p14="http://schemas.microsoft.com/office/powerpoint/2010/main" val="61609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D0A11-391F-3ABB-8C9F-D229D02B2A82}"/>
              </a:ext>
            </a:extLst>
          </p:cNvPr>
          <p:cNvSpPr>
            <a:spLocks noGrp="1"/>
          </p:cNvSpPr>
          <p:nvPr>
            <p:ph type="body" sz="quarter" idx="18"/>
          </p:nvPr>
        </p:nvSpPr>
        <p:spPr>
          <a:xfrm>
            <a:off x="798381" y="1795333"/>
            <a:ext cx="4807763" cy="3658410"/>
          </a:xfrm>
          <a:solidFill>
            <a:srgbClr val="FCD3B2"/>
          </a:solidFill>
        </p:spPr>
        <p:txBody>
          <a:bodyPr anchor="ctr"/>
          <a:lstStyle/>
          <a:p>
            <a:pPr algn="ctr"/>
            <a:r>
              <a:rPr lang="en-US" dirty="0"/>
              <a:t>Um sistema alimentar ético </a:t>
            </a:r>
            <a:r>
              <a:rPr lang="en-US" dirty="0" err="1"/>
              <a:t>coloca</a:t>
            </a:r>
            <a:r>
              <a:rPr lang="en-US" dirty="0"/>
              <a:t> especial </a:t>
            </a:r>
            <a:r>
              <a:rPr lang="pt-PT" dirty="0"/>
              <a:t>destaque</a:t>
            </a:r>
            <a:r>
              <a:rPr lang="en-US" dirty="0"/>
              <a:t> </a:t>
            </a:r>
            <a:r>
              <a:rPr lang="en-US" b="1" dirty="0" err="1"/>
              <a:t>nos</a:t>
            </a:r>
            <a:r>
              <a:rPr lang="en-US" b="1" dirty="0"/>
              <a:t> </a:t>
            </a:r>
            <a:r>
              <a:rPr lang="en-US" b="1" dirty="0" err="1"/>
              <a:t>valores</a:t>
            </a:r>
            <a:r>
              <a:rPr lang="en-US" b="1" dirty="0"/>
              <a:t> e </a:t>
            </a:r>
            <a:r>
              <a:rPr lang="en-US" b="1" dirty="0" err="1"/>
              <a:t>nos</a:t>
            </a:r>
            <a:r>
              <a:rPr lang="en-US" b="1" dirty="0"/>
              <a:t> </a:t>
            </a:r>
            <a:r>
              <a:rPr lang="pt-PT" b="1" dirty="0"/>
              <a:t>princípios morais</a:t>
            </a:r>
            <a:r>
              <a:rPr lang="pt-PT" dirty="0"/>
              <a:t> de todos os aspetos da produção, distribuição e consumo de alimentos. Considera as implicações sociais, ambientais e éticas das escolhas alimentares e tem por objetivo promover a equidade, a justiça e as práticas responsáveis.</a:t>
            </a:r>
            <a:endParaRPr lang="en-US" dirty="0"/>
          </a:p>
        </p:txBody>
      </p:sp>
      <p:sp>
        <p:nvSpPr>
          <p:cNvPr id="3" name="Text Placeholder 2">
            <a:extLst>
              <a:ext uri="{FF2B5EF4-FFF2-40B4-BE49-F238E27FC236}">
                <a16:creationId xmlns:a16="http://schemas.microsoft.com/office/drawing/2014/main" id="{C53D01D4-9E56-68EB-B551-48DE3B6CF55F}"/>
              </a:ext>
            </a:extLst>
          </p:cNvPr>
          <p:cNvSpPr>
            <a:spLocks noGrp="1"/>
          </p:cNvSpPr>
          <p:nvPr>
            <p:ph type="body" sz="quarter" idx="16"/>
          </p:nvPr>
        </p:nvSpPr>
        <p:spPr>
          <a:xfrm>
            <a:off x="293916" y="629200"/>
            <a:ext cx="12006942" cy="803654"/>
          </a:xfrm>
        </p:spPr>
        <p:txBody>
          <a:bodyPr/>
          <a:lstStyle/>
          <a:p>
            <a:r>
              <a:rPr lang="pt-PT" sz="3500" b="1" dirty="0"/>
              <a:t>Sistema Alimentar Ético </a:t>
            </a:r>
            <a:r>
              <a:rPr lang="pt-PT" sz="3500" i="1" dirty="0"/>
              <a:t>versus</a:t>
            </a:r>
            <a:r>
              <a:rPr lang="pt-PT" sz="3500" b="1" dirty="0"/>
              <a:t> Sistema Alimentar Sustentável</a:t>
            </a:r>
            <a:endParaRPr lang="en-IE" sz="3500" dirty="0"/>
          </a:p>
        </p:txBody>
      </p:sp>
      <p:sp>
        <p:nvSpPr>
          <p:cNvPr id="4" name="Text Placeholder 1">
            <a:extLst>
              <a:ext uri="{FF2B5EF4-FFF2-40B4-BE49-F238E27FC236}">
                <a16:creationId xmlns:a16="http://schemas.microsoft.com/office/drawing/2014/main" id="{6D94293D-520C-C960-F4D6-589CFB6915B4}"/>
              </a:ext>
            </a:extLst>
          </p:cNvPr>
          <p:cNvSpPr txBox="1">
            <a:spLocks/>
          </p:cNvSpPr>
          <p:nvPr/>
        </p:nvSpPr>
        <p:spPr>
          <a:xfrm>
            <a:off x="6585855" y="1795333"/>
            <a:ext cx="4807763" cy="3658410"/>
          </a:xfrm>
          <a:prstGeom prst="rect">
            <a:avLst/>
          </a:prstGeom>
          <a:solidFill>
            <a:srgbClr val="FCD3B2"/>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dirty="0"/>
              <a:t>Um sistema alimentar sustentável centra-se nos </a:t>
            </a:r>
            <a:r>
              <a:rPr lang="pt-PT" b="1" dirty="0"/>
              <a:t>aspetos ambientais </a:t>
            </a:r>
            <a:r>
              <a:rPr lang="pt-PT" dirty="0"/>
              <a:t>da produção, distribuição e consumo de alimentos, com o objetivo de minimizar o impacto ecológico, conservar os recursos e manter o equilíbrio ecológico. Dá ênfase à viabilidade </a:t>
            </a:r>
            <a:r>
              <a:rPr lang="pt-PT" b="1" dirty="0"/>
              <a:t>a longo prazo </a:t>
            </a:r>
            <a:r>
              <a:rPr lang="pt-PT" dirty="0"/>
              <a:t>e à </a:t>
            </a:r>
            <a:r>
              <a:rPr lang="pt-PT" b="1" dirty="0"/>
              <a:t>resiliência </a:t>
            </a:r>
            <a:r>
              <a:rPr lang="pt-PT" dirty="0"/>
              <a:t>do sistema alimentar.</a:t>
            </a:r>
            <a:endParaRPr lang="en-IE" dirty="0"/>
          </a:p>
        </p:txBody>
      </p:sp>
      <p:grpSp>
        <p:nvGrpSpPr>
          <p:cNvPr id="5" name="Group 4">
            <a:extLst>
              <a:ext uri="{FF2B5EF4-FFF2-40B4-BE49-F238E27FC236}">
                <a16:creationId xmlns:a16="http://schemas.microsoft.com/office/drawing/2014/main" id="{A75B8E41-5565-7549-1DE8-5DB9F9BF34FE}"/>
              </a:ext>
            </a:extLst>
          </p:cNvPr>
          <p:cNvGrpSpPr/>
          <p:nvPr/>
        </p:nvGrpSpPr>
        <p:grpSpPr>
          <a:xfrm>
            <a:off x="7503835" y="2092021"/>
            <a:ext cx="2971802" cy="3065033"/>
            <a:chOff x="978879" y="2999701"/>
            <a:chExt cx="2461200" cy="2460124"/>
          </a:xfrm>
        </p:grpSpPr>
        <p:grpSp>
          <p:nvGrpSpPr>
            <p:cNvPr id="6" name="Graphic 2">
              <a:extLst>
                <a:ext uri="{FF2B5EF4-FFF2-40B4-BE49-F238E27FC236}">
                  <a16:creationId xmlns:a16="http://schemas.microsoft.com/office/drawing/2014/main" id="{EF84E305-17D4-7700-6F29-77864E29035F}"/>
                </a:ext>
              </a:extLst>
            </p:cNvPr>
            <p:cNvGrpSpPr/>
            <p:nvPr/>
          </p:nvGrpSpPr>
          <p:grpSpPr>
            <a:xfrm>
              <a:off x="978879" y="2999701"/>
              <a:ext cx="2461200" cy="2460124"/>
              <a:chOff x="690225" y="4499263"/>
              <a:chExt cx="1499146" cy="1498490"/>
            </a:xfrm>
            <a:solidFill>
              <a:schemeClr val="bg1">
                <a:alpha val="27098"/>
              </a:schemeClr>
            </a:solidFill>
          </p:grpSpPr>
          <p:sp>
            <p:nvSpPr>
              <p:cNvPr id="10" name="Freeform 127">
                <a:extLst>
                  <a:ext uri="{FF2B5EF4-FFF2-40B4-BE49-F238E27FC236}">
                    <a16:creationId xmlns:a16="http://schemas.microsoft.com/office/drawing/2014/main" id="{255F59F0-94AD-5396-D0EE-C6D5F9954B5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1" name="Freeform 128">
                <a:extLst>
                  <a:ext uri="{FF2B5EF4-FFF2-40B4-BE49-F238E27FC236}">
                    <a16:creationId xmlns:a16="http://schemas.microsoft.com/office/drawing/2014/main" id="{826890EB-4A33-1741-A1A1-7077DF1EF9A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7" name="Freeform 124">
              <a:extLst>
                <a:ext uri="{FF2B5EF4-FFF2-40B4-BE49-F238E27FC236}">
                  <a16:creationId xmlns:a16="http://schemas.microsoft.com/office/drawing/2014/main" id="{A6B4DFEF-DA38-0923-2279-27255EE164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8" name="Freeform 125">
              <a:extLst>
                <a:ext uri="{FF2B5EF4-FFF2-40B4-BE49-F238E27FC236}">
                  <a16:creationId xmlns:a16="http://schemas.microsoft.com/office/drawing/2014/main" id="{A50EBA7D-49AA-2186-EA03-73150D95CC1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9" name="Freeform 126">
              <a:extLst>
                <a:ext uri="{FF2B5EF4-FFF2-40B4-BE49-F238E27FC236}">
                  <a16:creationId xmlns:a16="http://schemas.microsoft.com/office/drawing/2014/main" id="{6541DB23-621E-BFB5-07BE-45D44311E651}"/>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12" name="Group 11">
            <a:extLst>
              <a:ext uri="{FF2B5EF4-FFF2-40B4-BE49-F238E27FC236}">
                <a16:creationId xmlns:a16="http://schemas.microsoft.com/office/drawing/2014/main" id="{7835226E-D7B3-5D25-0E23-A37A08BC6E45}"/>
              </a:ext>
            </a:extLst>
          </p:cNvPr>
          <p:cNvGrpSpPr/>
          <p:nvPr/>
        </p:nvGrpSpPr>
        <p:grpSpPr>
          <a:xfrm>
            <a:off x="1716361" y="2101739"/>
            <a:ext cx="2971802" cy="3065033"/>
            <a:chOff x="978879" y="2999701"/>
            <a:chExt cx="2461200" cy="2460124"/>
          </a:xfrm>
        </p:grpSpPr>
        <p:grpSp>
          <p:nvGrpSpPr>
            <p:cNvPr id="13" name="Graphic 2">
              <a:extLst>
                <a:ext uri="{FF2B5EF4-FFF2-40B4-BE49-F238E27FC236}">
                  <a16:creationId xmlns:a16="http://schemas.microsoft.com/office/drawing/2014/main" id="{8A337788-18CD-3E21-BBEE-2ACAF911FE2B}"/>
                </a:ext>
              </a:extLst>
            </p:cNvPr>
            <p:cNvGrpSpPr/>
            <p:nvPr/>
          </p:nvGrpSpPr>
          <p:grpSpPr>
            <a:xfrm>
              <a:off x="978879" y="2999701"/>
              <a:ext cx="2461200" cy="2460124"/>
              <a:chOff x="690225" y="4499263"/>
              <a:chExt cx="1499146" cy="1498490"/>
            </a:xfrm>
            <a:solidFill>
              <a:schemeClr val="bg1">
                <a:alpha val="27098"/>
              </a:schemeClr>
            </a:solidFill>
          </p:grpSpPr>
          <p:sp>
            <p:nvSpPr>
              <p:cNvPr id="17" name="Freeform 127">
                <a:extLst>
                  <a:ext uri="{FF2B5EF4-FFF2-40B4-BE49-F238E27FC236}">
                    <a16:creationId xmlns:a16="http://schemas.microsoft.com/office/drawing/2014/main" id="{45C41E6C-0E98-6E0A-3D93-8DF67B0F050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8" name="Freeform 128">
                <a:extLst>
                  <a:ext uri="{FF2B5EF4-FFF2-40B4-BE49-F238E27FC236}">
                    <a16:creationId xmlns:a16="http://schemas.microsoft.com/office/drawing/2014/main" id="{DC9F27AD-F78A-13B9-5E6E-249BCC4B59C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dirty="0"/>
              </a:p>
            </p:txBody>
          </p:sp>
        </p:grpSp>
        <p:sp>
          <p:nvSpPr>
            <p:cNvPr id="14" name="Freeform 124">
              <a:extLst>
                <a:ext uri="{FF2B5EF4-FFF2-40B4-BE49-F238E27FC236}">
                  <a16:creationId xmlns:a16="http://schemas.microsoft.com/office/drawing/2014/main" id="{2B32E136-7418-BEDB-DBB8-AF121B81903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5" name="Freeform 125">
              <a:extLst>
                <a:ext uri="{FF2B5EF4-FFF2-40B4-BE49-F238E27FC236}">
                  <a16:creationId xmlns:a16="http://schemas.microsoft.com/office/drawing/2014/main" id="{24B5D377-33A8-B392-3813-D58DDA0D7E0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6" name="Freeform 126">
              <a:extLst>
                <a:ext uri="{FF2B5EF4-FFF2-40B4-BE49-F238E27FC236}">
                  <a16:creationId xmlns:a16="http://schemas.microsoft.com/office/drawing/2014/main" id="{E46E39FC-A9CB-56C7-CAB5-DB870A2C4CE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15953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820AC3-2966-63F9-AC1B-E614DAD70A7C}"/>
              </a:ext>
            </a:extLst>
          </p:cNvPr>
          <p:cNvSpPr>
            <a:spLocks noGrp="1"/>
          </p:cNvSpPr>
          <p:nvPr>
            <p:ph type="body" idx="2"/>
          </p:nvPr>
        </p:nvSpPr>
        <p:spPr>
          <a:xfrm>
            <a:off x="1802520" y="3299611"/>
            <a:ext cx="2214793" cy="1202080"/>
          </a:xfrm>
        </p:spPr>
        <p:txBody>
          <a:bodyPr anchor="ctr"/>
          <a:lstStyle/>
          <a:p>
            <a:pPr marL="0" indent="0" rtl="0"/>
            <a:r>
              <a:rPr lang="en-US" sz="2400" b="1" dirty="0" err="1">
                <a:solidFill>
                  <a:srgbClr val="000000"/>
                </a:solidFill>
                <a:latin typeface="+mn-lt"/>
              </a:rPr>
              <a:t>Gestão</a:t>
            </a:r>
            <a:r>
              <a:rPr lang="en-US" sz="2400" b="1" dirty="0">
                <a:solidFill>
                  <a:srgbClr val="000000"/>
                </a:solidFill>
                <a:latin typeface="+mn-lt"/>
              </a:rPr>
              <a:t> Ambiental</a:t>
            </a:r>
            <a:endParaRPr lang="en-IE" sz="2400" b="1" dirty="0">
              <a:solidFill>
                <a:srgbClr val="000000"/>
              </a:solidFill>
              <a:latin typeface="+mn-lt"/>
            </a:endParaRPr>
          </a:p>
        </p:txBody>
      </p:sp>
      <p:sp>
        <p:nvSpPr>
          <p:cNvPr id="9" name="Text Placeholder 2">
            <a:extLst>
              <a:ext uri="{FF2B5EF4-FFF2-40B4-BE49-F238E27FC236}">
                <a16:creationId xmlns:a16="http://schemas.microsoft.com/office/drawing/2014/main" id="{1155401E-0242-90F1-D4A3-BF5A05EC2035}"/>
              </a:ext>
            </a:extLst>
          </p:cNvPr>
          <p:cNvSpPr>
            <a:spLocks noGrp="1"/>
          </p:cNvSpPr>
          <p:nvPr>
            <p:ph type="body" idx="1"/>
          </p:nvPr>
        </p:nvSpPr>
        <p:spPr>
          <a:xfrm>
            <a:off x="411162" y="97277"/>
            <a:ext cx="9162045" cy="1040859"/>
          </a:xfrm>
        </p:spPr>
        <p:txBody>
          <a:bodyPr anchor="ctr">
            <a:normAutofit fontScale="92500" lnSpcReduction="10000"/>
          </a:bodyPr>
          <a:lstStyle/>
          <a:p>
            <a:pPr marL="0" indent="0" algn="l" rtl="0"/>
            <a:r>
              <a:rPr lang="en-US" b="1" dirty="0" err="1">
                <a:solidFill>
                  <a:srgbClr val="000000"/>
                </a:solidFill>
              </a:rPr>
              <a:t>Os</a:t>
            </a:r>
            <a:r>
              <a:rPr lang="en-US" b="1" dirty="0">
                <a:solidFill>
                  <a:srgbClr val="000000"/>
                </a:solidFill>
              </a:rPr>
              <a:t> </a:t>
            </a:r>
            <a:r>
              <a:rPr lang="en-US" b="1" dirty="0" err="1">
                <a:solidFill>
                  <a:srgbClr val="000000"/>
                </a:solidFill>
              </a:rPr>
              <a:t>principais</a:t>
            </a:r>
            <a:r>
              <a:rPr lang="en-US" b="1" dirty="0">
                <a:solidFill>
                  <a:srgbClr val="000000"/>
                </a:solidFill>
              </a:rPr>
              <a:t> </a:t>
            </a:r>
            <a:r>
              <a:rPr lang="en-US" b="1" dirty="0" err="1">
                <a:solidFill>
                  <a:srgbClr val="000000"/>
                </a:solidFill>
              </a:rPr>
              <a:t>aspetos</a:t>
            </a:r>
            <a:r>
              <a:rPr lang="en-US" b="1" dirty="0">
                <a:solidFill>
                  <a:srgbClr val="000000"/>
                </a:solidFill>
              </a:rPr>
              <a:t> de um sistema alimentar sustentável incluem:</a:t>
            </a:r>
            <a:endParaRPr lang="en-IE" b="1" dirty="0"/>
          </a:p>
        </p:txBody>
      </p:sp>
      <p:sp>
        <p:nvSpPr>
          <p:cNvPr id="12" name="Text Placeholder 2">
            <a:extLst>
              <a:ext uri="{FF2B5EF4-FFF2-40B4-BE49-F238E27FC236}">
                <a16:creationId xmlns:a16="http://schemas.microsoft.com/office/drawing/2014/main" id="{EF5A6AB2-15DB-30C3-0A1C-E9E5FE3256EE}"/>
              </a:ext>
            </a:extLst>
          </p:cNvPr>
          <p:cNvSpPr txBox="1">
            <a:spLocks/>
          </p:cNvSpPr>
          <p:nvPr/>
        </p:nvSpPr>
        <p:spPr>
          <a:xfrm>
            <a:off x="4842097" y="3315916"/>
            <a:ext cx="2214793"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400" b="1" dirty="0">
                <a:solidFill>
                  <a:srgbClr val="000000"/>
                </a:solidFill>
                <a:latin typeface="+mn-lt"/>
              </a:rPr>
              <a:t>Eficiência de </a:t>
            </a:r>
            <a:r>
              <a:rPr lang="en-US" sz="2400" b="1" dirty="0" err="1">
                <a:solidFill>
                  <a:srgbClr val="000000"/>
                </a:solidFill>
                <a:latin typeface="+mn-lt"/>
              </a:rPr>
              <a:t>Recursos</a:t>
            </a:r>
            <a:endParaRPr lang="en-IE" sz="2400" b="1" dirty="0">
              <a:solidFill>
                <a:srgbClr val="000000"/>
              </a:solidFill>
              <a:latin typeface="+mn-lt"/>
            </a:endParaRPr>
          </a:p>
        </p:txBody>
      </p:sp>
      <p:sp>
        <p:nvSpPr>
          <p:cNvPr id="13" name="Text Placeholder 2">
            <a:extLst>
              <a:ext uri="{FF2B5EF4-FFF2-40B4-BE49-F238E27FC236}">
                <a16:creationId xmlns:a16="http://schemas.microsoft.com/office/drawing/2014/main" id="{94E83D54-24BC-7A30-0952-3ECEB12DE511}"/>
              </a:ext>
            </a:extLst>
          </p:cNvPr>
          <p:cNvSpPr txBox="1">
            <a:spLocks/>
          </p:cNvSpPr>
          <p:nvPr/>
        </p:nvSpPr>
        <p:spPr>
          <a:xfrm>
            <a:off x="7678365" y="3429000"/>
            <a:ext cx="2214793"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400" b="1" dirty="0">
                <a:solidFill>
                  <a:srgbClr val="000000"/>
                </a:solidFill>
                <a:latin typeface="+mn-lt"/>
              </a:rPr>
              <a:t>Mitigação das </a:t>
            </a:r>
            <a:r>
              <a:rPr lang="en-US" sz="2400" b="1" dirty="0" err="1">
                <a:solidFill>
                  <a:srgbClr val="000000"/>
                </a:solidFill>
                <a:latin typeface="+mn-lt"/>
              </a:rPr>
              <a:t>Alterações</a:t>
            </a:r>
            <a:r>
              <a:rPr lang="en-US" sz="2400" b="1" dirty="0">
                <a:solidFill>
                  <a:srgbClr val="000000"/>
                </a:solidFill>
                <a:latin typeface="+mn-lt"/>
              </a:rPr>
              <a:t> Climáticas</a:t>
            </a:r>
            <a:endParaRPr lang="en-IE" sz="2400" b="1" dirty="0">
              <a:solidFill>
                <a:srgbClr val="000000"/>
              </a:solidFill>
              <a:latin typeface="+mn-lt"/>
            </a:endParaRPr>
          </a:p>
        </p:txBody>
      </p:sp>
      <p:grpSp>
        <p:nvGrpSpPr>
          <p:cNvPr id="16" name="Group 15">
            <a:extLst>
              <a:ext uri="{FF2B5EF4-FFF2-40B4-BE49-F238E27FC236}">
                <a16:creationId xmlns:a16="http://schemas.microsoft.com/office/drawing/2014/main" id="{A139FC06-5726-443A-0BD5-9D3583F0D8D5}"/>
              </a:ext>
            </a:extLst>
          </p:cNvPr>
          <p:cNvGrpSpPr/>
          <p:nvPr/>
        </p:nvGrpSpPr>
        <p:grpSpPr>
          <a:xfrm>
            <a:off x="8118792" y="2350144"/>
            <a:ext cx="695250" cy="734798"/>
            <a:chOff x="5614841" y="786428"/>
            <a:chExt cx="901130" cy="901727"/>
          </a:xfrm>
        </p:grpSpPr>
        <p:grpSp>
          <p:nvGrpSpPr>
            <p:cNvPr id="17" name="Graphic 2">
              <a:extLst>
                <a:ext uri="{FF2B5EF4-FFF2-40B4-BE49-F238E27FC236}">
                  <a16:creationId xmlns:a16="http://schemas.microsoft.com/office/drawing/2014/main" id="{E4955E47-34D4-976C-AE4F-A43C7ED77D24}"/>
                </a:ext>
              </a:extLst>
            </p:cNvPr>
            <p:cNvGrpSpPr/>
            <p:nvPr/>
          </p:nvGrpSpPr>
          <p:grpSpPr>
            <a:xfrm>
              <a:off x="5715019" y="1058540"/>
              <a:ext cx="543506" cy="445337"/>
              <a:chOff x="5715019" y="1058540"/>
              <a:chExt cx="543506" cy="445337"/>
            </a:xfrm>
            <a:solidFill>
              <a:srgbClr val="60A9DD"/>
            </a:solidFill>
          </p:grpSpPr>
          <p:sp>
            <p:nvSpPr>
              <p:cNvPr id="19" name="Freeform 537">
                <a:extLst>
                  <a:ext uri="{FF2B5EF4-FFF2-40B4-BE49-F238E27FC236}">
                    <a16:creationId xmlns:a16="http://schemas.microsoft.com/office/drawing/2014/main" id="{5E017149-8EFE-E5E4-66E4-7E74A003A98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pPr algn="l" rtl="0"/>
                <a:endParaRPr lang="en-US"/>
              </a:p>
            </p:txBody>
          </p:sp>
          <p:sp>
            <p:nvSpPr>
              <p:cNvPr id="20" name="Freeform 538">
                <a:extLst>
                  <a:ext uri="{FF2B5EF4-FFF2-40B4-BE49-F238E27FC236}">
                    <a16:creationId xmlns:a16="http://schemas.microsoft.com/office/drawing/2014/main" id="{161C3D6D-5012-C49B-9B5E-2D1FB802BA3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pPr algn="l" rtl="0"/>
                <a:endParaRPr lang="en-US"/>
              </a:p>
            </p:txBody>
          </p:sp>
        </p:grpSp>
        <p:sp>
          <p:nvSpPr>
            <p:cNvPr id="18" name="Freeform 536">
              <a:extLst>
                <a:ext uri="{FF2B5EF4-FFF2-40B4-BE49-F238E27FC236}">
                  <a16:creationId xmlns:a16="http://schemas.microsoft.com/office/drawing/2014/main" id="{99EE63AB-D886-3FCC-7E28-C843EDB7138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grpSp>
        <p:nvGrpSpPr>
          <p:cNvPr id="2" name="Group 1">
            <a:extLst>
              <a:ext uri="{FF2B5EF4-FFF2-40B4-BE49-F238E27FC236}">
                <a16:creationId xmlns:a16="http://schemas.microsoft.com/office/drawing/2014/main" id="{F7E4BD0E-A035-569E-E7FC-B42DDD620F29}"/>
              </a:ext>
            </a:extLst>
          </p:cNvPr>
          <p:cNvGrpSpPr/>
          <p:nvPr/>
        </p:nvGrpSpPr>
        <p:grpSpPr>
          <a:xfrm>
            <a:off x="2310795" y="2360724"/>
            <a:ext cx="771171" cy="771171"/>
            <a:chOff x="5297313" y="4260296"/>
            <a:chExt cx="2997029" cy="2761463"/>
          </a:xfrm>
        </p:grpSpPr>
        <p:sp>
          <p:nvSpPr>
            <p:cNvPr id="4" name="Freeform 587">
              <a:extLst>
                <a:ext uri="{FF2B5EF4-FFF2-40B4-BE49-F238E27FC236}">
                  <a16:creationId xmlns:a16="http://schemas.microsoft.com/office/drawing/2014/main" id="{3DFD05E9-F12D-2F38-9A36-31DEED6ADE9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79037"/>
            </a:solidFill>
            <a:ln w="9514" cap="flat">
              <a:noFill/>
              <a:prstDash val="solid"/>
              <a:miter/>
            </a:ln>
          </p:spPr>
          <p:txBody>
            <a:bodyPr rtlCol="0" anchor="ctr"/>
            <a:lstStyle/>
            <a:p>
              <a:pPr algn="l" rtl="0"/>
              <a:endParaRPr lang="en-US"/>
            </a:p>
          </p:txBody>
        </p:sp>
        <p:grpSp>
          <p:nvGrpSpPr>
            <p:cNvPr id="5" name="Graphic 500">
              <a:extLst>
                <a:ext uri="{FF2B5EF4-FFF2-40B4-BE49-F238E27FC236}">
                  <a16:creationId xmlns:a16="http://schemas.microsoft.com/office/drawing/2014/main" id="{0FAA5B6A-E150-5849-FB8B-B6E71C2B25F6}"/>
                </a:ext>
              </a:extLst>
            </p:cNvPr>
            <p:cNvGrpSpPr/>
            <p:nvPr/>
          </p:nvGrpSpPr>
          <p:grpSpPr>
            <a:xfrm>
              <a:off x="5297313" y="4260296"/>
              <a:ext cx="2997029" cy="2761463"/>
              <a:chOff x="6245479" y="2229503"/>
              <a:chExt cx="2997029" cy="2761463"/>
            </a:xfrm>
            <a:solidFill>
              <a:srgbClr val="000000"/>
            </a:solidFill>
          </p:grpSpPr>
          <p:sp>
            <p:nvSpPr>
              <p:cNvPr id="6" name="Freeform 589">
                <a:extLst>
                  <a:ext uri="{FF2B5EF4-FFF2-40B4-BE49-F238E27FC236}">
                    <a16:creationId xmlns:a16="http://schemas.microsoft.com/office/drawing/2014/main" id="{EC88F394-93E1-3382-9FF0-C5CDD4736CF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7" name="Freeform 590">
                <a:extLst>
                  <a:ext uri="{FF2B5EF4-FFF2-40B4-BE49-F238E27FC236}">
                    <a16:creationId xmlns:a16="http://schemas.microsoft.com/office/drawing/2014/main" id="{CD36EBA7-4E45-E8B8-7878-279FD8D54EB2}"/>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1">
                <a:extLst>
                  <a:ext uri="{FF2B5EF4-FFF2-40B4-BE49-F238E27FC236}">
                    <a16:creationId xmlns:a16="http://schemas.microsoft.com/office/drawing/2014/main" id="{BEEF12A3-4ADB-2B37-E690-33CE50933B6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pic>
        <p:nvPicPr>
          <p:cNvPr id="10" name="Picture 9">
            <a:extLst>
              <a:ext uri="{FF2B5EF4-FFF2-40B4-BE49-F238E27FC236}">
                <a16:creationId xmlns:a16="http://schemas.microsoft.com/office/drawing/2014/main" id="{7FB3AFC7-093B-5F29-4F03-6B45ED263A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9172" y="2360724"/>
            <a:ext cx="564327" cy="564327"/>
          </a:xfrm>
          <a:prstGeom prst="rect">
            <a:avLst/>
          </a:prstGeom>
        </p:spPr>
      </p:pic>
      <p:sp>
        <p:nvSpPr>
          <p:cNvPr id="14" name="Teardrop 13">
            <a:extLst>
              <a:ext uri="{FF2B5EF4-FFF2-40B4-BE49-F238E27FC236}">
                <a16:creationId xmlns:a16="http://schemas.microsoft.com/office/drawing/2014/main" id="{49532187-759F-97D3-9D85-5996FA2A13D0}"/>
              </a:ext>
            </a:extLst>
          </p:cNvPr>
          <p:cNvSpPr/>
          <p:nvPr/>
        </p:nvSpPr>
        <p:spPr>
          <a:xfrm rot="19005722">
            <a:off x="5621703" y="2491075"/>
            <a:ext cx="162003" cy="144626"/>
          </a:xfrm>
          <a:prstGeom prst="teardrop">
            <a:avLst>
              <a:gd name="adj" fmla="val 127006"/>
            </a:avLst>
          </a:prstGeom>
          <a:solidFill>
            <a:srgbClr val="B2DEDD"/>
          </a:solidFill>
          <a:ln>
            <a:solidFill>
              <a:srgbClr val="B2DE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225502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algn="l" rtl="0"/>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26461" y="1362481"/>
            <a:ext cx="6035233" cy="689519"/>
          </a:xfrm>
        </p:spPr>
        <p:txBody>
          <a:bodyPr/>
          <a:lstStyle/>
          <a:p>
            <a:pPr algn="l" rtl="0"/>
            <a:r>
              <a:rPr lang="en-US" sz="2100" b="1" dirty="0"/>
              <a:t>O Poder do Sistema Alimentar ÉTICO</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57736" y="1247932"/>
            <a:ext cx="5041923" cy="4822654"/>
          </a:xfrm>
        </p:spPr>
        <p:txBody>
          <a:bodyPr/>
          <a:lstStyle/>
          <a:p>
            <a:pPr marL="0" indent="0" algn="just"/>
            <a:r>
              <a:rPr lang="pt-PT" sz="2300" dirty="0"/>
              <a:t>Ao longo deste curso, estudamos uma série de tópicos relevantes para iniciar e gerir um negócio alimentar, mas, em última análise, o objetivo do curso é contribuir para a capacitação de </a:t>
            </a:r>
            <a:r>
              <a:rPr lang="en-US" sz="2300" dirty="0" err="1"/>
              <a:t>uma</a:t>
            </a:r>
            <a:r>
              <a:rPr lang="en-US" sz="2300" dirty="0"/>
              <a:t> nova geração de </a:t>
            </a:r>
            <a:r>
              <a:rPr lang="en-US" sz="2300" dirty="0" err="1"/>
              <a:t>empreendedores</a:t>
            </a:r>
            <a:r>
              <a:rPr lang="en-US" sz="2300" dirty="0"/>
              <a:t> </a:t>
            </a:r>
            <a:r>
              <a:rPr lang="en-US" sz="2300" dirty="0" err="1"/>
              <a:t>na</a:t>
            </a:r>
            <a:r>
              <a:rPr lang="en-US" sz="2300" dirty="0"/>
              <a:t> </a:t>
            </a:r>
            <a:r>
              <a:rPr lang="en-US" sz="2300" dirty="0" err="1"/>
              <a:t>área</a:t>
            </a:r>
            <a:r>
              <a:rPr lang="en-US" sz="2300" dirty="0"/>
              <a:t> </a:t>
            </a:r>
            <a:r>
              <a:rPr lang="en-US" sz="2300" dirty="0" err="1"/>
              <a:t>alimentar</a:t>
            </a:r>
            <a:r>
              <a:rPr lang="en-US" sz="2300" dirty="0"/>
              <a:t> para </a:t>
            </a:r>
            <a:r>
              <a:rPr lang="en-US" sz="2300" dirty="0" err="1"/>
              <a:t>iniciar</a:t>
            </a:r>
            <a:r>
              <a:rPr lang="en-US" sz="2300" dirty="0"/>
              <a:t>, crescer e </a:t>
            </a:r>
            <a:r>
              <a:rPr lang="en-US" sz="2300" dirty="0" err="1"/>
              <a:t>adaptar</a:t>
            </a:r>
            <a:r>
              <a:rPr lang="en-US" sz="2300" dirty="0"/>
              <a:t>-se a </a:t>
            </a:r>
            <a:r>
              <a:rPr lang="en-US" sz="2300" dirty="0" err="1"/>
              <a:t>novas</a:t>
            </a:r>
            <a:r>
              <a:rPr lang="en-US" sz="2300" dirty="0"/>
              <a:t> </a:t>
            </a:r>
            <a:r>
              <a:rPr lang="en-US" sz="2300" b="1" dirty="0" err="1"/>
              <a:t>empresas</a:t>
            </a:r>
            <a:r>
              <a:rPr lang="en-US" sz="2300" b="1" dirty="0"/>
              <a:t> de </a:t>
            </a:r>
            <a:r>
              <a:rPr lang="en-US" sz="2300" b="1" dirty="0" err="1"/>
              <a:t>alimentos</a:t>
            </a:r>
            <a:r>
              <a:rPr lang="en-US" sz="2300" b="1" dirty="0"/>
              <a:t> </a:t>
            </a:r>
            <a:r>
              <a:rPr lang="en-US" sz="2300" b="1" dirty="0" err="1"/>
              <a:t>éticos</a:t>
            </a:r>
            <a:r>
              <a:rPr lang="en-US" sz="2300" b="1" dirty="0"/>
              <a:t>. </a:t>
            </a:r>
            <a:r>
              <a:rPr lang="en-US" sz="2300" dirty="0"/>
              <a:t>Neste módulo, </a:t>
            </a:r>
            <a:r>
              <a:rPr lang="en-US" sz="2300" dirty="0" err="1"/>
              <a:t>olharemos</a:t>
            </a:r>
            <a:r>
              <a:rPr lang="en-US" sz="2300" dirty="0"/>
              <a:t> para o FUTURO e </a:t>
            </a:r>
            <a:r>
              <a:rPr lang="en-US" sz="2300" dirty="0" err="1"/>
              <a:t>recapitularemos</a:t>
            </a:r>
            <a:r>
              <a:rPr lang="en-US" sz="2300" dirty="0"/>
              <a:t> os principais elementos que são críticos para a </a:t>
            </a:r>
            <a:r>
              <a:rPr lang="en-US" sz="2300" dirty="0" err="1"/>
              <a:t>sustentabilidade</a:t>
            </a:r>
            <a:r>
              <a:rPr lang="en-US" sz="2300" dirty="0"/>
              <a:t> de um </a:t>
            </a:r>
            <a:r>
              <a:rPr lang="en-US" sz="2300" dirty="0" err="1"/>
              <a:t>negócio</a:t>
            </a:r>
            <a:r>
              <a:rPr lang="en-US" sz="2300" dirty="0"/>
              <a:t> e para o futuro do 	</a:t>
            </a:r>
            <a:r>
              <a:rPr lang="en-US" sz="2300" dirty="0" err="1"/>
              <a:t>planeta</a:t>
            </a:r>
            <a:r>
              <a:rPr lang="en-US" sz="2300" dirty="0"/>
              <a:t>.</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algn="l" rtl="0"/>
            <a:r>
              <a:rPr lang="en-US" b="1" dirty="0">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26461" y="3140188"/>
            <a:ext cx="4715571" cy="689519"/>
          </a:xfrm>
        </p:spPr>
        <p:txBody>
          <a:bodyPr/>
          <a:lstStyle/>
          <a:p>
            <a:pPr algn="l" rtl="0"/>
            <a:r>
              <a:rPr lang="en-US" sz="2100" b="1" dirty="0"/>
              <a:t>Uma recapitulação da Inovação como ferramenta para o </a:t>
            </a:r>
            <a:r>
              <a:rPr lang="en-US" sz="2100" b="1" dirty="0" err="1"/>
              <a:t>Futuro</a:t>
            </a:r>
            <a:endParaRPr lang="en-US" sz="2100" b="1"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algn="l" rtl="0"/>
            <a:r>
              <a:rPr lang="en-US" b="1" dirty="0">
                <a:solidFill>
                  <a:srgbClr val="F79037"/>
                </a:solidFill>
              </a:rPr>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pPr algn="l" rtl="0"/>
            <a:r>
              <a:rPr lang="en-US" b="1" dirty="0">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26461" y="4064697"/>
            <a:ext cx="4961685" cy="689519"/>
          </a:xfrm>
        </p:spPr>
        <p:txBody>
          <a:bodyPr lIns="91440" tIns="45720" rIns="91440" bIns="45720" anchor="ctr">
            <a:noAutofit/>
          </a:bodyPr>
          <a:lstStyle/>
          <a:p>
            <a:pPr algn="l" rtl="0"/>
            <a:r>
              <a:rPr lang="en-US" sz="2100" b="1" dirty="0" err="1"/>
              <a:t>Criando</a:t>
            </a:r>
            <a:r>
              <a:rPr lang="en-US" sz="2100" b="1" dirty="0"/>
              <a:t> um </a:t>
            </a:r>
            <a:r>
              <a:rPr lang="en-US" sz="2100" b="1" dirty="0" err="1"/>
              <a:t>futuro</a:t>
            </a:r>
            <a:r>
              <a:rPr lang="en-US" sz="2100" b="1" dirty="0"/>
              <a:t> mais saudável para as P-P-P e </a:t>
            </a:r>
            <a:r>
              <a:rPr lang="en-US" sz="2100" b="1" dirty="0" err="1"/>
              <a:t>os</a:t>
            </a:r>
            <a:r>
              <a:rPr lang="en-US" sz="2100" b="1" dirty="0"/>
              <a:t> ODS</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2189976"/>
            <a:ext cx="5364170" cy="689519"/>
          </a:xfrm>
        </p:spPr>
        <p:txBody>
          <a:bodyPr/>
          <a:lstStyle/>
          <a:p>
            <a:pPr algn="l" rtl="0"/>
            <a:r>
              <a:rPr lang="en-US" sz="2100" b="1" dirty="0" err="1"/>
              <a:t>Desenvolvimento</a:t>
            </a:r>
            <a:r>
              <a:rPr lang="en-US" sz="2100" b="1" dirty="0"/>
              <a:t> de </a:t>
            </a:r>
            <a:r>
              <a:rPr lang="en-US" sz="2100" b="1" dirty="0" err="1"/>
              <a:t>Sistemas</a:t>
            </a:r>
            <a:r>
              <a:rPr lang="en-US" sz="2100" b="1" dirty="0"/>
              <a:t> </a:t>
            </a:r>
            <a:r>
              <a:rPr lang="en-US" sz="2100" b="1" dirty="0" err="1"/>
              <a:t>Alimentares</a:t>
            </a:r>
            <a:r>
              <a:rPr lang="en-US" sz="2100" b="1" dirty="0"/>
              <a:t> SUSTENTÁVEIS</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131577" y="368338"/>
            <a:ext cx="5041923" cy="720752"/>
          </a:xfrm>
        </p:spPr>
        <p:txBody>
          <a:bodyPr/>
          <a:lstStyle/>
          <a:p>
            <a:pPr algn="l" rtl="0"/>
            <a:r>
              <a:rPr lang="en-IE" sz="2800" b="1" dirty="0"/>
              <a:t>Sustentabilidade para o </a:t>
            </a:r>
            <a:r>
              <a:rPr lang="en-IE" sz="2800" b="1" dirty="0" err="1"/>
              <a:t>Futuro</a:t>
            </a:r>
            <a:endParaRPr lang="en-US" sz="2800" b="1" dirty="0"/>
          </a:p>
        </p:txBody>
      </p:sp>
      <p:sp>
        <p:nvSpPr>
          <p:cNvPr id="2" name="Text Placeholder 14">
            <a:extLst>
              <a:ext uri="{FF2B5EF4-FFF2-40B4-BE49-F238E27FC236}">
                <a16:creationId xmlns:a16="http://schemas.microsoft.com/office/drawing/2014/main" id="{911090B0-6631-92D6-AC81-FB50360B23B1}"/>
              </a:ext>
            </a:extLst>
          </p:cNvPr>
          <p:cNvSpPr txBox="1">
            <a:spLocks/>
          </p:cNvSpPr>
          <p:nvPr/>
        </p:nvSpPr>
        <p:spPr>
          <a:xfrm>
            <a:off x="6726461" y="6284177"/>
            <a:ext cx="5160739" cy="68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endParaRPr lang="en-US" b="1"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CD648-140E-F31B-74DF-615DF3ACDB94}"/>
              </a:ext>
            </a:extLst>
          </p:cNvPr>
          <p:cNvSpPr>
            <a:spLocks noGrp="1"/>
          </p:cNvSpPr>
          <p:nvPr>
            <p:ph type="body" sz="quarter" idx="18"/>
          </p:nvPr>
        </p:nvSpPr>
        <p:spPr>
          <a:xfrm>
            <a:off x="352069" y="1663840"/>
            <a:ext cx="11475754" cy="4239223"/>
          </a:xfrm>
        </p:spPr>
        <p:txBody>
          <a:bodyPr/>
          <a:lstStyle/>
          <a:p>
            <a:pPr marL="342900" indent="-342900" algn="just">
              <a:buFont typeface="Arial" panose="020B0604020202020204" pitchFamily="34" charset="0"/>
              <a:buChar char="•"/>
            </a:pPr>
            <a:r>
              <a:rPr lang="en-IE" b="1" dirty="0" err="1"/>
              <a:t>Gestão</a:t>
            </a:r>
            <a:r>
              <a:rPr lang="en-IE" b="1" dirty="0"/>
              <a:t> Ambiental: </a:t>
            </a:r>
            <a:r>
              <a:rPr lang="pt-PT" dirty="0"/>
              <a:t>ao fazer as melhores escolhas em termos de gestão da cadeia de abastecimento, à conservação dos recursos naturais nos processos de produção e ao incentivar e educar à medida que avança em termos de práticas e padrões sustentáveis, estará a fazer a sua parte pelo ambiente.</a:t>
            </a:r>
          </a:p>
          <a:p>
            <a:pPr marL="342900" indent="-342900" algn="just">
              <a:buFont typeface="Arial" panose="020B0604020202020204" pitchFamily="34" charset="0"/>
              <a:buChar char="•"/>
            </a:pPr>
            <a:r>
              <a:rPr lang="pt-PT" b="1" dirty="0"/>
              <a:t>Eficiência</a:t>
            </a:r>
            <a:r>
              <a:rPr lang="en-IE" b="1" dirty="0"/>
              <a:t> de </a:t>
            </a:r>
            <a:r>
              <a:rPr lang="pt-PT" b="1" dirty="0"/>
              <a:t>Recursos</a:t>
            </a:r>
            <a:r>
              <a:rPr lang="en-IE" b="1" dirty="0"/>
              <a:t>:</a:t>
            </a:r>
            <a:r>
              <a:rPr lang="pt-PT" b="1" dirty="0"/>
              <a:t> </a:t>
            </a:r>
            <a:r>
              <a:rPr lang="pt-PT" dirty="0"/>
              <a:t>da mesma forma, ao garantir que a empresa e os fornecedores otimizam a utilização de recursos (água, energia e terra) e ao fazer esforços para minimizar ou eliminar o desperdício alimentar e embalagens, estará a cumprir o seu papel</a:t>
            </a:r>
            <a:r>
              <a:rPr lang="en-IE" dirty="0"/>
              <a:t>.</a:t>
            </a:r>
          </a:p>
          <a:p>
            <a:pPr marL="342900" indent="-342900" algn="just">
              <a:buFont typeface="Arial" panose="020B0604020202020204" pitchFamily="34" charset="0"/>
              <a:buChar char="•"/>
            </a:pPr>
            <a:r>
              <a:rPr lang="en-IE" b="1" dirty="0"/>
              <a:t>Mitigação das </a:t>
            </a:r>
            <a:r>
              <a:rPr lang="pt-PT" b="1" dirty="0"/>
              <a:t>Alterações</a:t>
            </a:r>
            <a:r>
              <a:rPr lang="en-IE" b="1" dirty="0"/>
              <a:t> </a:t>
            </a:r>
            <a:r>
              <a:rPr lang="pt-PT" b="1" dirty="0"/>
              <a:t>Climáticas</a:t>
            </a:r>
            <a:r>
              <a:rPr lang="en-IE" b="1" dirty="0"/>
              <a:t>: </a:t>
            </a:r>
            <a:r>
              <a:rPr lang="pt-PT" dirty="0"/>
              <a:t>a sua função consistirá em dar ênfase a estratégias para minimizar a pegada de carbono da empresa alimentar e reduzir as emissões de gases de efeito estufa associadas à produção alimentar, ao transporte e à gestão de resíduos.</a:t>
            </a:r>
            <a:endParaRPr lang="en-IE" b="1" dirty="0"/>
          </a:p>
        </p:txBody>
      </p:sp>
      <p:sp>
        <p:nvSpPr>
          <p:cNvPr id="3" name="Text Placeholder 2">
            <a:extLst>
              <a:ext uri="{FF2B5EF4-FFF2-40B4-BE49-F238E27FC236}">
                <a16:creationId xmlns:a16="http://schemas.microsoft.com/office/drawing/2014/main" id="{640E5D79-E7CF-E93C-9F62-52A500C500E0}"/>
              </a:ext>
            </a:extLst>
          </p:cNvPr>
          <p:cNvSpPr>
            <a:spLocks noGrp="1"/>
          </p:cNvSpPr>
          <p:nvPr>
            <p:ph type="body" sz="quarter" idx="16"/>
          </p:nvPr>
        </p:nvSpPr>
        <p:spPr>
          <a:xfrm>
            <a:off x="261257" y="312720"/>
            <a:ext cx="10514650" cy="1603732"/>
          </a:xfrm>
        </p:spPr>
        <p:txBody>
          <a:bodyPr/>
          <a:lstStyle/>
          <a:p>
            <a:pPr algn="l" rtl="0"/>
            <a:r>
              <a:rPr lang="en-IE" sz="3200" b="1" dirty="0"/>
              <a:t>Um </a:t>
            </a:r>
            <a:r>
              <a:rPr lang="en-IE" sz="3200" b="1" dirty="0" err="1"/>
              <a:t>empreendedor</a:t>
            </a:r>
            <a:r>
              <a:rPr lang="en-IE" sz="3200" b="1" dirty="0"/>
              <a:t> </a:t>
            </a:r>
            <a:r>
              <a:rPr lang="pt-PT" sz="3200" b="1" dirty="0"/>
              <a:t>alimentar</a:t>
            </a:r>
            <a:r>
              <a:rPr lang="en-IE" sz="3200" b="1" dirty="0"/>
              <a:t> </a:t>
            </a:r>
            <a:r>
              <a:rPr lang="pt-PT" sz="3200" b="1" dirty="0"/>
              <a:t>pode</a:t>
            </a:r>
            <a:r>
              <a:rPr lang="en-IE" sz="3200" b="1" dirty="0"/>
              <a:t> desempenhar um </a:t>
            </a:r>
            <a:r>
              <a:rPr lang="en-IE" sz="3200" b="1" dirty="0" err="1"/>
              <a:t>papel</a:t>
            </a:r>
            <a:r>
              <a:rPr lang="en-IE" sz="3200" b="1" dirty="0"/>
              <a:t> </a:t>
            </a:r>
            <a:r>
              <a:rPr lang="en-IE" sz="3200" b="1" dirty="0" err="1"/>
              <a:t>importante</a:t>
            </a:r>
            <a:r>
              <a:rPr lang="en-IE" sz="3200" b="1" dirty="0"/>
              <a:t> no Desenvolvimento de </a:t>
            </a:r>
            <a:r>
              <a:rPr lang="en-IE" sz="3200" b="1" dirty="0" err="1"/>
              <a:t>Sistemas</a:t>
            </a:r>
            <a:r>
              <a:rPr lang="en-IE" sz="3200" b="1" dirty="0"/>
              <a:t> </a:t>
            </a:r>
            <a:r>
              <a:rPr lang="pt-PT" sz="3200" b="1" dirty="0"/>
              <a:t>Alimentares</a:t>
            </a:r>
            <a:r>
              <a:rPr lang="en-IE" sz="3200" b="1" dirty="0"/>
              <a:t> </a:t>
            </a:r>
            <a:r>
              <a:rPr lang="pt-PT" sz="3200" b="1" dirty="0"/>
              <a:t>Sustentáveis</a:t>
            </a:r>
            <a:r>
              <a:rPr lang="en-IE" sz="3200" b="1" dirty="0"/>
              <a:t>:</a:t>
            </a:r>
          </a:p>
          <a:p>
            <a:pPr algn="l" rtl="0"/>
            <a:endParaRPr lang="pt-PT" sz="3500" b="1" dirty="0"/>
          </a:p>
          <a:p>
            <a:pPr algn="l" rtl="0"/>
            <a:endParaRPr lang="en-IE" sz="3500" b="1" dirty="0"/>
          </a:p>
        </p:txBody>
      </p:sp>
      <p:grpSp>
        <p:nvGrpSpPr>
          <p:cNvPr id="4" name="Graphic 2">
            <a:extLst>
              <a:ext uri="{FF2B5EF4-FFF2-40B4-BE49-F238E27FC236}">
                <a16:creationId xmlns:a16="http://schemas.microsoft.com/office/drawing/2014/main" id="{0EE34CA4-A400-79BA-EACB-BF138C2481A4}"/>
              </a:ext>
            </a:extLst>
          </p:cNvPr>
          <p:cNvGrpSpPr/>
          <p:nvPr/>
        </p:nvGrpSpPr>
        <p:grpSpPr>
          <a:xfrm>
            <a:off x="10358539" y="699266"/>
            <a:ext cx="978186" cy="979254"/>
            <a:chOff x="690225" y="4499263"/>
            <a:chExt cx="1499146" cy="1521296"/>
          </a:xfrm>
        </p:grpSpPr>
        <p:sp>
          <p:nvSpPr>
            <p:cNvPr id="5" name="Freeform 12">
              <a:extLst>
                <a:ext uri="{FF2B5EF4-FFF2-40B4-BE49-F238E27FC236}">
                  <a16:creationId xmlns:a16="http://schemas.microsoft.com/office/drawing/2014/main" id="{65B163DB-8131-52E8-4A46-31483F54ED3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FE7EDF74-69CA-AA8D-52ED-B74393F7AB91}"/>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C9FEAA46-191E-CFF2-A63F-4FC81B6210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1CE5CF75-66E4-956E-C448-A631213BEF7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CB189E64-7ACE-820C-A7F1-E08731EE7BA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2836C3B7-1EBD-2F81-DA57-E0352997729B}"/>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B75549B9-1012-2684-BE92-69AE1776BAC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7E6C57D9-BD92-B604-373B-73BD7A179AC8}"/>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F970DFB5-AC54-C806-F749-B27C3FC3E97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97357F23-20AC-76D8-4DB5-0569FD2CBB7E}"/>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1AFD451F-C603-89BE-D622-45D545B33BD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3039C287-E0BF-76D8-835C-E76BF2BE3C0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C014C36F-C1ED-FC87-6401-A0F685A73F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4A2C0E34-9FDA-4D55-8FA0-8DEC2BAE6B38}"/>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784153BC-6C36-1549-9D44-A7954EF5163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59241FB3-F8D7-B2DE-08FC-27B19DBBD9A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B4D973B6-C578-DF41-50B9-BB921371120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22E59DE0-D5EC-E767-BB8E-BD19B441AB75}"/>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7FDD6D74-E9D7-1E82-938A-E91821EE908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4EAD6228-55DE-1AA3-429F-C889712B6E41}"/>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2E7205ED-0FE0-593C-8005-4E95D024ECE7}"/>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09BC660-6940-D768-F64F-1AB5FEA13CA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AEBA833F-AA3E-1ACE-F94C-4F6B7134A85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6D41E039-20D3-2BA0-B125-CC4ECBF0DCF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8C4BCFA6-8BFB-96EE-82E0-6E3A0121DEB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EAF2EC48-3328-0A20-93AC-2E8402A7CF6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20902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C4C521-ACB3-3C4A-98C7-52C0D86C782A}"/>
              </a:ext>
            </a:extLst>
          </p:cNvPr>
          <p:cNvSpPr>
            <a:spLocks noGrp="1"/>
          </p:cNvSpPr>
          <p:nvPr>
            <p:ph type="body" sz="quarter" idx="13"/>
          </p:nvPr>
        </p:nvSpPr>
        <p:spPr>
          <a:xfrm>
            <a:off x="629148" y="1532028"/>
            <a:ext cx="4624777" cy="3793943"/>
          </a:xfrm>
        </p:spPr>
        <p:txBody>
          <a:bodyPr/>
          <a:lstStyle/>
          <a:p>
            <a:r>
              <a:rPr lang="pt-PT" b="1" dirty="0"/>
              <a:t>CADA VEZ QUE COMPRA PRODUTOS BIOLÓGICOS, ESTÁ A PERSUADIR MAIS AGRICULTORES A CULTIVAR EM MODO BIOLÓGICO</a:t>
            </a:r>
            <a:endParaRPr lang="en-US" b="1" dirty="0"/>
          </a:p>
        </p:txBody>
      </p:sp>
      <p:pic>
        <p:nvPicPr>
          <p:cNvPr id="23" name="Picture Placeholder 22">
            <a:extLst>
              <a:ext uri="{FF2B5EF4-FFF2-40B4-BE49-F238E27FC236}">
                <a16:creationId xmlns:a16="http://schemas.microsoft.com/office/drawing/2014/main" id="{C3573787-DFF1-CB4F-A5BF-AB39C367BF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t="8899" b="8899"/>
          <a:stretch>
            <a:fillRect/>
          </a:stretch>
        </p:blipFill>
        <p:spPr/>
      </p:pic>
      <p:grpSp>
        <p:nvGrpSpPr>
          <p:cNvPr id="24" name="Group 23">
            <a:extLst>
              <a:ext uri="{FF2B5EF4-FFF2-40B4-BE49-F238E27FC236}">
                <a16:creationId xmlns:a16="http://schemas.microsoft.com/office/drawing/2014/main" id="{8B08CF45-6FE0-9940-9FBF-A234457404D0}"/>
              </a:ext>
            </a:extLst>
          </p:cNvPr>
          <p:cNvGrpSpPr/>
          <p:nvPr/>
        </p:nvGrpSpPr>
        <p:grpSpPr>
          <a:xfrm>
            <a:off x="4818620" y="850021"/>
            <a:ext cx="1487826" cy="1083162"/>
            <a:chOff x="3400450" y="986392"/>
            <a:chExt cx="1487826" cy="1083162"/>
          </a:xfrm>
        </p:grpSpPr>
        <p:sp>
          <p:nvSpPr>
            <p:cNvPr id="25" name="Freeform 24">
              <a:extLst>
                <a:ext uri="{FF2B5EF4-FFF2-40B4-BE49-F238E27FC236}">
                  <a16:creationId xmlns:a16="http://schemas.microsoft.com/office/drawing/2014/main" id="{232561EF-98E9-9948-9538-B6806B3E513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AFE9B329-CE44-B44E-9FA4-0C36AEF53A2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38246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04631" y="1822976"/>
            <a:ext cx="4862182" cy="3682020"/>
          </a:xfrm>
        </p:spPr>
        <p:txBody>
          <a:bodyPr/>
          <a:lstStyle/>
          <a:p>
            <a:pPr algn="just" rtl="0"/>
            <a:r>
              <a:rPr lang="en-US" b="1" dirty="0"/>
              <a:t>Reflexão:</a:t>
            </a:r>
          </a:p>
          <a:p>
            <a:pPr marL="342900" indent="-342900" algn="just">
              <a:buFont typeface="Arial" panose="020B0604020202020204" pitchFamily="34" charset="0"/>
              <a:buChar char="•"/>
            </a:pPr>
            <a:r>
              <a:rPr lang="pt-PT" dirty="0"/>
              <a:t>Descrever 3 ações que já implementou na sua empresa ou na sua vida pessoal e que fazem a diferença na construção de um sistema alimentar mais sustentável.</a:t>
            </a:r>
          </a:p>
          <a:p>
            <a:pPr marL="342900" indent="-342900" algn="just">
              <a:buFont typeface="Arial" panose="020B0604020202020204" pitchFamily="34" charset="0"/>
              <a:buChar char="•"/>
            </a:pPr>
            <a:r>
              <a:rPr lang="pt-PT" dirty="0"/>
              <a:t>Descrever 3 ações adicionais que se compromete a introduzir num futuro próximo.</a:t>
            </a:r>
            <a:endParaRPr lang="en-US"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3" name="Group 2">
            <a:extLst>
              <a:ext uri="{FF2B5EF4-FFF2-40B4-BE49-F238E27FC236}">
                <a16:creationId xmlns:a16="http://schemas.microsoft.com/office/drawing/2014/main" id="{F202B891-9528-8D47-36E8-887129A52651}"/>
              </a:ext>
            </a:extLst>
          </p:cNvPr>
          <p:cNvGrpSpPr/>
          <p:nvPr/>
        </p:nvGrpSpPr>
        <p:grpSpPr>
          <a:xfrm>
            <a:off x="5734396" y="1605863"/>
            <a:ext cx="1035918" cy="1043265"/>
            <a:chOff x="3258209" y="1217582"/>
            <a:chExt cx="4712093" cy="4711281"/>
          </a:xfrm>
        </p:grpSpPr>
        <p:sp>
          <p:nvSpPr>
            <p:cNvPr id="4" name="Freeform 31">
              <a:extLst>
                <a:ext uri="{FF2B5EF4-FFF2-40B4-BE49-F238E27FC236}">
                  <a16:creationId xmlns:a16="http://schemas.microsoft.com/office/drawing/2014/main" id="{F9EE6990-EEAF-03CC-ED4C-BAAA3421E4A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algn="l" rtl="0"/>
              <a:endParaRPr lang="en-US"/>
            </a:p>
          </p:txBody>
        </p:sp>
        <p:sp>
          <p:nvSpPr>
            <p:cNvPr id="6" name="Freeform 32">
              <a:extLst>
                <a:ext uri="{FF2B5EF4-FFF2-40B4-BE49-F238E27FC236}">
                  <a16:creationId xmlns:a16="http://schemas.microsoft.com/office/drawing/2014/main" id="{1CFEDBA0-8B13-B0FE-8D33-6661C13F3A41}"/>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algn="l" rtl="0"/>
              <a:endParaRPr lang="en-US"/>
            </a:p>
          </p:txBody>
        </p:sp>
        <p:grpSp>
          <p:nvGrpSpPr>
            <p:cNvPr id="7" name="Group 6">
              <a:extLst>
                <a:ext uri="{FF2B5EF4-FFF2-40B4-BE49-F238E27FC236}">
                  <a16:creationId xmlns:a16="http://schemas.microsoft.com/office/drawing/2014/main" id="{A92EA42A-93CF-BE1C-FCCA-18C134DBB6D1}"/>
                </a:ext>
              </a:extLst>
            </p:cNvPr>
            <p:cNvGrpSpPr/>
            <p:nvPr/>
          </p:nvGrpSpPr>
          <p:grpSpPr>
            <a:xfrm>
              <a:off x="3258209" y="1217582"/>
              <a:ext cx="4712093" cy="4711281"/>
              <a:chOff x="3258209" y="1217582"/>
              <a:chExt cx="4712093" cy="4711281"/>
            </a:xfrm>
          </p:grpSpPr>
          <p:sp>
            <p:nvSpPr>
              <p:cNvPr id="8" name="Freeform 16">
                <a:extLst>
                  <a:ext uri="{FF2B5EF4-FFF2-40B4-BE49-F238E27FC236}">
                    <a16:creationId xmlns:a16="http://schemas.microsoft.com/office/drawing/2014/main" id="{E1DA7D92-8E1B-2B60-AD48-D65E257B5B4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algn="l" rtl="0"/>
                <a:endParaRPr lang="en-US"/>
              </a:p>
            </p:txBody>
          </p:sp>
          <p:sp>
            <p:nvSpPr>
              <p:cNvPr id="9" name="Freeform 17">
                <a:extLst>
                  <a:ext uri="{FF2B5EF4-FFF2-40B4-BE49-F238E27FC236}">
                    <a16:creationId xmlns:a16="http://schemas.microsoft.com/office/drawing/2014/main" id="{27BB5920-42E1-5043-F614-AF33565BDEDF}"/>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pPr algn="l" rtl="0"/>
                <a:endParaRPr lang="en-US"/>
              </a:p>
            </p:txBody>
          </p:sp>
          <p:sp>
            <p:nvSpPr>
              <p:cNvPr id="11" name="Freeform 18">
                <a:extLst>
                  <a:ext uri="{FF2B5EF4-FFF2-40B4-BE49-F238E27FC236}">
                    <a16:creationId xmlns:a16="http://schemas.microsoft.com/office/drawing/2014/main" id="{1C2BA558-965F-0F22-C5D2-37C344F4343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algn="l" rtl="0"/>
                <a:endParaRPr lang="en-US"/>
              </a:p>
            </p:txBody>
          </p:sp>
          <p:sp>
            <p:nvSpPr>
              <p:cNvPr id="12" name="Freeform 19">
                <a:extLst>
                  <a:ext uri="{FF2B5EF4-FFF2-40B4-BE49-F238E27FC236}">
                    <a16:creationId xmlns:a16="http://schemas.microsoft.com/office/drawing/2014/main" id="{370C222E-FF04-E01C-A48A-049ADFBD9D5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algn="l" rtl="0"/>
                <a:endParaRPr lang="en-US"/>
              </a:p>
            </p:txBody>
          </p:sp>
          <p:sp>
            <p:nvSpPr>
              <p:cNvPr id="13" name="Freeform 20">
                <a:extLst>
                  <a:ext uri="{FF2B5EF4-FFF2-40B4-BE49-F238E27FC236}">
                    <a16:creationId xmlns:a16="http://schemas.microsoft.com/office/drawing/2014/main" id="{88AAE608-EFB9-654F-CB8C-68AC7AB274CB}"/>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algn="l" rtl="0"/>
                <a:endParaRPr lang="en-US"/>
              </a:p>
            </p:txBody>
          </p:sp>
          <p:sp>
            <p:nvSpPr>
              <p:cNvPr id="14" name="Freeform 21">
                <a:extLst>
                  <a:ext uri="{FF2B5EF4-FFF2-40B4-BE49-F238E27FC236}">
                    <a16:creationId xmlns:a16="http://schemas.microsoft.com/office/drawing/2014/main" id="{8F4A0C58-41AF-10A2-7E18-26D68EFE6FC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15" name="Freeform 22">
                <a:extLst>
                  <a:ext uri="{FF2B5EF4-FFF2-40B4-BE49-F238E27FC236}">
                    <a16:creationId xmlns:a16="http://schemas.microsoft.com/office/drawing/2014/main" id="{17E56B63-1E2E-AA41-9189-8F516109BD2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16" name="Freeform 23">
                <a:extLst>
                  <a:ext uri="{FF2B5EF4-FFF2-40B4-BE49-F238E27FC236}">
                    <a16:creationId xmlns:a16="http://schemas.microsoft.com/office/drawing/2014/main" id="{5789E314-B04A-639F-23AE-BEA9126D4DA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algn="l" rtl="0"/>
                <a:endParaRPr lang="en-US"/>
              </a:p>
            </p:txBody>
          </p:sp>
          <p:sp>
            <p:nvSpPr>
              <p:cNvPr id="17" name="Freeform 24">
                <a:extLst>
                  <a:ext uri="{FF2B5EF4-FFF2-40B4-BE49-F238E27FC236}">
                    <a16:creationId xmlns:a16="http://schemas.microsoft.com/office/drawing/2014/main" id="{1FD88E07-4B24-337F-C648-426C46DC26E2}"/>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18" name="Freeform 25">
                <a:extLst>
                  <a:ext uri="{FF2B5EF4-FFF2-40B4-BE49-F238E27FC236}">
                    <a16:creationId xmlns:a16="http://schemas.microsoft.com/office/drawing/2014/main" id="{A1F8E7D0-23A7-F055-492B-20519A78B23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19" name="Freeform 26">
                <a:extLst>
                  <a:ext uri="{FF2B5EF4-FFF2-40B4-BE49-F238E27FC236}">
                    <a16:creationId xmlns:a16="http://schemas.microsoft.com/office/drawing/2014/main" id="{73BA3409-A9DB-FF0D-8340-5A863C472624}"/>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algn="l" rtl="0"/>
                <a:endParaRPr lang="en-US"/>
              </a:p>
            </p:txBody>
          </p:sp>
          <p:sp>
            <p:nvSpPr>
              <p:cNvPr id="20" name="Freeform 27">
                <a:extLst>
                  <a:ext uri="{FF2B5EF4-FFF2-40B4-BE49-F238E27FC236}">
                    <a16:creationId xmlns:a16="http://schemas.microsoft.com/office/drawing/2014/main" id="{A36D65E5-E195-1B87-DF8B-6EEBFE3D622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algn="l" rtl="0"/>
                <a:endParaRPr lang="en-US"/>
              </a:p>
            </p:txBody>
          </p:sp>
          <p:sp>
            <p:nvSpPr>
              <p:cNvPr id="21" name="Freeform 28">
                <a:extLst>
                  <a:ext uri="{FF2B5EF4-FFF2-40B4-BE49-F238E27FC236}">
                    <a16:creationId xmlns:a16="http://schemas.microsoft.com/office/drawing/2014/main" id="{32EA6DC8-47CB-D184-B659-F7227F33E788}"/>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sp>
            <p:nvSpPr>
              <p:cNvPr id="22" name="Freeform 29">
                <a:extLst>
                  <a:ext uri="{FF2B5EF4-FFF2-40B4-BE49-F238E27FC236}">
                    <a16:creationId xmlns:a16="http://schemas.microsoft.com/office/drawing/2014/main" id="{1FEAB86B-4ABA-170C-1B0A-AD5DCD6450B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algn="l" rtl="0"/>
                <a:endParaRPr lang="en-US"/>
              </a:p>
            </p:txBody>
          </p:sp>
          <p:sp>
            <p:nvSpPr>
              <p:cNvPr id="23" name="Freeform 30">
                <a:extLst>
                  <a:ext uri="{FF2B5EF4-FFF2-40B4-BE49-F238E27FC236}">
                    <a16:creationId xmlns:a16="http://schemas.microsoft.com/office/drawing/2014/main" id="{F4002D6D-6687-3D13-D1C0-14CD10DA623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grpSp>
      </p:grpSp>
      <p:sp>
        <p:nvSpPr>
          <p:cNvPr id="24" name="Text Placeholder 1">
            <a:extLst>
              <a:ext uri="{FF2B5EF4-FFF2-40B4-BE49-F238E27FC236}">
                <a16:creationId xmlns:a16="http://schemas.microsoft.com/office/drawing/2014/main" id="{799BAAA8-3A58-548A-9066-7BFD26B3CCE9}"/>
              </a:ext>
            </a:extLst>
          </p:cNvPr>
          <p:cNvSpPr txBox="1">
            <a:spLocks/>
          </p:cNvSpPr>
          <p:nvPr/>
        </p:nvSpPr>
        <p:spPr>
          <a:xfrm>
            <a:off x="666630" y="771151"/>
            <a:ext cx="5835655"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highlight>
                  <a:srgbClr val="F79037"/>
                </a:highlight>
              </a:rPr>
              <a:t>Exercício</a:t>
            </a:r>
            <a:r>
              <a:rPr lang="en-US" b="1" dirty="0">
                <a:highlight>
                  <a:srgbClr val="F79037"/>
                </a:highlight>
              </a:rPr>
              <a:t> de </a:t>
            </a:r>
            <a:r>
              <a:rPr lang="en-US" b="1" dirty="0" err="1">
                <a:highlight>
                  <a:srgbClr val="F79037"/>
                </a:highlight>
              </a:rPr>
              <a:t>aprendizagem</a:t>
            </a:r>
            <a:r>
              <a:rPr lang="en-US" b="1" dirty="0">
                <a:highlight>
                  <a:srgbClr val="F79037"/>
                </a:highlight>
              </a:rPr>
              <a:t>:</a:t>
            </a:r>
          </a:p>
          <a:p>
            <a:endParaRPr lang="en-US" b="1" dirty="0">
              <a:highlight>
                <a:srgbClr val="F79037"/>
              </a:highlight>
            </a:endParaRPr>
          </a:p>
        </p:txBody>
      </p:sp>
    </p:spTree>
    <p:extLst>
      <p:ext uri="{BB962C8B-B14F-4D97-AF65-F5344CB8AC3E}">
        <p14:creationId xmlns:p14="http://schemas.microsoft.com/office/powerpoint/2010/main" val="206964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331F3-1FAA-D347-8B9C-59F1536C295C}"/>
              </a:ext>
            </a:extLst>
          </p:cNvPr>
          <p:cNvSpPr>
            <a:spLocks noGrp="1"/>
          </p:cNvSpPr>
          <p:nvPr>
            <p:ph type="body" sz="quarter" idx="18"/>
          </p:nvPr>
        </p:nvSpPr>
        <p:spPr>
          <a:xfrm>
            <a:off x="740667" y="1550706"/>
            <a:ext cx="8032655" cy="3600483"/>
          </a:xfrm>
        </p:spPr>
        <p:txBody>
          <a:bodyPr/>
          <a:lstStyle/>
          <a:p>
            <a:pPr marL="342900" indent="-342900" algn="l" rtl="0">
              <a:buFont typeface="Arial" panose="020B0604020202020204" pitchFamily="34" charset="0"/>
              <a:buChar char="•"/>
            </a:pPr>
            <a:r>
              <a:rPr lang="en-US" b="1" dirty="0">
                <a:solidFill>
                  <a:srgbClr val="F79037"/>
                </a:solidFill>
                <a:hlinkClick r:id="rId2">
                  <a:extLst>
                    <a:ext uri="{A12FA001-AC4F-418D-AE19-62706E023703}">
                      <ahyp:hlinkClr xmlns:ahyp="http://schemas.microsoft.com/office/drawing/2018/hyperlinkcolor" val="tx"/>
                    </a:ext>
                  </a:extLst>
                </a:hlinkClick>
              </a:rPr>
              <a:t>Precisamos de um rótulo alimentar </a:t>
            </a:r>
            <a:r>
              <a:rPr lang="en-US" b="1" dirty="0" err="1">
                <a:solidFill>
                  <a:srgbClr val="F79037"/>
                </a:solidFill>
                <a:hlinkClick r:id="rId2">
                  <a:extLst>
                    <a:ext uri="{A12FA001-AC4F-418D-AE19-62706E023703}">
                      <ahyp:hlinkClr xmlns:ahyp="http://schemas.microsoft.com/office/drawing/2018/hyperlinkcolor" val="tx"/>
                    </a:ext>
                  </a:extLst>
                </a:hlinkClick>
              </a:rPr>
              <a:t>ético</a:t>
            </a:r>
            <a:r>
              <a:rPr lang="en-US" b="1" dirty="0">
                <a:solidFill>
                  <a:srgbClr val="F79037"/>
                </a:solidFill>
                <a:hlinkClick r:id="rId2">
                  <a:extLst>
                    <a:ext uri="{A12FA001-AC4F-418D-AE19-62706E023703}">
                      <ahyp:hlinkClr xmlns:ahyp="http://schemas.microsoft.com/office/drawing/2018/hyperlinkcolor" val="tx"/>
                    </a:ext>
                  </a:extLst>
                </a:hlinkClick>
              </a:rPr>
              <a:t> </a:t>
            </a:r>
            <a:r>
              <a:rPr lang="en-US" b="1" dirty="0" err="1">
                <a:solidFill>
                  <a:srgbClr val="F79037"/>
                </a:solidFill>
                <a:hlinkClick r:id="rId2">
                  <a:extLst>
                    <a:ext uri="{A12FA001-AC4F-418D-AE19-62706E023703}">
                      <ahyp:hlinkClr xmlns:ahyp="http://schemas.microsoft.com/office/drawing/2018/hyperlinkcolor" val="tx"/>
                    </a:ext>
                  </a:extLst>
                </a:hlinkClick>
              </a:rPr>
              <a:t>na</a:t>
            </a:r>
            <a:r>
              <a:rPr lang="en-US" b="1" dirty="0">
                <a:solidFill>
                  <a:srgbClr val="F79037"/>
                </a:solidFill>
                <a:hlinkClick r:id="rId2">
                  <a:extLst>
                    <a:ext uri="{A12FA001-AC4F-418D-AE19-62706E023703}">
                      <ahyp:hlinkClr xmlns:ahyp="http://schemas.microsoft.com/office/drawing/2018/hyperlinkcolor" val="tx"/>
                    </a:ext>
                  </a:extLst>
                </a:hlinkClick>
              </a:rPr>
              <a:t> UE?</a:t>
            </a:r>
            <a:endParaRPr lang="en-US" b="1" dirty="0">
              <a:solidFill>
                <a:srgbClr val="F79037"/>
              </a:solidFill>
            </a:endParaRPr>
          </a:p>
          <a:p>
            <a:pPr marL="342900" indent="-342900">
              <a:buFont typeface="Arial" panose="020B0604020202020204" pitchFamily="34" charset="0"/>
              <a:buChar char="•"/>
            </a:pPr>
            <a:r>
              <a:rPr lang="en-US" b="1" dirty="0">
                <a:solidFill>
                  <a:srgbClr val="F79037"/>
                </a:solidFill>
                <a:hlinkClick r:id="rId3">
                  <a:extLst>
                    <a:ext uri="{A12FA001-AC4F-418D-AE19-62706E023703}">
                      <ahyp:hlinkClr xmlns:ahyp="http://schemas.microsoft.com/office/drawing/2018/hyperlinkcolor" val="tx"/>
                    </a:ext>
                  </a:extLst>
                </a:hlinkClick>
              </a:rPr>
              <a:t>Consumidor ético: a </a:t>
            </a:r>
            <a:r>
              <a:rPr lang="en-US" b="1" dirty="0" err="1">
                <a:solidFill>
                  <a:srgbClr val="F79037"/>
                </a:solidFill>
                <a:hlinkClick r:id="rId3">
                  <a:extLst>
                    <a:ext uri="{A12FA001-AC4F-418D-AE19-62706E023703}">
                      <ahyp:hlinkClr xmlns:ahyp="http://schemas.microsoft.com/office/drawing/2018/hyperlinkcolor" val="tx"/>
                    </a:ext>
                  </a:extLst>
                </a:hlinkClick>
              </a:rPr>
              <a:t>organização</a:t>
            </a:r>
            <a:r>
              <a:rPr lang="en-US" b="1" dirty="0">
                <a:solidFill>
                  <a:srgbClr val="F79037"/>
                </a:solidFill>
              </a:rPr>
              <a:t> </a:t>
            </a:r>
            <a:r>
              <a:rPr lang="en-US" b="1" dirty="0" err="1">
                <a:solidFill>
                  <a:srgbClr val="F79037"/>
                </a:solidFill>
              </a:rPr>
              <a:t>alternativa</a:t>
            </a:r>
            <a:r>
              <a:rPr lang="en-US" b="1" dirty="0">
                <a:solidFill>
                  <a:srgbClr val="F79037"/>
                </a:solidFill>
              </a:rPr>
              <a:t> de </a:t>
            </a:r>
            <a:r>
              <a:rPr lang="en-US" b="1" u="sng" dirty="0" err="1">
                <a:solidFill>
                  <a:srgbClr val="F79037"/>
                </a:solidFill>
                <a:hlinkClick r:id="rId3">
                  <a:extLst>
                    <a:ext uri="{A12FA001-AC4F-418D-AE19-62706E023703}">
                      <ahyp:hlinkClr xmlns:ahyp="http://schemas.microsoft.com/office/drawing/2018/hyperlinkcolor" val="tx"/>
                    </a:ext>
                  </a:extLst>
                </a:hlinkClick>
              </a:rPr>
              <a:t>consumidor</a:t>
            </a:r>
            <a:r>
              <a:rPr lang="en-US" b="1" u="sng" dirty="0" err="1">
                <a:solidFill>
                  <a:srgbClr val="F79037"/>
                </a:solidFill>
              </a:rPr>
              <a:t>es</a:t>
            </a:r>
            <a:endParaRPr lang="en-US" b="1" u="sng" dirty="0">
              <a:solidFill>
                <a:srgbClr val="F79037"/>
              </a:solidFill>
            </a:endParaRPr>
          </a:p>
          <a:p>
            <a:pPr marL="342900" indent="-342900" algn="l" rtl="0">
              <a:buFont typeface="Arial" panose="020B0604020202020204" pitchFamily="34" charset="0"/>
              <a:buChar char="•"/>
            </a:pPr>
            <a:r>
              <a:rPr lang="en-US" b="1" dirty="0">
                <a:solidFill>
                  <a:srgbClr val="F79037"/>
                </a:solidFill>
                <a:hlinkClick r:id="rId4">
                  <a:extLst>
                    <a:ext uri="{A12FA001-AC4F-418D-AE19-62706E023703}">
                      <ahyp:hlinkClr xmlns:ahyp="http://schemas.microsoft.com/office/drawing/2018/hyperlinkcolor" val="tx"/>
                    </a:ext>
                  </a:extLst>
                </a:hlinkClick>
              </a:rPr>
              <a:t>Poder no sistema alimentar – Conselho de Ética Alimentar</a:t>
            </a:r>
            <a:endParaRPr lang="en-US" b="1" dirty="0">
              <a:solidFill>
                <a:srgbClr val="F79037"/>
              </a:solidFill>
            </a:endParaRPr>
          </a:p>
          <a:p>
            <a:pPr marL="342900" indent="-342900" algn="l" rtl="0">
              <a:buFont typeface="Arial" panose="020B0604020202020204" pitchFamily="34" charset="0"/>
              <a:buChar char="•"/>
            </a:pPr>
            <a:r>
              <a:rPr lang="en-IE" b="1" dirty="0">
                <a:solidFill>
                  <a:srgbClr val="F79037"/>
                </a:solidFill>
                <a:hlinkClick r:id="rId5">
                  <a:extLst>
                    <a:ext uri="{A12FA001-AC4F-418D-AE19-62706E023703}">
                      <ahyp:hlinkClr xmlns:ahyp="http://schemas.microsoft.com/office/drawing/2018/hyperlinkcolor" val="tx"/>
                    </a:ext>
                  </a:extLst>
                </a:hlinkClick>
              </a:rPr>
              <a:t>Radio Davos: Um Podcast do </a:t>
            </a:r>
            <a:r>
              <a:rPr lang="en-IE" b="1" dirty="0" err="1">
                <a:solidFill>
                  <a:srgbClr val="F79037"/>
                </a:solidFill>
                <a:hlinkClick r:id="rId5">
                  <a:extLst>
                    <a:ext uri="{A12FA001-AC4F-418D-AE19-62706E023703}">
                      <ahyp:hlinkClr xmlns:ahyp="http://schemas.microsoft.com/office/drawing/2018/hyperlinkcolor" val="tx"/>
                    </a:ext>
                  </a:extLst>
                </a:hlinkClick>
              </a:rPr>
              <a:t>Fórum</a:t>
            </a:r>
            <a:r>
              <a:rPr lang="en-IE" b="1" dirty="0">
                <a:solidFill>
                  <a:srgbClr val="F79037"/>
                </a:solidFill>
                <a:hlinkClick r:id="rId5">
                  <a:extLst>
                    <a:ext uri="{A12FA001-AC4F-418D-AE19-62706E023703}">
                      <ahyp:hlinkClr xmlns:ahyp="http://schemas.microsoft.com/office/drawing/2018/hyperlinkcolor" val="tx"/>
                    </a:ext>
                  </a:extLst>
                </a:hlinkClick>
              </a:rPr>
              <a:t> </a:t>
            </a:r>
            <a:r>
              <a:rPr lang="en-IE" b="1" dirty="0" err="1">
                <a:solidFill>
                  <a:srgbClr val="F79037"/>
                </a:solidFill>
                <a:hlinkClick r:id="rId5">
                  <a:extLst>
                    <a:ext uri="{A12FA001-AC4F-418D-AE19-62706E023703}">
                      <ahyp:hlinkClr xmlns:ahyp="http://schemas.microsoft.com/office/drawing/2018/hyperlinkcolor" val="tx"/>
                    </a:ext>
                  </a:extLst>
                </a:hlinkClick>
              </a:rPr>
              <a:t>Económico</a:t>
            </a:r>
            <a:r>
              <a:rPr lang="en-IE" b="1" dirty="0">
                <a:solidFill>
                  <a:srgbClr val="F79037"/>
                </a:solidFill>
                <a:hlinkClick r:id="rId5">
                  <a:extLst>
                    <a:ext uri="{A12FA001-AC4F-418D-AE19-62706E023703}">
                      <ahyp:hlinkClr xmlns:ahyp="http://schemas.microsoft.com/office/drawing/2018/hyperlinkcolor" val="tx"/>
                    </a:ext>
                  </a:extLst>
                </a:hlinkClick>
              </a:rPr>
              <a:t> Mundial | </a:t>
            </a:r>
            <a:r>
              <a:rPr lang="en-IE" b="1" dirty="0" err="1">
                <a:solidFill>
                  <a:srgbClr val="F79037"/>
                </a:solidFill>
                <a:hlinkClick r:id="rId5">
                  <a:extLst>
                    <a:ext uri="{A12FA001-AC4F-418D-AE19-62706E023703}">
                      <ahyp:hlinkClr xmlns:ahyp="http://schemas.microsoft.com/office/drawing/2018/hyperlinkcolor" val="tx"/>
                    </a:ext>
                  </a:extLst>
                </a:hlinkClick>
              </a:rPr>
              <a:t>Fórum</a:t>
            </a:r>
            <a:r>
              <a:rPr lang="en-IE" b="1" dirty="0">
                <a:solidFill>
                  <a:srgbClr val="F79037"/>
                </a:solidFill>
                <a:hlinkClick r:id="rId5">
                  <a:extLst>
                    <a:ext uri="{A12FA001-AC4F-418D-AE19-62706E023703}">
                      <ahyp:hlinkClr xmlns:ahyp="http://schemas.microsoft.com/office/drawing/2018/hyperlinkcolor" val="tx"/>
                    </a:ext>
                  </a:extLst>
                </a:hlinkClick>
              </a:rPr>
              <a:t> </a:t>
            </a:r>
            <a:r>
              <a:rPr lang="en-IE" b="1" dirty="0" err="1">
                <a:solidFill>
                  <a:srgbClr val="F79037"/>
                </a:solidFill>
                <a:hlinkClick r:id="rId5">
                  <a:extLst>
                    <a:ext uri="{A12FA001-AC4F-418D-AE19-62706E023703}">
                      <ahyp:hlinkClr xmlns:ahyp="http://schemas.microsoft.com/office/drawing/2018/hyperlinkcolor" val="tx"/>
                    </a:ext>
                  </a:extLst>
                </a:hlinkClick>
              </a:rPr>
              <a:t>Económico</a:t>
            </a:r>
            <a:r>
              <a:rPr lang="en-IE" b="1" dirty="0">
                <a:solidFill>
                  <a:srgbClr val="F79037"/>
                </a:solidFill>
                <a:hlinkClick r:id="rId5">
                  <a:extLst>
                    <a:ext uri="{A12FA001-AC4F-418D-AE19-62706E023703}">
                      <ahyp:hlinkClr xmlns:ahyp="http://schemas.microsoft.com/office/drawing/2018/hyperlinkcolor" val="tx"/>
                    </a:ext>
                  </a:extLst>
                </a:hlinkClick>
              </a:rPr>
              <a:t> Mundial (weforum.org)</a:t>
            </a:r>
            <a:endParaRPr lang="en-IE" b="1" dirty="0">
              <a:solidFill>
                <a:srgbClr val="F79037"/>
              </a:solidFill>
            </a:endParaRPr>
          </a:p>
          <a:p>
            <a:pPr marL="342900" indent="-342900" algn="l" rtl="0">
              <a:buFont typeface="Arial" panose="020B0604020202020204" pitchFamily="34" charset="0"/>
              <a:buChar char="•"/>
            </a:pPr>
            <a:r>
              <a:rPr lang="en-IE" b="1" dirty="0">
                <a:solidFill>
                  <a:srgbClr val="F79037"/>
                </a:solidFill>
              </a:rPr>
              <a:t>Agricultura e </a:t>
            </a:r>
            <a:r>
              <a:rPr lang="en-IE" b="1" dirty="0" err="1">
                <a:solidFill>
                  <a:srgbClr val="F79037"/>
                </a:solidFill>
              </a:rPr>
              <a:t>Produção</a:t>
            </a:r>
            <a:r>
              <a:rPr lang="en-IE" b="1" dirty="0">
                <a:solidFill>
                  <a:srgbClr val="F79037"/>
                </a:solidFill>
              </a:rPr>
              <a:t> </a:t>
            </a:r>
            <a:r>
              <a:rPr lang="en-IE" b="1" dirty="0" err="1">
                <a:solidFill>
                  <a:srgbClr val="F79037"/>
                </a:solidFill>
              </a:rPr>
              <a:t>Biológica</a:t>
            </a:r>
            <a:r>
              <a:rPr lang="en-IE" b="1" dirty="0">
                <a:solidFill>
                  <a:srgbClr val="F79037"/>
                </a:solidFill>
              </a:rPr>
              <a:t> (</a:t>
            </a:r>
            <a:r>
              <a:rPr lang="en-IE" b="1" dirty="0">
                <a:solidFill>
                  <a:srgbClr val="F79037"/>
                </a:solidFill>
                <a:hlinkClick r:id="rId6"/>
              </a:rPr>
              <a:t>https://mpb.dgadr.gov.pt/index.php</a:t>
            </a:r>
            <a:r>
              <a:rPr lang="en-IE" b="1" dirty="0">
                <a:solidFill>
                  <a:srgbClr val="F79037"/>
                </a:solidFill>
              </a:rPr>
              <a:t>)</a:t>
            </a:r>
          </a:p>
          <a:p>
            <a:pPr marL="342900" indent="-342900" algn="l" rtl="0">
              <a:buFont typeface="Arial" panose="020B0604020202020204" pitchFamily="34" charset="0"/>
              <a:buChar char="•"/>
            </a:pPr>
            <a:r>
              <a:rPr lang="en-US" b="1" dirty="0" err="1">
                <a:solidFill>
                  <a:srgbClr val="F79037"/>
                </a:solidFill>
              </a:rPr>
              <a:t>Associativismo</a:t>
            </a:r>
            <a:r>
              <a:rPr lang="en-US" b="1" dirty="0">
                <a:solidFill>
                  <a:srgbClr val="F79037"/>
                </a:solidFill>
              </a:rPr>
              <a:t> </a:t>
            </a:r>
            <a:r>
              <a:rPr lang="en-US" b="1" dirty="0" err="1">
                <a:solidFill>
                  <a:srgbClr val="F79037"/>
                </a:solidFill>
              </a:rPr>
              <a:t>Agrícola</a:t>
            </a:r>
            <a:r>
              <a:rPr lang="en-US" b="1" dirty="0">
                <a:solidFill>
                  <a:srgbClr val="F79037"/>
                </a:solidFill>
              </a:rPr>
              <a:t> e Rural</a:t>
            </a:r>
            <a:r>
              <a:rPr lang="en-IE" b="1" dirty="0">
                <a:solidFill>
                  <a:srgbClr val="F79037"/>
                </a:solidFill>
              </a:rPr>
              <a:t> (</a:t>
            </a:r>
            <a:r>
              <a:rPr lang="en-IE" b="1" dirty="0">
                <a:solidFill>
                  <a:srgbClr val="F79037"/>
                </a:solidFill>
                <a:hlinkClick r:id="rId7"/>
              </a:rPr>
              <a:t>https://www.dgadr.gov.pt/associativismo</a:t>
            </a:r>
            <a:r>
              <a:rPr lang="en-IE" b="1" dirty="0">
                <a:solidFill>
                  <a:srgbClr val="F79037"/>
                </a:solidFill>
              </a:rPr>
              <a:t>)</a:t>
            </a:r>
          </a:p>
          <a:p>
            <a:pPr algn="l" rtl="0"/>
            <a:r>
              <a:rPr lang="en-IE" b="1" dirty="0">
                <a:solidFill>
                  <a:srgbClr val="F79037"/>
                </a:solidFill>
              </a:rPr>
              <a:t>)</a:t>
            </a:r>
            <a:endParaRPr lang="en-US" b="1" dirty="0">
              <a:solidFill>
                <a:srgbClr val="F79037"/>
              </a:solidFill>
            </a:endParaRPr>
          </a:p>
          <a:p>
            <a:pPr algn="l" rtl="0"/>
            <a:endParaRPr lang="en-US" dirty="0"/>
          </a:p>
        </p:txBody>
      </p:sp>
      <p:sp>
        <p:nvSpPr>
          <p:cNvPr id="2" name="Text Placeholder 1">
            <a:extLst>
              <a:ext uri="{FF2B5EF4-FFF2-40B4-BE49-F238E27FC236}">
                <a16:creationId xmlns:a16="http://schemas.microsoft.com/office/drawing/2014/main" id="{4807231A-8C56-9D46-8B91-D1040E2F919E}"/>
              </a:ext>
            </a:extLst>
          </p:cNvPr>
          <p:cNvSpPr>
            <a:spLocks noGrp="1"/>
          </p:cNvSpPr>
          <p:nvPr>
            <p:ph type="body" sz="quarter" idx="16"/>
          </p:nvPr>
        </p:nvSpPr>
        <p:spPr>
          <a:xfrm>
            <a:off x="740667" y="750369"/>
            <a:ext cx="5804615" cy="992652"/>
          </a:xfrm>
        </p:spPr>
        <p:txBody>
          <a:bodyPr/>
          <a:lstStyle/>
          <a:p>
            <a:pPr algn="l" rtl="0"/>
            <a:r>
              <a:rPr lang="en-US" b="1" dirty="0"/>
              <a:t>Recursos úteis adicionais</a:t>
            </a:r>
          </a:p>
          <a:p>
            <a:pPr algn="l" rtl="0"/>
            <a:endParaRPr lang="en-US" b="1" dirty="0"/>
          </a:p>
        </p:txBody>
      </p:sp>
      <p:pic>
        <p:nvPicPr>
          <p:cNvPr id="10" name="Picture Placeholder 9">
            <a:extLst>
              <a:ext uri="{FF2B5EF4-FFF2-40B4-BE49-F238E27FC236}">
                <a16:creationId xmlns:a16="http://schemas.microsoft.com/office/drawing/2014/main" id="{B7A739CE-6E23-414C-AF67-9C0ED44C8D2D}"/>
              </a:ext>
            </a:extLst>
          </p:cNvPr>
          <p:cNvPicPr>
            <a:picLocks noGrp="1" noChangeAspect="1"/>
          </p:cNvPicPr>
          <p:nvPr>
            <p:ph type="pic" sz="quarter" idx="10"/>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32022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6620474" cy="3066422"/>
          </a:xfrm>
        </p:spPr>
        <p:txBody>
          <a:bodyPr/>
          <a:lstStyle/>
          <a:p>
            <a:pPr algn="l" rtl="0"/>
            <a:r>
              <a:rPr lang="en-US" dirty="0"/>
              <a:t>Uma recapitulação da Inovação como ferramenta para o </a:t>
            </a:r>
            <a:r>
              <a:rPr lang="en-US" dirty="0" err="1"/>
              <a:t>Futuro</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3" r="233"/>
          <a:stretch>
            <a:fillRect/>
          </a:stretch>
        </p:blipFill>
        <p:spPr>
          <a:xfrm>
            <a:off x="914110" y="1520651"/>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3420" t="-26901" r="-1" b="-38574"/>
          <a:stretch/>
        </p:blipFill>
        <p:spPr>
          <a:xfrm>
            <a:off x="6543647" y="1525741"/>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l="-6576" t="-14410" r="-5716" b="-15268"/>
          <a:stretch/>
        </p:blipFill>
        <p:spPr>
          <a:xfrm>
            <a:off x="9231434" y="1535132"/>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141514" y="4051967"/>
            <a:ext cx="3161261" cy="3414802"/>
          </a:xfrm>
        </p:spPr>
        <p:txBody>
          <a:bodyPr/>
          <a:lstStyle/>
          <a:p>
            <a:pPr algn="ctr"/>
            <a:r>
              <a:rPr lang="pt-PT" dirty="0">
                <a:solidFill>
                  <a:srgbClr val="000000"/>
                </a:solidFill>
              </a:rPr>
              <a:t>A inovação pode permitir que as empresas do setor alimentar criem novos produtos que satisfaçam as novas exigências dos consumidores, por exemplo, opções mais saudáveis ou mais sustentáveis.</a:t>
            </a:r>
            <a:endParaRPr lang="en-IE" dirty="0">
              <a:solidFill>
                <a:srgbClr val="000000"/>
              </a:solidFill>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387330" y="3297528"/>
            <a:ext cx="2669627" cy="860407"/>
          </a:xfrm>
        </p:spPr>
        <p:txBody>
          <a:bodyPr/>
          <a:lstStyle/>
          <a:p>
            <a:pPr algn="ctr" rtl="0">
              <a:lnSpc>
                <a:spcPct val="70000"/>
              </a:lnSpc>
            </a:pPr>
            <a:r>
              <a:rPr lang="en-IE" sz="2400" b="1" dirty="0">
                <a:solidFill>
                  <a:srgbClr val="000000"/>
                </a:solidFill>
              </a:rPr>
              <a:t>Desenvolvimento de novos produtos</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364574" y="4086354"/>
            <a:ext cx="2669628" cy="1815443"/>
          </a:xfrm>
        </p:spPr>
        <p:txBody>
          <a:bodyPr/>
          <a:lstStyle/>
          <a:p>
            <a:pPr algn="ctr"/>
            <a:r>
              <a:rPr lang="pt-PT" dirty="0">
                <a:solidFill>
                  <a:srgbClr val="000000"/>
                </a:solidFill>
              </a:rPr>
              <a:t>Ao inovar e oferecer produtos únicos, as empresas do setor alimentar podem destacar-se e criar uma vantagem competitiva.</a:t>
            </a:r>
            <a:endParaRPr lang="en-IE" dirty="0">
              <a:solidFill>
                <a:srgbClr val="000000"/>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330285" y="3297371"/>
            <a:ext cx="2492387" cy="700373"/>
          </a:xfrm>
        </p:spPr>
        <p:txBody>
          <a:bodyPr/>
          <a:lstStyle/>
          <a:p>
            <a:pPr algn="ctr" rtl="0">
              <a:lnSpc>
                <a:spcPct val="70000"/>
              </a:lnSpc>
            </a:pPr>
            <a:r>
              <a:rPr lang="en-IE" sz="2400" b="1" dirty="0">
                <a:solidFill>
                  <a:srgbClr val="000000"/>
                </a:solidFill>
              </a:rPr>
              <a:t>Diferenciação dos Concorrentes</a:t>
            </a: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6130791" y="4097775"/>
            <a:ext cx="2669627" cy="2313782"/>
          </a:xfrm>
        </p:spPr>
        <p:txBody>
          <a:bodyPr/>
          <a:lstStyle/>
          <a:p>
            <a:pPr algn="ctr"/>
            <a:r>
              <a:rPr lang="pt-PT" dirty="0">
                <a:solidFill>
                  <a:srgbClr val="000000"/>
                </a:solidFill>
              </a:rPr>
              <a:t>A inovação pode ajudar as empresas do setor alimentar a racionalizar as suas operações e a reduzir os custos, conduzindo a uma maior eficiência e produtividade.</a:t>
            </a:r>
            <a:endParaRPr lang="en-IE" dirty="0">
              <a:solidFill>
                <a:srgbClr val="000000"/>
              </a:solidFill>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096001" y="3117857"/>
            <a:ext cx="2694936" cy="1208038"/>
          </a:xfrm>
        </p:spPr>
        <p:txBody>
          <a:bodyPr/>
          <a:lstStyle/>
          <a:p>
            <a:pPr algn="ctr" rtl="0">
              <a:lnSpc>
                <a:spcPct val="70000"/>
              </a:lnSpc>
            </a:pPr>
            <a:r>
              <a:rPr lang="pt-PT" sz="2400" b="1" dirty="0">
                <a:solidFill>
                  <a:srgbClr val="000000"/>
                </a:solidFill>
              </a:rPr>
              <a:t>Eficiência e produtividade melhoradas</a:t>
            </a: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08" y="4097775"/>
            <a:ext cx="2862806" cy="2101351"/>
          </a:xfrm>
        </p:spPr>
        <p:txBody>
          <a:bodyPr/>
          <a:lstStyle/>
          <a:p>
            <a:pPr algn="ctr"/>
            <a:r>
              <a:rPr lang="pt-PT" dirty="0">
                <a:solidFill>
                  <a:srgbClr val="000000"/>
                </a:solidFill>
              </a:rPr>
              <a:t>Ao desenvolver produtos e soluções inovadores, as empresas do setor alimentar podem aumentar as receitas e conquistar uma maior quota de mercado.</a:t>
            </a:r>
            <a:endParaRPr lang="en-IE" dirty="0">
              <a:solidFill>
                <a:srgbClr val="000000"/>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09899" y="3141408"/>
            <a:ext cx="2694935" cy="914836"/>
          </a:xfrm>
        </p:spPr>
        <p:txBody>
          <a:bodyPr/>
          <a:lstStyle/>
          <a:p>
            <a:pPr algn="ctr">
              <a:lnSpc>
                <a:spcPct val="70000"/>
              </a:lnSpc>
            </a:pPr>
            <a:r>
              <a:rPr lang="pt-PT" sz="2400" b="1" dirty="0">
                <a:solidFill>
                  <a:srgbClr val="000000"/>
                </a:solidFill>
              </a:rPr>
              <a:t>Aumento das receitas e da quota de mercado</a:t>
            </a:r>
            <a:endParaRPr lang="en-IE" sz="2400" b="1" dirty="0">
              <a:solidFill>
                <a:srgbClr val="000000"/>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1" y="196820"/>
            <a:ext cx="11698013" cy="1200329"/>
          </a:xfrm>
          <a:prstGeom prst="rect">
            <a:avLst/>
          </a:prstGeom>
          <a:solidFill>
            <a:srgbClr val="F79037"/>
          </a:solidFill>
        </p:spPr>
        <p:txBody>
          <a:bodyPr wrap="square">
            <a:spAutoFit/>
          </a:bodyPr>
          <a:lstStyle/>
          <a:p>
            <a:pPr marL="360000"/>
            <a:r>
              <a:rPr lang="pt-PT" sz="3600" dirty="0">
                <a:solidFill>
                  <a:schemeClr val="bg1"/>
                </a:solidFill>
              </a:rPr>
              <a:t>A inovação pode oferecer inúmeras oportunidades para as empresas do setor alimentar, incluindo:</a:t>
            </a:r>
            <a:endParaRPr lang="en-IE" sz="3600" dirty="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6" cstate="screen">
            <a:extLst>
              <a:ext uri="{28A0092B-C50C-407E-A947-70E740481C1C}">
                <a14:useLocalDpi xmlns:a14="http://schemas.microsoft.com/office/drawing/2010/main"/>
              </a:ext>
            </a:extLst>
          </a:blip>
          <a:srcRect l="1695" r="1695"/>
          <a:stretch>
            <a:fillRect/>
          </a:stretch>
        </p:blipFill>
        <p:spPr>
          <a:xfrm>
            <a:off x="3674900" y="1535132"/>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3"/>
          <a:srcRect/>
          <a:stretch>
            <a:fillRect/>
          </a:stretch>
        </p:blipFill>
        <p:spPr>
          <a:xfrm>
            <a:off x="1488378" y="1801812"/>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1339" t="-10368" r="-2939" b="-3285"/>
          <a:stretch/>
        </p:blipFill>
        <p:spPr>
          <a:xfrm>
            <a:off x="8765068" y="1585366"/>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694020" y="4242900"/>
            <a:ext cx="3215902" cy="2224679"/>
          </a:xfrm>
        </p:spPr>
        <p:txBody>
          <a:bodyPr/>
          <a:lstStyle/>
          <a:p>
            <a:pPr algn="ctr"/>
            <a:r>
              <a:rPr lang="pt-PT" dirty="0">
                <a:solidFill>
                  <a:srgbClr val="000000"/>
                </a:solidFill>
              </a:rPr>
              <a:t>A inovação também pode ajudar as empresas do setor alimentar a tornarem-se mais sustentáveis, reduzindo o desperdício, conservando recursos e minimizando a sua pegada ambiental.</a:t>
            </a:r>
            <a:endParaRPr lang="en-IE" dirty="0">
              <a:solidFill>
                <a:srgbClr val="000000"/>
              </a:solidFill>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028195" y="3589078"/>
            <a:ext cx="2547551" cy="708169"/>
          </a:xfrm>
        </p:spPr>
        <p:txBody>
          <a:bodyPr/>
          <a:lstStyle/>
          <a:p>
            <a:pPr algn="ctr">
              <a:lnSpc>
                <a:spcPct val="70000"/>
              </a:lnSpc>
            </a:pPr>
            <a:r>
              <a:rPr lang="en-IE" sz="2400" b="1" dirty="0" err="1">
                <a:solidFill>
                  <a:srgbClr val="000000"/>
                </a:solidFill>
              </a:rPr>
              <a:t>Sustentabilidade</a:t>
            </a:r>
            <a:r>
              <a:rPr lang="en-IE" sz="2400" b="1" dirty="0">
                <a:solidFill>
                  <a:srgbClr val="000000"/>
                </a:solidFill>
              </a:rPr>
              <a:t> </a:t>
            </a:r>
            <a:r>
              <a:rPr lang="en-IE" sz="2400" b="1" dirty="0" err="1">
                <a:solidFill>
                  <a:srgbClr val="000000"/>
                </a:solidFill>
              </a:rPr>
              <a:t>Melhorada</a:t>
            </a:r>
            <a:endParaRPr lang="en-IE" sz="2400" b="1" dirty="0">
              <a:solidFill>
                <a:srgbClr val="000000"/>
              </a:solidFill>
            </a:endParaRP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224702" y="4234481"/>
            <a:ext cx="3215901" cy="2442610"/>
          </a:xfrm>
        </p:spPr>
        <p:txBody>
          <a:bodyPr/>
          <a:lstStyle/>
          <a:p>
            <a:pPr algn="ctr"/>
            <a:r>
              <a:rPr lang="pt-PT" dirty="0">
                <a:solidFill>
                  <a:srgbClr val="000000"/>
                </a:solidFill>
              </a:rPr>
              <a:t>A inovação pode ajudar as empresas do setor alimentar a melhorar a qualidade e a  segurança dos seus produtos através do desenvolvimento de novas tecnologias e processos. </a:t>
            </a:r>
            <a:endParaRPr lang="en-IE" dirty="0">
              <a:solidFill>
                <a:srgbClr val="000000"/>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572879" y="3589078"/>
            <a:ext cx="2393978" cy="835357"/>
          </a:xfrm>
        </p:spPr>
        <p:txBody>
          <a:bodyPr/>
          <a:lstStyle/>
          <a:p>
            <a:pPr algn="ctr" rtl="0">
              <a:lnSpc>
                <a:spcPct val="70000"/>
              </a:lnSpc>
            </a:pPr>
            <a:r>
              <a:rPr lang="en-IE" sz="2400" b="1" dirty="0" err="1">
                <a:solidFill>
                  <a:srgbClr val="000000"/>
                </a:solidFill>
              </a:rPr>
              <a:t>Maior</a:t>
            </a:r>
            <a:r>
              <a:rPr lang="en-IE" sz="2400" b="1" dirty="0">
                <a:solidFill>
                  <a:srgbClr val="000000"/>
                </a:solidFill>
              </a:rPr>
              <a:t> Qualidade e </a:t>
            </a:r>
            <a:r>
              <a:rPr lang="en-IE" sz="2400" b="1" dirty="0" err="1">
                <a:solidFill>
                  <a:srgbClr val="000000"/>
                </a:solidFill>
              </a:rPr>
              <a:t>Segurança</a:t>
            </a:r>
            <a:endParaRPr lang="en-IE" sz="2400" b="1" dirty="0">
              <a:solidFill>
                <a:srgbClr val="000000"/>
              </a:solidFill>
            </a:endParaRP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755382" y="4287406"/>
            <a:ext cx="3990355" cy="2817961"/>
          </a:xfrm>
        </p:spPr>
        <p:txBody>
          <a:bodyPr/>
          <a:lstStyle/>
          <a:p>
            <a:pPr algn="ctr"/>
            <a:r>
              <a:rPr lang="pt-PT" dirty="0">
                <a:solidFill>
                  <a:srgbClr val="000000"/>
                </a:solidFill>
              </a:rPr>
              <a:t>Ao alavancar a inovação, as empresas podem melhorar a experiência do cliente, através de novos produtos, serviços ou tecnologias que aumentam a conveniência, a rapidez ou a personalização.</a:t>
            </a:r>
            <a:endParaRPr lang="en-US" dirty="0">
              <a:solidFill>
                <a:srgbClr val="000000"/>
              </a:solidFill>
            </a:endParaRPr>
          </a:p>
          <a:p>
            <a:pPr algn="ctr" rtl="0"/>
            <a:endParaRPr lang="en-US" dirty="0">
              <a:solidFill>
                <a:srgbClr val="000000"/>
              </a:solidFill>
            </a:endParaRPr>
          </a:p>
          <a:p>
            <a:pPr algn="ctr" rtl="0"/>
            <a:endParaRPr lang="en-US" dirty="0">
              <a:solidFill>
                <a:srgbClr val="000000"/>
              </a:solidFill>
            </a:endParaRPr>
          </a:p>
          <a:p>
            <a:pPr algn="ctr" rtl="0"/>
            <a:endParaRPr lang="en-US" dirty="0">
              <a:solidFill>
                <a:srgbClr val="000000"/>
              </a:solidFill>
            </a:endParaRPr>
          </a:p>
          <a:p>
            <a:pPr algn="ctr" rtl="0"/>
            <a:endParaRPr lang="en-US" dirty="0">
              <a:solidFill>
                <a:srgbClr val="000000"/>
              </a:solidFill>
            </a:endParaRPr>
          </a:p>
          <a:p>
            <a:pPr algn="ctr" rtl="0"/>
            <a:endParaRPr lang="en-US" dirty="0">
              <a:solidFill>
                <a:srgbClr val="000000"/>
              </a:solidFill>
            </a:endParaRPr>
          </a:p>
          <a:p>
            <a:pPr algn="ctr" rtl="0"/>
            <a:endParaRPr lang="en-IE" dirty="0">
              <a:solidFill>
                <a:srgbClr val="000000"/>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8089560" y="3548610"/>
            <a:ext cx="3074246" cy="931841"/>
          </a:xfrm>
        </p:spPr>
        <p:txBody>
          <a:bodyPr/>
          <a:lstStyle/>
          <a:p>
            <a:pPr algn="ctr" rtl="0">
              <a:lnSpc>
                <a:spcPct val="70000"/>
              </a:lnSpc>
            </a:pPr>
            <a:r>
              <a:rPr lang="en-IE" sz="2400" b="1" dirty="0" err="1">
                <a:solidFill>
                  <a:srgbClr val="000000"/>
                </a:solidFill>
              </a:rPr>
              <a:t>Melhoria</a:t>
            </a:r>
            <a:r>
              <a:rPr lang="en-IE" sz="2400" b="1" dirty="0">
                <a:solidFill>
                  <a:srgbClr val="000000"/>
                </a:solidFill>
              </a:rPr>
              <a:t> ao </a:t>
            </a:r>
            <a:r>
              <a:rPr lang="en-IE" sz="2400" b="1" dirty="0" err="1">
                <a:solidFill>
                  <a:srgbClr val="000000"/>
                </a:solidFill>
              </a:rPr>
              <a:t>nível</a:t>
            </a:r>
            <a:r>
              <a:rPr lang="en-IE" sz="2400" b="1" dirty="0">
                <a:solidFill>
                  <a:srgbClr val="000000"/>
                </a:solidFill>
              </a:rPr>
              <a:t> da </a:t>
            </a:r>
            <a:r>
              <a:rPr lang="en-IE" sz="2400" b="1" dirty="0" err="1">
                <a:solidFill>
                  <a:srgbClr val="000000"/>
                </a:solidFill>
              </a:rPr>
              <a:t>Experiência</a:t>
            </a:r>
            <a:r>
              <a:rPr lang="en-IE" sz="2400" b="1" dirty="0">
                <a:solidFill>
                  <a:srgbClr val="000000"/>
                </a:solidFill>
              </a:rPr>
              <a:t> do Cliente</a:t>
            </a:r>
            <a:endParaRPr lang="pt-PT" sz="2400" b="1" dirty="0">
              <a:solidFill>
                <a:srgbClr val="000000"/>
              </a:solidFill>
            </a:endParaRPr>
          </a:p>
        </p:txBody>
      </p:sp>
      <p:sp>
        <p:nvSpPr>
          <p:cNvPr id="16" name="TextBox 15">
            <a:extLst>
              <a:ext uri="{FF2B5EF4-FFF2-40B4-BE49-F238E27FC236}">
                <a16:creationId xmlns:a16="http://schemas.microsoft.com/office/drawing/2014/main" id="{B50E182C-FBC1-2A37-51AD-3C6D586A8A2A}"/>
              </a:ext>
            </a:extLst>
          </p:cNvPr>
          <p:cNvSpPr txBox="1"/>
          <p:nvPr/>
        </p:nvSpPr>
        <p:spPr>
          <a:xfrm>
            <a:off x="0" y="218417"/>
            <a:ext cx="11698013" cy="1200329"/>
          </a:xfrm>
          <a:prstGeom prst="rect">
            <a:avLst/>
          </a:prstGeom>
          <a:solidFill>
            <a:srgbClr val="F79037"/>
          </a:solidFill>
        </p:spPr>
        <p:txBody>
          <a:bodyPr wrap="square">
            <a:spAutoFit/>
          </a:bodyPr>
          <a:lstStyle/>
          <a:p>
            <a:pPr marL="360000"/>
            <a:r>
              <a:rPr lang="pt-PT" sz="3600" dirty="0">
                <a:solidFill>
                  <a:schemeClr val="bg1"/>
                </a:solidFill>
              </a:rPr>
              <a:t>A inovação pode oferecer inúmeras oportunidades para as empresas do setor alimentar, incluindo:</a:t>
            </a:r>
            <a:endParaRPr lang="en-IE" sz="3600" dirty="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244" r="244"/>
          <a:stretch>
            <a:fillRect/>
          </a:stretch>
        </p:blipFill>
        <p:spPr>
          <a:xfrm>
            <a:off x="5208121" y="1715181"/>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99131-938A-EF4A-39AF-E7AF131068CC}"/>
              </a:ext>
            </a:extLst>
          </p:cNvPr>
          <p:cNvSpPr txBox="1"/>
          <p:nvPr/>
        </p:nvSpPr>
        <p:spPr>
          <a:xfrm>
            <a:off x="781957" y="26271"/>
            <a:ext cx="1534510" cy="1608083"/>
          </a:xfrm>
          <a:prstGeom prst="rect">
            <a:avLst/>
          </a:prstGeom>
          <a:solidFill>
            <a:srgbClr val="F79037"/>
          </a:solidFill>
        </p:spPr>
        <p:txBody>
          <a:bodyPr wrap="square" rtlCol="0">
            <a:spAutoFit/>
          </a:bodyPr>
          <a:lstStyle/>
          <a:p>
            <a:pPr algn="l" rtl="0"/>
            <a:endParaRPr lang="en-IE" dirty="0"/>
          </a:p>
        </p:txBody>
      </p:sp>
      <p:pic>
        <p:nvPicPr>
          <p:cNvPr id="3" name="Picture 2">
            <a:hlinkClick r:id="rId2"/>
            <a:extLst>
              <a:ext uri="{FF2B5EF4-FFF2-40B4-BE49-F238E27FC236}">
                <a16:creationId xmlns:a16="http://schemas.microsoft.com/office/drawing/2014/main" id="{9A5B35BC-085B-D25B-8713-D5A5D701B3E6}"/>
              </a:ext>
            </a:extLst>
          </p:cNvPr>
          <p:cNvPicPr>
            <a:picLocks noChangeAspect="1"/>
          </p:cNvPicPr>
          <p:nvPr/>
        </p:nvPicPr>
        <p:blipFill>
          <a:blip r:embed="rId3"/>
          <a:stretch>
            <a:fillRect/>
          </a:stretch>
        </p:blipFill>
        <p:spPr>
          <a:xfrm>
            <a:off x="3130092" y="966191"/>
            <a:ext cx="8829735" cy="4917739"/>
          </a:xfrm>
          <a:prstGeom prst="rect">
            <a:avLst/>
          </a:prstGeom>
          <a:ln>
            <a:solidFill>
              <a:srgbClr val="000000"/>
            </a:solidFill>
          </a:ln>
        </p:spPr>
      </p:pic>
      <p:pic>
        <p:nvPicPr>
          <p:cNvPr id="5" name="Picture 4">
            <a:hlinkClick r:id="rId2"/>
            <a:extLst>
              <a:ext uri="{FF2B5EF4-FFF2-40B4-BE49-F238E27FC236}">
                <a16:creationId xmlns:a16="http://schemas.microsoft.com/office/drawing/2014/main" id="{D9CC2C6E-746E-4797-09EB-AAF264439F26}"/>
              </a:ext>
            </a:extLst>
          </p:cNvPr>
          <p:cNvPicPr>
            <a:picLocks noChangeAspect="1"/>
          </p:cNvPicPr>
          <p:nvPr/>
        </p:nvPicPr>
        <p:blipFill>
          <a:blip r:embed="rId4"/>
          <a:stretch>
            <a:fillRect/>
          </a:stretch>
        </p:blipFill>
        <p:spPr>
          <a:xfrm>
            <a:off x="989732" y="211155"/>
            <a:ext cx="1206562" cy="1238314"/>
          </a:xfrm>
          <a:prstGeom prst="rect">
            <a:avLst/>
          </a:prstGeom>
          <a:solidFill>
            <a:srgbClr val="F79037"/>
          </a:solidFill>
        </p:spPr>
      </p:pic>
      <p:sp>
        <p:nvSpPr>
          <p:cNvPr id="7" name="TextBox 6">
            <a:extLst>
              <a:ext uri="{FF2B5EF4-FFF2-40B4-BE49-F238E27FC236}">
                <a16:creationId xmlns:a16="http://schemas.microsoft.com/office/drawing/2014/main" id="{46AB1D78-7840-91E5-CB19-6FC367D9F4CA}"/>
              </a:ext>
            </a:extLst>
          </p:cNvPr>
          <p:cNvSpPr txBox="1"/>
          <p:nvPr/>
        </p:nvSpPr>
        <p:spPr>
          <a:xfrm>
            <a:off x="208824" y="1566873"/>
            <a:ext cx="2921268" cy="4893647"/>
          </a:xfrm>
          <a:prstGeom prst="rect">
            <a:avLst/>
          </a:prstGeom>
          <a:noFill/>
        </p:spPr>
        <p:txBody>
          <a:bodyPr wrap="square" rtlCol="0">
            <a:spAutoFit/>
          </a:bodyPr>
          <a:lstStyle/>
          <a:p>
            <a:pPr algn="ctr"/>
            <a:r>
              <a:rPr lang="pt-PT" sz="2400" dirty="0">
                <a:solidFill>
                  <a:srgbClr val="000000"/>
                </a:solidFill>
              </a:rPr>
              <a:t>A </a:t>
            </a:r>
            <a:r>
              <a:rPr lang="pt-PT" sz="2400" dirty="0" err="1">
                <a:solidFill>
                  <a:srgbClr val="000000"/>
                </a:solidFill>
              </a:rPr>
              <a:t>Strong</a:t>
            </a:r>
            <a:r>
              <a:rPr lang="pt-PT" sz="2400" dirty="0">
                <a:solidFill>
                  <a:srgbClr val="000000"/>
                </a:solidFill>
              </a:rPr>
              <a:t> </a:t>
            </a:r>
            <a:r>
              <a:rPr lang="pt-PT" sz="2400" dirty="0" err="1">
                <a:solidFill>
                  <a:srgbClr val="000000"/>
                </a:solidFill>
              </a:rPr>
              <a:t>Roots</a:t>
            </a:r>
            <a:r>
              <a:rPr lang="pt-PT" sz="2400" dirty="0">
                <a:solidFill>
                  <a:srgbClr val="000000"/>
                </a:solidFill>
              </a:rPr>
              <a:t> é um exemplo de uma empresa do setor alimentar que graças à inovação e aos elevados padrões éticos, acredita que “</a:t>
            </a:r>
            <a:r>
              <a:rPr lang="pt-PT" sz="2400" b="1" dirty="0">
                <a:solidFill>
                  <a:srgbClr val="000000"/>
                </a:solidFill>
              </a:rPr>
              <a:t>os alimentos podem ser melhores”. </a:t>
            </a:r>
            <a:r>
              <a:rPr lang="pt-PT" sz="2400" dirty="0">
                <a:solidFill>
                  <a:srgbClr val="000000"/>
                </a:solidFill>
              </a:rPr>
              <a:t>Tornou-se uma marca global no mercado dos alimentos congelados.</a:t>
            </a:r>
            <a:endParaRPr lang="en-IE" sz="2400" dirty="0">
              <a:solidFill>
                <a:srgbClr val="000000"/>
              </a:solidFill>
            </a:endParaRPr>
          </a:p>
        </p:txBody>
      </p:sp>
      <p:grpSp>
        <p:nvGrpSpPr>
          <p:cNvPr id="8" name="Graphic 4">
            <a:extLst>
              <a:ext uri="{FF2B5EF4-FFF2-40B4-BE49-F238E27FC236}">
                <a16:creationId xmlns:a16="http://schemas.microsoft.com/office/drawing/2014/main" id="{34575C33-8EA5-4AF0-A171-349107712705}"/>
              </a:ext>
            </a:extLst>
          </p:cNvPr>
          <p:cNvGrpSpPr/>
          <p:nvPr/>
        </p:nvGrpSpPr>
        <p:grpSpPr>
          <a:xfrm>
            <a:off x="2518521" y="699696"/>
            <a:ext cx="513325" cy="950186"/>
            <a:chOff x="9129274" y="2719113"/>
            <a:chExt cx="717139" cy="1386497"/>
          </a:xfrm>
          <a:solidFill>
            <a:srgbClr val="F79037"/>
          </a:solidFill>
        </p:grpSpPr>
        <p:grpSp>
          <p:nvGrpSpPr>
            <p:cNvPr id="9" name="Graphic 4">
              <a:extLst>
                <a:ext uri="{FF2B5EF4-FFF2-40B4-BE49-F238E27FC236}">
                  <a16:creationId xmlns:a16="http://schemas.microsoft.com/office/drawing/2014/main" id="{5B47D633-BA45-1C31-8AAE-BA6A6CF579E4}"/>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B265198C-7CDE-4D8B-4E7D-7B59231C2E6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0F927B22-ED63-707C-6B7E-115D1484890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A7735363-6DE9-DBC4-B0A3-DC61B27A92B1}"/>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D82E07C5-668D-86A0-5710-DB24E52131B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78B9605E-BA7D-99DA-A8DE-EDA2020AEF5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03E5E908-5713-04F0-C9C9-4CC0041D0F6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36C25E4E-5992-6B8D-2A25-52BEAEA9F15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6B1D573C-CCF5-3CA5-FCB9-FF1F0CA65DA8}"/>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5B1DE422-FBBE-6447-248B-BF7836C8C8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6A4E79A9-588D-32EA-447A-2DBC5CE486F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426871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253086"/>
            <a:ext cx="10479218" cy="3440624"/>
          </a:xfrm>
        </p:spPr>
        <p:txBody>
          <a:bodyPr/>
          <a:lstStyle/>
          <a:p>
            <a:pPr algn="just"/>
            <a:r>
              <a:rPr lang="pt-PT" dirty="0"/>
              <a:t>Um empreendedor também pode inovar integrando </a:t>
            </a:r>
            <a:r>
              <a:rPr lang="pt-PT" b="1" dirty="0"/>
              <a:t>iniciativas de impacto social</a:t>
            </a:r>
            <a:r>
              <a:rPr lang="pt-PT" dirty="0"/>
              <a:t> na sua atividade alimentar. Isto poderia envolver a criação de oportunidades de emprego para comunidades marginalizadas, o apoio a práticas laborais justas, a promoção da igualdade de género, a promoção da diversidade e da inclusão no local de trabalho e o apoio ao desenvolvimento comunitário.</a:t>
            </a:r>
          </a:p>
          <a:p>
            <a:pPr algn="just"/>
            <a:r>
              <a:rPr lang="pt-PT" dirty="0"/>
              <a:t>Isto contribuiria para o tópico "Pessoas" do lema Pessoas-Planeta-Proveito, abordando questões sociais e promovendo o bem-estar social.</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586923" y="376843"/>
            <a:ext cx="12268200" cy="803654"/>
          </a:xfrm>
        </p:spPr>
        <p:txBody>
          <a:bodyPr/>
          <a:lstStyle/>
          <a:p>
            <a:r>
              <a:rPr lang="pt-PT" dirty="0"/>
              <a:t>O Potencial Impacto Social das Empresas Alimentares</a:t>
            </a:r>
            <a:r>
              <a:rPr lang="en-IE" dirty="0"/>
              <a:t>…</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PESSOAS</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EF5FD7-A038-FDB3-D408-DCA537CBF469}"/>
              </a:ext>
            </a:extLst>
          </p:cNvPr>
          <p:cNvSpPr>
            <a:spLocks noGrp="1"/>
          </p:cNvSpPr>
          <p:nvPr>
            <p:ph type="body" sz="quarter" idx="16"/>
          </p:nvPr>
        </p:nvSpPr>
        <p:spPr>
          <a:xfrm>
            <a:off x="798381" y="647915"/>
            <a:ext cx="10595237" cy="803654"/>
          </a:xfrm>
        </p:spPr>
        <p:txBody>
          <a:bodyPr/>
          <a:lstStyle/>
          <a:p>
            <a:pPr algn="l" rtl="0"/>
            <a:r>
              <a:rPr lang="en-IE" dirty="0">
                <a:highlight>
                  <a:srgbClr val="F79037"/>
                </a:highlight>
              </a:rPr>
              <a:t>Inspire-se</a:t>
            </a:r>
            <a:r>
              <a:rPr lang="en-IE" dirty="0"/>
              <a:t> – </a:t>
            </a:r>
            <a:r>
              <a:rPr lang="en-IE" dirty="0" err="1"/>
              <a:t>Criando</a:t>
            </a:r>
            <a:r>
              <a:rPr lang="en-IE" dirty="0"/>
              <a:t> </a:t>
            </a:r>
            <a:r>
              <a:rPr lang="en-IE" dirty="0" err="1"/>
              <a:t>Impacto</a:t>
            </a:r>
            <a:r>
              <a:rPr lang="en-IE" dirty="0"/>
              <a:t> Social</a:t>
            </a:r>
          </a:p>
        </p:txBody>
      </p:sp>
      <p:sp>
        <p:nvSpPr>
          <p:cNvPr id="5" name="TextBox 4">
            <a:extLst>
              <a:ext uri="{FF2B5EF4-FFF2-40B4-BE49-F238E27FC236}">
                <a16:creationId xmlns:a16="http://schemas.microsoft.com/office/drawing/2014/main" id="{D4CE5AC3-718E-4DB6-797A-2D9D93664847}"/>
              </a:ext>
            </a:extLst>
          </p:cNvPr>
          <p:cNvSpPr txBox="1"/>
          <p:nvPr/>
        </p:nvSpPr>
        <p:spPr>
          <a:xfrm>
            <a:off x="598714" y="3717540"/>
            <a:ext cx="6004030" cy="1477328"/>
          </a:xfrm>
          <a:prstGeom prst="rect">
            <a:avLst/>
          </a:prstGeom>
          <a:noFill/>
        </p:spPr>
        <p:txBody>
          <a:bodyPr wrap="square">
            <a:spAutoFit/>
          </a:bodyPr>
          <a:lstStyle/>
          <a:p>
            <a:pPr algn="l" rtl="0"/>
            <a:r>
              <a:rPr lang="en-IE" dirty="0">
                <a:solidFill>
                  <a:srgbClr val="F79037"/>
                </a:solidFill>
                <a:hlinkClick r:id="rId2">
                  <a:extLst>
                    <a:ext uri="{A12FA001-AC4F-418D-AE19-62706E023703}">
                      <ahyp:hlinkClr xmlns:ahyp="http://schemas.microsoft.com/office/drawing/2018/hyperlinkcolor" val="tx"/>
                    </a:ext>
                  </a:extLst>
                </a:hlinkClick>
              </a:rPr>
              <a:t>https://www.linkedin.com/posts/world-economic-forum_this-open-hiring-policy-is-working-to-relieve-activity-7083867422243311617-hvSG?utm_source=share&amp;utm_medium=member_desktop</a:t>
            </a:r>
            <a:endParaRPr lang="en-IE" dirty="0">
              <a:solidFill>
                <a:srgbClr val="F79037"/>
              </a:solidFill>
            </a:endParaRPr>
          </a:p>
          <a:p>
            <a:pPr algn="l" rtl="0"/>
            <a:endParaRPr lang="en-IE" dirty="0">
              <a:solidFill>
                <a:srgbClr val="F79037"/>
              </a:solidFill>
            </a:endParaRPr>
          </a:p>
        </p:txBody>
      </p:sp>
      <p:pic>
        <p:nvPicPr>
          <p:cNvPr id="9" name="Picture 8">
            <a:hlinkClick r:id="rId2"/>
            <a:extLst>
              <a:ext uri="{FF2B5EF4-FFF2-40B4-BE49-F238E27FC236}">
                <a16:creationId xmlns:a16="http://schemas.microsoft.com/office/drawing/2014/main" id="{8A313A08-2271-FEF6-0F40-0CE9F9E3CD35}"/>
              </a:ext>
            </a:extLst>
          </p:cNvPr>
          <p:cNvPicPr>
            <a:picLocks noChangeAspect="1"/>
          </p:cNvPicPr>
          <p:nvPr/>
        </p:nvPicPr>
        <p:blipFill>
          <a:blip r:embed="rId3"/>
          <a:stretch>
            <a:fillRect/>
          </a:stretch>
        </p:blipFill>
        <p:spPr>
          <a:xfrm>
            <a:off x="7093845" y="1798710"/>
            <a:ext cx="3511730" cy="3511730"/>
          </a:xfrm>
          <a:prstGeom prst="rect">
            <a:avLst/>
          </a:prstGeom>
        </p:spPr>
      </p:pic>
      <p:sp>
        <p:nvSpPr>
          <p:cNvPr id="10" name="TextBox 9">
            <a:extLst>
              <a:ext uri="{FF2B5EF4-FFF2-40B4-BE49-F238E27FC236}">
                <a16:creationId xmlns:a16="http://schemas.microsoft.com/office/drawing/2014/main" id="{FE927689-21F8-C5F1-4B87-DD306BADC013}"/>
              </a:ext>
            </a:extLst>
          </p:cNvPr>
          <p:cNvSpPr txBox="1"/>
          <p:nvPr/>
        </p:nvSpPr>
        <p:spPr>
          <a:xfrm>
            <a:off x="598714" y="1704278"/>
            <a:ext cx="6004030" cy="1938992"/>
          </a:xfrm>
          <a:prstGeom prst="rect">
            <a:avLst/>
          </a:prstGeom>
          <a:noFill/>
        </p:spPr>
        <p:txBody>
          <a:bodyPr wrap="square" rtlCol="0">
            <a:spAutoFit/>
          </a:bodyPr>
          <a:lstStyle/>
          <a:p>
            <a:pPr algn="just"/>
            <a:r>
              <a:rPr lang="pt-PT" sz="2400" dirty="0">
                <a:solidFill>
                  <a:srgbClr val="000000"/>
                </a:solidFill>
              </a:rPr>
              <a:t>Aqui, o Fórum Económico Mundial mostra a atitude e a cultura que a Padaria </a:t>
            </a:r>
            <a:r>
              <a:rPr lang="pt-PT" sz="2400" dirty="0" err="1">
                <a:solidFill>
                  <a:srgbClr val="92D050"/>
                </a:solidFill>
              </a:rPr>
              <a:t>Greyston</a:t>
            </a:r>
            <a:r>
              <a:rPr lang="pt-PT" sz="2400" dirty="0">
                <a:solidFill>
                  <a:srgbClr val="92D050"/>
                </a:solidFill>
              </a:rPr>
              <a:t> </a:t>
            </a:r>
            <a:r>
              <a:rPr lang="pt-PT" sz="2400" dirty="0">
                <a:solidFill>
                  <a:srgbClr val="000000"/>
                </a:solidFill>
              </a:rPr>
              <a:t>está a desenvolver num esforço para fazer a diferença na sociedade, criando oportunidades de emprego para todos.</a:t>
            </a:r>
            <a:endParaRPr lang="en-IE" sz="2400" dirty="0">
              <a:solidFill>
                <a:srgbClr val="000000"/>
              </a:solidFill>
            </a:endParaRPr>
          </a:p>
        </p:txBody>
      </p:sp>
      <p:grpSp>
        <p:nvGrpSpPr>
          <p:cNvPr id="13" name="Graphic 4">
            <a:extLst>
              <a:ext uri="{FF2B5EF4-FFF2-40B4-BE49-F238E27FC236}">
                <a16:creationId xmlns:a16="http://schemas.microsoft.com/office/drawing/2014/main" id="{335BE375-FB36-193B-85D8-1077A14A3B7B}"/>
              </a:ext>
            </a:extLst>
          </p:cNvPr>
          <p:cNvGrpSpPr/>
          <p:nvPr/>
        </p:nvGrpSpPr>
        <p:grpSpPr>
          <a:xfrm>
            <a:off x="5861313" y="4883714"/>
            <a:ext cx="513325" cy="950186"/>
            <a:chOff x="9129274" y="2719113"/>
            <a:chExt cx="717139" cy="1386497"/>
          </a:xfrm>
          <a:solidFill>
            <a:srgbClr val="F79037"/>
          </a:solidFill>
        </p:grpSpPr>
        <p:grpSp>
          <p:nvGrpSpPr>
            <p:cNvPr id="14" name="Graphic 4">
              <a:extLst>
                <a:ext uri="{FF2B5EF4-FFF2-40B4-BE49-F238E27FC236}">
                  <a16:creationId xmlns:a16="http://schemas.microsoft.com/office/drawing/2014/main" id="{E3B17466-D0DF-C54B-6E62-CFBDC7AC958D}"/>
                </a:ext>
              </a:extLst>
            </p:cNvPr>
            <p:cNvGrpSpPr/>
            <p:nvPr/>
          </p:nvGrpSpPr>
          <p:grpSpPr>
            <a:xfrm>
              <a:off x="9159507" y="2719113"/>
              <a:ext cx="446280" cy="440141"/>
              <a:chOff x="9159507" y="2719113"/>
              <a:chExt cx="446280" cy="440141"/>
            </a:xfrm>
            <a:grpFill/>
          </p:grpSpPr>
          <p:sp>
            <p:nvSpPr>
              <p:cNvPr id="23" name="Freeform 18">
                <a:extLst>
                  <a:ext uri="{FF2B5EF4-FFF2-40B4-BE49-F238E27FC236}">
                    <a16:creationId xmlns:a16="http://schemas.microsoft.com/office/drawing/2014/main" id="{A4BFE5D9-8C3C-16CB-4663-48546CE72A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24" name="Freeform 19">
                <a:extLst>
                  <a:ext uri="{FF2B5EF4-FFF2-40B4-BE49-F238E27FC236}">
                    <a16:creationId xmlns:a16="http://schemas.microsoft.com/office/drawing/2014/main" id="{03202D68-0CF9-3548-846E-DD4A720F076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5" name="Graphic 4">
              <a:extLst>
                <a:ext uri="{FF2B5EF4-FFF2-40B4-BE49-F238E27FC236}">
                  <a16:creationId xmlns:a16="http://schemas.microsoft.com/office/drawing/2014/main" id="{D66DC09A-6C98-3EB1-6B40-8D06EA207E63}"/>
                </a:ext>
              </a:extLst>
            </p:cNvPr>
            <p:cNvGrpSpPr/>
            <p:nvPr/>
          </p:nvGrpSpPr>
          <p:grpSpPr>
            <a:xfrm>
              <a:off x="9129274" y="2893887"/>
              <a:ext cx="717139" cy="1211724"/>
              <a:chOff x="9129274" y="2893887"/>
              <a:chExt cx="717139" cy="1211724"/>
            </a:xfrm>
            <a:grpFill/>
          </p:grpSpPr>
          <p:sp>
            <p:nvSpPr>
              <p:cNvPr id="16" name="Freeform 21">
                <a:extLst>
                  <a:ext uri="{FF2B5EF4-FFF2-40B4-BE49-F238E27FC236}">
                    <a16:creationId xmlns:a16="http://schemas.microsoft.com/office/drawing/2014/main" id="{A4AB17EA-52AE-CC10-B382-0C3EC181559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7" name="Freeform 22">
                <a:extLst>
                  <a:ext uri="{FF2B5EF4-FFF2-40B4-BE49-F238E27FC236}">
                    <a16:creationId xmlns:a16="http://schemas.microsoft.com/office/drawing/2014/main" id="{DC8352C6-F2ED-037F-D798-0121560D5C4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8" name="Freeform 23">
                <a:extLst>
                  <a:ext uri="{FF2B5EF4-FFF2-40B4-BE49-F238E27FC236}">
                    <a16:creationId xmlns:a16="http://schemas.microsoft.com/office/drawing/2014/main" id="{979E1925-5921-A08B-3E1B-B342ED784B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9" name="Freeform 24">
                <a:extLst>
                  <a:ext uri="{FF2B5EF4-FFF2-40B4-BE49-F238E27FC236}">
                    <a16:creationId xmlns:a16="http://schemas.microsoft.com/office/drawing/2014/main" id="{340A9DF5-F371-11A3-5F9A-1E180467439C}"/>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20" name="Freeform 25">
                <a:extLst>
                  <a:ext uri="{FF2B5EF4-FFF2-40B4-BE49-F238E27FC236}">
                    <a16:creationId xmlns:a16="http://schemas.microsoft.com/office/drawing/2014/main" id="{83AC6DB8-8D85-B149-EA00-214E3A0CC45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21" name="Freeform 26">
                <a:extLst>
                  <a:ext uri="{FF2B5EF4-FFF2-40B4-BE49-F238E27FC236}">
                    <a16:creationId xmlns:a16="http://schemas.microsoft.com/office/drawing/2014/main" id="{99B00EEA-44E4-703F-493D-0809DC993C7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22" name="Freeform 27">
                <a:extLst>
                  <a:ext uri="{FF2B5EF4-FFF2-40B4-BE49-F238E27FC236}">
                    <a16:creationId xmlns:a16="http://schemas.microsoft.com/office/drawing/2014/main" id="{21475B1C-7D19-78AE-6804-77F782CA280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266543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29736" y="2846208"/>
            <a:ext cx="6010480" cy="3066422"/>
          </a:xfrm>
        </p:spPr>
        <p:txBody>
          <a:bodyPr/>
          <a:lstStyle/>
          <a:p>
            <a:pPr algn="l" rtl="0"/>
            <a:r>
              <a:rPr lang="en-US" dirty="0"/>
              <a:t>O Poder do Sistema Alimentar ÉTICO</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1891455"/>
            <a:ext cx="10900372" cy="3440624"/>
          </a:xfrm>
        </p:spPr>
        <p:txBody>
          <a:bodyPr/>
          <a:lstStyle/>
          <a:p>
            <a:pPr algn="just"/>
            <a:r>
              <a:rPr lang="pt-PT" dirty="0"/>
              <a:t>Também pode inovar </a:t>
            </a:r>
            <a:r>
              <a:rPr lang="pt-PT" b="1" dirty="0"/>
              <a:t>envolvendo os consumidores </a:t>
            </a:r>
            <a:r>
              <a:rPr lang="pt-PT" dirty="0"/>
              <a:t>nos seus esforços de sustentabilidade. Isto pode incluir a educação dos consumidores sobre os impactos sociais e ambientais das suas escolhas alimentares, o incentivo a padrões de consumo sustentáveis, a promoção de embalagens responsáveis e a gestão de resíduos, e inserir os consumidores em processos de cocriação ou de feedback para desenvolver produtos ou serviços alimentares mais sustentáveis. </a:t>
            </a:r>
          </a:p>
          <a:p>
            <a:pPr algn="just"/>
            <a:r>
              <a:rPr lang="pt-PT" dirty="0"/>
              <a:t>Esta atitude contribuirá igualmente para o tópico "</a:t>
            </a:r>
            <a:r>
              <a:rPr lang="pt-PT" b="1" dirty="0"/>
              <a:t>Pessoas</a:t>
            </a:r>
            <a:r>
              <a:rPr lang="pt-PT" dirty="0"/>
              <a:t>" do lema "Pessoas-Planeta-Proveito", ao dar aos consumidores a possibilidade de fazerem escolhas informadas e de participarem ativamente em iniciativas de sustentabilidade.</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402770" y="396174"/>
            <a:ext cx="12028715" cy="803654"/>
          </a:xfrm>
        </p:spPr>
        <p:txBody>
          <a:bodyPr/>
          <a:lstStyle/>
          <a:p>
            <a:r>
              <a:rPr lang="pt-PT" dirty="0"/>
              <a:t>O Potencial Impacto Social das Empresas Alimentares</a:t>
            </a:r>
            <a:r>
              <a:rPr lang="pt-PT" dirty="0">
                <a:solidFill>
                  <a:schemeClr val="tx1"/>
                </a:solidFill>
              </a:rPr>
              <a:t>...</a:t>
            </a:r>
            <a:endParaRPr lang="en-IE" dirty="0">
              <a:solidFill>
                <a:schemeClr val="tx1"/>
              </a:solidFill>
            </a:endParaRP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729344"/>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246185"/>
            <a:ext cx="2444436" cy="646331"/>
          </a:xfrm>
          <a:prstGeom prst="rect">
            <a:avLst/>
          </a:prstGeom>
          <a:noFill/>
        </p:spPr>
        <p:txBody>
          <a:bodyPr wrap="square" rtlCol="0">
            <a:spAutoFit/>
          </a:bodyPr>
          <a:lstStyle/>
          <a:p>
            <a:pPr algn="l" rtl="0"/>
            <a:r>
              <a:rPr lang="en-IE" sz="3600" b="1" dirty="0">
                <a:solidFill>
                  <a:srgbClr val="000000"/>
                </a:solidFill>
              </a:rPr>
              <a:t>PESSOAS</a:t>
            </a:r>
          </a:p>
        </p:txBody>
      </p:sp>
    </p:spTree>
    <p:extLst>
      <p:ext uri="{BB962C8B-B14F-4D97-AF65-F5344CB8AC3E}">
        <p14:creationId xmlns:p14="http://schemas.microsoft.com/office/powerpoint/2010/main" val="367702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63848" y="1520320"/>
            <a:ext cx="5481913" cy="3693938"/>
          </a:xfrm>
        </p:spPr>
        <p:txBody>
          <a:bodyPr/>
          <a:lstStyle/>
          <a:p>
            <a:pPr algn="just"/>
            <a:r>
              <a:rPr lang="pt-PT" dirty="0"/>
              <a:t>Consulte o Compêndio de Boas Práticas. </a:t>
            </a:r>
          </a:p>
          <a:p>
            <a:pPr algn="just"/>
            <a:r>
              <a:rPr lang="pt-PT" dirty="0"/>
              <a:t>A </a:t>
            </a:r>
            <a:r>
              <a:rPr lang="en-IE" b="1" dirty="0" err="1">
                <a:solidFill>
                  <a:srgbClr val="F79037"/>
                </a:solidFill>
                <a:hlinkClick r:id="rId2">
                  <a:extLst>
                    <a:ext uri="{A12FA001-AC4F-418D-AE19-62706E023703}">
                      <ahyp:hlinkClr xmlns:ahyp="http://schemas.microsoft.com/office/drawing/2018/hyperlinkcolor" val="tx"/>
                    </a:ext>
                  </a:extLst>
                </a:hlinkClick>
              </a:rPr>
              <a:t>Valio</a:t>
            </a:r>
            <a:r>
              <a:rPr lang="en-IE" b="1" dirty="0">
                <a:solidFill>
                  <a:srgbClr val="F79037"/>
                </a:solidFill>
                <a:hlinkClick r:id="rId2">
                  <a:extLst>
                    <a:ext uri="{A12FA001-AC4F-418D-AE19-62706E023703}">
                      <ahyp:hlinkClr xmlns:ahyp="http://schemas.microsoft.com/office/drawing/2018/hyperlinkcolor" val="tx"/>
                    </a:ext>
                  </a:extLst>
                </a:hlinkClick>
              </a:rPr>
              <a:t> </a:t>
            </a:r>
            <a:r>
              <a:rPr lang="pt-PT" dirty="0"/>
              <a:t>quer contribuir para a resolução dos desafios globais.</a:t>
            </a:r>
            <a:r>
              <a:rPr lang="en-US" dirty="0"/>
              <a:t> </a:t>
            </a:r>
            <a:r>
              <a:rPr lang="pt-PT" dirty="0"/>
              <a:t>A responsabilidade pelo meio ambiente, pela economia, pelas pessoas e pela sociedade está incorporada em tudo o que a empresa faz.</a:t>
            </a:r>
            <a:r>
              <a:rPr lang="en-US" dirty="0"/>
              <a:t> </a:t>
            </a:r>
            <a:r>
              <a:rPr lang="pt-PT" dirty="0"/>
              <a:t>Os pilares da sustentabilidade da </a:t>
            </a:r>
            <a:r>
              <a:rPr lang="pt-PT" dirty="0" err="1"/>
              <a:t>Valio</a:t>
            </a:r>
            <a:r>
              <a:rPr lang="pt-PT" dirty="0"/>
              <a:t> são a </a:t>
            </a:r>
            <a:r>
              <a:rPr lang="pt-PT" b="1" dirty="0"/>
              <a:t>abordagem cooperativa</a:t>
            </a:r>
            <a:r>
              <a:rPr lang="pt-PT" dirty="0"/>
              <a:t>. Os seus proprietários são produtores de leite Finlandeses e pagam sempre os seus lucros aos agricultores.</a:t>
            </a:r>
            <a:endParaRPr lang="en-IE" dirty="0"/>
          </a:p>
        </p:txBody>
      </p:sp>
      <p:pic>
        <p:nvPicPr>
          <p:cNvPr id="7" name="Picture 6">
            <a:hlinkClick r:id="rId3"/>
            <a:extLst>
              <a:ext uri="{FF2B5EF4-FFF2-40B4-BE49-F238E27FC236}">
                <a16:creationId xmlns:a16="http://schemas.microsoft.com/office/drawing/2014/main" id="{05777764-B92E-6F69-C2EE-B9FEEBFA4D83}"/>
              </a:ext>
            </a:extLst>
          </p:cNvPr>
          <p:cNvPicPr>
            <a:picLocks noChangeAspect="1"/>
          </p:cNvPicPr>
          <p:nvPr/>
        </p:nvPicPr>
        <p:blipFill>
          <a:blip r:embed="rId4"/>
          <a:srcRect/>
          <a:stretch/>
        </p:blipFill>
        <p:spPr>
          <a:xfrm>
            <a:off x="6769456" y="535407"/>
            <a:ext cx="1863893" cy="2636131"/>
          </a:xfrm>
          <a:prstGeom prst="rect">
            <a:avLst/>
          </a:prstGeom>
          <a:ln>
            <a:solidFill>
              <a:srgbClr val="11496E"/>
            </a:solidFill>
          </a:ln>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0" name="Picture Placeholder 19">
            <a:hlinkClick r:id="rId3"/>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sp>
        <p:nvSpPr>
          <p:cNvPr id="2" name="Text Placeholder 3">
            <a:extLst>
              <a:ext uri="{FF2B5EF4-FFF2-40B4-BE49-F238E27FC236}">
                <a16:creationId xmlns:a16="http://schemas.microsoft.com/office/drawing/2014/main" id="{E90BDD28-88B6-4ED6-8392-E7FC74428BBF}"/>
              </a:ext>
            </a:extLst>
          </p:cNvPr>
          <p:cNvSpPr txBox="1">
            <a:spLocks/>
          </p:cNvSpPr>
          <p:nvPr/>
        </p:nvSpPr>
        <p:spPr>
          <a:xfrm>
            <a:off x="754894" y="860820"/>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highlight>
                  <a:srgbClr val="F79037"/>
                </a:highlight>
              </a:rPr>
              <a:t>Inspire-se…</a:t>
            </a:r>
          </a:p>
        </p:txBody>
      </p:sp>
    </p:spTree>
    <p:extLst>
      <p:ext uri="{BB962C8B-B14F-4D97-AF65-F5344CB8AC3E}">
        <p14:creationId xmlns:p14="http://schemas.microsoft.com/office/powerpoint/2010/main" val="80236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lue apple with a green leaf and a green apple with a green stem  Description automatically generated">
            <a:extLst>
              <a:ext uri="{FF2B5EF4-FFF2-40B4-BE49-F238E27FC236}">
                <a16:creationId xmlns:a16="http://schemas.microsoft.com/office/drawing/2014/main" id="{4B6BBB6E-57C4-D044-BB87-E1437E769A74}"/>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l="-11059" t="-35739" r="-3500" b="-43302"/>
          <a:stretch/>
        </p:blipFill>
        <p:spPr>
          <a:xfrm>
            <a:off x="6128394" y="1391267"/>
            <a:ext cx="5239644" cy="4704418"/>
          </a:xfrm>
          <a:solidFill>
            <a:schemeClr val="bg1"/>
          </a:solidFill>
        </p:spPr>
      </p:pic>
      <p:pic>
        <p:nvPicPr>
          <p:cNvPr id="10" name="Picture 9">
            <a:extLst>
              <a:ext uri="{FF2B5EF4-FFF2-40B4-BE49-F238E27FC236}">
                <a16:creationId xmlns:a16="http://schemas.microsoft.com/office/drawing/2014/main" id="{AC74A2FF-9A51-51CA-7BE6-00DE5C671CEE}"/>
              </a:ext>
            </a:extLst>
          </p:cNvPr>
          <p:cNvPicPr>
            <a:picLocks noChangeAspect="1"/>
          </p:cNvPicPr>
          <p:nvPr/>
        </p:nvPicPr>
        <p:blipFill>
          <a:blip r:embed="rId4"/>
          <a:stretch>
            <a:fillRect/>
          </a:stretch>
        </p:blipFill>
        <p:spPr>
          <a:xfrm>
            <a:off x="1195880" y="4941505"/>
            <a:ext cx="971550" cy="590550"/>
          </a:xfrm>
          <a:prstGeom prst="rect">
            <a:avLst/>
          </a:prstGeom>
        </p:spPr>
      </p:pic>
      <p:grpSp>
        <p:nvGrpSpPr>
          <p:cNvPr id="11" name="Group 10">
            <a:extLst>
              <a:ext uri="{FF2B5EF4-FFF2-40B4-BE49-F238E27FC236}">
                <a16:creationId xmlns:a16="http://schemas.microsoft.com/office/drawing/2014/main" id="{AD5FD8E2-DAFC-184F-5E1A-1A7A40323F04}"/>
              </a:ext>
            </a:extLst>
          </p:cNvPr>
          <p:cNvGrpSpPr/>
          <p:nvPr/>
        </p:nvGrpSpPr>
        <p:grpSpPr>
          <a:xfrm>
            <a:off x="2707613" y="795855"/>
            <a:ext cx="1352656" cy="929207"/>
            <a:chOff x="3400450" y="986392"/>
            <a:chExt cx="1487826" cy="1083162"/>
          </a:xfrm>
        </p:grpSpPr>
        <p:sp>
          <p:nvSpPr>
            <p:cNvPr id="12" name="Freeform 9">
              <a:extLst>
                <a:ext uri="{FF2B5EF4-FFF2-40B4-BE49-F238E27FC236}">
                  <a16:creationId xmlns:a16="http://schemas.microsoft.com/office/drawing/2014/main" id="{82380A86-86FC-2486-BAF9-25ED72EFA9D5}"/>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13" name="Freeform 10">
              <a:extLst>
                <a:ext uri="{FF2B5EF4-FFF2-40B4-BE49-F238E27FC236}">
                  <a16:creationId xmlns:a16="http://schemas.microsoft.com/office/drawing/2014/main" id="{74B554D2-A9C8-0516-C6B8-3D2C22AEA72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grpSp>
        <p:nvGrpSpPr>
          <p:cNvPr id="14" name="Graphic 4">
            <a:extLst>
              <a:ext uri="{FF2B5EF4-FFF2-40B4-BE49-F238E27FC236}">
                <a16:creationId xmlns:a16="http://schemas.microsoft.com/office/drawing/2014/main" id="{CD3BB860-0AD6-B837-AB77-FC79D47A62BF}"/>
              </a:ext>
            </a:extLst>
          </p:cNvPr>
          <p:cNvGrpSpPr/>
          <p:nvPr/>
        </p:nvGrpSpPr>
        <p:grpSpPr>
          <a:xfrm>
            <a:off x="4783912" y="4354499"/>
            <a:ext cx="665054" cy="1163257"/>
            <a:chOff x="9129274" y="2719113"/>
            <a:chExt cx="717139" cy="1386497"/>
          </a:xfrm>
          <a:solidFill>
            <a:srgbClr val="F79037"/>
          </a:solidFill>
        </p:grpSpPr>
        <p:grpSp>
          <p:nvGrpSpPr>
            <p:cNvPr id="15" name="Graphic 4">
              <a:extLst>
                <a:ext uri="{FF2B5EF4-FFF2-40B4-BE49-F238E27FC236}">
                  <a16:creationId xmlns:a16="http://schemas.microsoft.com/office/drawing/2014/main" id="{77B9D728-D9DB-6420-DC99-9518EEB683AC}"/>
                </a:ext>
              </a:extLst>
            </p:cNvPr>
            <p:cNvGrpSpPr/>
            <p:nvPr/>
          </p:nvGrpSpPr>
          <p:grpSpPr>
            <a:xfrm>
              <a:off x="9159507" y="2719113"/>
              <a:ext cx="446280" cy="440141"/>
              <a:chOff x="9159507" y="2719113"/>
              <a:chExt cx="446280" cy="440141"/>
            </a:xfrm>
            <a:grpFill/>
          </p:grpSpPr>
          <p:sp>
            <p:nvSpPr>
              <p:cNvPr id="24" name="Freeform 18">
                <a:extLst>
                  <a:ext uri="{FF2B5EF4-FFF2-40B4-BE49-F238E27FC236}">
                    <a16:creationId xmlns:a16="http://schemas.microsoft.com/office/drawing/2014/main" id="{70177745-49A3-132A-1967-3282868C0A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25" name="Freeform 19">
                <a:extLst>
                  <a:ext uri="{FF2B5EF4-FFF2-40B4-BE49-F238E27FC236}">
                    <a16:creationId xmlns:a16="http://schemas.microsoft.com/office/drawing/2014/main" id="{BE92AE2D-5C4B-ED97-C233-09BDF72065E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6" name="Graphic 4">
              <a:extLst>
                <a:ext uri="{FF2B5EF4-FFF2-40B4-BE49-F238E27FC236}">
                  <a16:creationId xmlns:a16="http://schemas.microsoft.com/office/drawing/2014/main" id="{57F20376-C499-A95E-EE9B-BAFCB6F801AF}"/>
                </a:ext>
              </a:extLst>
            </p:cNvPr>
            <p:cNvGrpSpPr/>
            <p:nvPr/>
          </p:nvGrpSpPr>
          <p:grpSpPr>
            <a:xfrm>
              <a:off x="9129274" y="2893887"/>
              <a:ext cx="717139" cy="1211724"/>
              <a:chOff x="9129274" y="2893887"/>
              <a:chExt cx="717139" cy="1211724"/>
            </a:xfrm>
            <a:grpFill/>
          </p:grpSpPr>
          <p:sp>
            <p:nvSpPr>
              <p:cNvPr id="17" name="Freeform 21">
                <a:extLst>
                  <a:ext uri="{FF2B5EF4-FFF2-40B4-BE49-F238E27FC236}">
                    <a16:creationId xmlns:a16="http://schemas.microsoft.com/office/drawing/2014/main" id="{6D03AEBB-9F07-52F8-E32D-588B8932013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8" name="Freeform 22">
                <a:extLst>
                  <a:ext uri="{FF2B5EF4-FFF2-40B4-BE49-F238E27FC236}">
                    <a16:creationId xmlns:a16="http://schemas.microsoft.com/office/drawing/2014/main" id="{88EADB08-FDA2-816E-34B0-1D28CBDC841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9" name="Freeform 23">
                <a:extLst>
                  <a:ext uri="{FF2B5EF4-FFF2-40B4-BE49-F238E27FC236}">
                    <a16:creationId xmlns:a16="http://schemas.microsoft.com/office/drawing/2014/main" id="{BF69DDD9-1007-D697-3060-923BB14932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20" name="Freeform 24">
                <a:extLst>
                  <a:ext uri="{FF2B5EF4-FFF2-40B4-BE49-F238E27FC236}">
                    <a16:creationId xmlns:a16="http://schemas.microsoft.com/office/drawing/2014/main" id="{40598CC9-6C64-66F6-B542-35F29A644FA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21" name="Freeform 25">
                <a:extLst>
                  <a:ext uri="{FF2B5EF4-FFF2-40B4-BE49-F238E27FC236}">
                    <a16:creationId xmlns:a16="http://schemas.microsoft.com/office/drawing/2014/main" id="{924A27E4-7A0E-1257-1B0F-F4FBC84ACCE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22" name="Freeform 26">
                <a:extLst>
                  <a:ext uri="{FF2B5EF4-FFF2-40B4-BE49-F238E27FC236}">
                    <a16:creationId xmlns:a16="http://schemas.microsoft.com/office/drawing/2014/main" id="{957430C6-D7FF-D75C-2EBC-6F48C5134E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23" name="Freeform 27">
                <a:extLst>
                  <a:ext uri="{FF2B5EF4-FFF2-40B4-BE49-F238E27FC236}">
                    <a16:creationId xmlns:a16="http://schemas.microsoft.com/office/drawing/2014/main" id="{ED8C9686-E627-AA78-5383-2FFE529F937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
        <p:nvSpPr>
          <p:cNvPr id="26" name="TextBox 25">
            <a:extLst>
              <a:ext uri="{FF2B5EF4-FFF2-40B4-BE49-F238E27FC236}">
                <a16:creationId xmlns:a16="http://schemas.microsoft.com/office/drawing/2014/main" id="{53717A51-B6F1-1EF1-1555-167C9BB60DB2}"/>
              </a:ext>
            </a:extLst>
          </p:cNvPr>
          <p:cNvSpPr txBox="1"/>
          <p:nvPr/>
        </p:nvSpPr>
        <p:spPr>
          <a:xfrm>
            <a:off x="5532207" y="5382495"/>
            <a:ext cx="2068124" cy="923330"/>
          </a:xfrm>
          <a:prstGeom prst="rect">
            <a:avLst/>
          </a:prstGeom>
          <a:solidFill>
            <a:srgbClr val="F79037"/>
          </a:solidFill>
        </p:spPr>
        <p:txBody>
          <a:bodyPr wrap="square" rtlCol="0">
            <a:spAutoFit/>
          </a:bodyPr>
          <a:lstStyle/>
          <a:p>
            <a:pPr algn="ctr"/>
            <a:r>
              <a:rPr lang="pt-PT" dirty="0">
                <a:solidFill>
                  <a:srgbClr val="000000"/>
                </a:solidFill>
                <a:highlight>
                  <a:srgbClr val="F79037"/>
                </a:highlight>
              </a:rPr>
              <a:t>Clique aqui para ler este artigo interessante</a:t>
            </a:r>
          </a:p>
        </p:txBody>
      </p:sp>
      <p:sp>
        <p:nvSpPr>
          <p:cNvPr id="3" name="Text Placeholder 1">
            <a:extLst>
              <a:ext uri="{FF2B5EF4-FFF2-40B4-BE49-F238E27FC236}">
                <a16:creationId xmlns:a16="http://schemas.microsoft.com/office/drawing/2014/main" id="{ED85FE78-CC88-16D5-5E31-BDDC468FF7F9}"/>
              </a:ext>
            </a:extLst>
          </p:cNvPr>
          <p:cNvSpPr txBox="1">
            <a:spLocks/>
          </p:cNvSpPr>
          <p:nvPr/>
        </p:nvSpPr>
        <p:spPr>
          <a:xfrm>
            <a:off x="800934" y="1415920"/>
            <a:ext cx="5055171" cy="3808175"/>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000" i="1" kern="1200" baseline="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hlinkClick r:id="rId5">
                  <a:extLst>
                    <a:ext uri="{A12FA001-AC4F-418D-AE19-62706E023703}">
                      <ahyp:hlinkClr xmlns:ahyp="http://schemas.microsoft.com/office/drawing/2018/hyperlinkcolor" val="tx"/>
                    </a:ext>
                  </a:extLst>
                </a:hlinkClick>
              </a:rPr>
              <a:t>Como a Inovação </a:t>
            </a:r>
            <a:r>
              <a:rPr lang="en-US" sz="3600" b="1" dirty="0" err="1">
                <a:hlinkClick r:id="rId5">
                  <a:extLst>
                    <a:ext uri="{A12FA001-AC4F-418D-AE19-62706E023703}">
                      <ahyp:hlinkClr xmlns:ahyp="http://schemas.microsoft.com/office/drawing/2018/hyperlinkcolor" val="tx"/>
                    </a:ext>
                  </a:extLst>
                </a:hlinkClick>
              </a:rPr>
              <a:t>inclusiva</a:t>
            </a:r>
            <a:r>
              <a:rPr lang="en-US" sz="3600" b="1" dirty="0">
                <a:hlinkClick r:id="rId5">
                  <a:extLst>
                    <a:ext uri="{A12FA001-AC4F-418D-AE19-62706E023703}">
                      <ahyp:hlinkClr xmlns:ahyp="http://schemas.microsoft.com/office/drawing/2018/hyperlinkcolor" val="tx"/>
                    </a:ext>
                  </a:extLst>
                </a:hlinkClick>
              </a:rPr>
              <a:t> </a:t>
            </a:r>
            <a:r>
              <a:rPr lang="en-US" sz="3600" b="1" dirty="0" err="1">
                <a:hlinkClick r:id="rId5">
                  <a:extLst>
                    <a:ext uri="{A12FA001-AC4F-418D-AE19-62706E023703}">
                      <ahyp:hlinkClr xmlns:ahyp="http://schemas.microsoft.com/office/drawing/2018/hyperlinkcolor" val="tx"/>
                    </a:ext>
                  </a:extLst>
                </a:hlinkClick>
              </a:rPr>
              <a:t>poderia</a:t>
            </a:r>
            <a:r>
              <a:rPr lang="en-US" sz="3600" b="1" dirty="0">
                <a:hlinkClick r:id="rId5">
                  <a:extLst>
                    <a:ext uri="{A12FA001-AC4F-418D-AE19-62706E023703}">
                      <ahyp:hlinkClr xmlns:ahyp="http://schemas.microsoft.com/office/drawing/2018/hyperlinkcolor" val="tx"/>
                    </a:ext>
                  </a:extLst>
                </a:hlinkClick>
              </a:rPr>
              <a:t> </a:t>
            </a:r>
            <a:r>
              <a:rPr lang="en-US" sz="3600" b="1" dirty="0" err="1">
                <a:hlinkClick r:id="rId5">
                  <a:extLst>
                    <a:ext uri="{A12FA001-AC4F-418D-AE19-62706E023703}">
                      <ahyp:hlinkClr xmlns:ahyp="http://schemas.microsoft.com/office/drawing/2018/hyperlinkcolor" val="tx"/>
                    </a:ext>
                  </a:extLst>
                </a:hlinkClick>
              </a:rPr>
              <a:t>transformar</a:t>
            </a:r>
            <a:r>
              <a:rPr lang="en-US" sz="3600" b="1" dirty="0">
                <a:hlinkClick r:id="rId5">
                  <a:extLst>
                    <a:ext uri="{A12FA001-AC4F-418D-AE19-62706E023703}">
                      <ahyp:hlinkClr xmlns:ahyp="http://schemas.microsoft.com/office/drawing/2018/hyperlinkcolor" val="tx"/>
                    </a:ext>
                  </a:extLst>
                </a:hlinkClick>
              </a:rPr>
              <a:t> </a:t>
            </a:r>
            <a:r>
              <a:rPr lang="en-US" sz="3600" b="1" dirty="0" err="1">
                <a:hlinkClick r:id="rId5">
                  <a:extLst>
                    <a:ext uri="{A12FA001-AC4F-418D-AE19-62706E023703}">
                      <ahyp:hlinkClr xmlns:ahyp="http://schemas.microsoft.com/office/drawing/2018/hyperlinkcolor" val="tx"/>
                    </a:ext>
                  </a:extLst>
                </a:hlinkClick>
              </a:rPr>
              <a:t>os</a:t>
            </a:r>
            <a:r>
              <a:rPr lang="en-US" sz="3600" b="1" dirty="0">
                <a:hlinkClick r:id="rId5">
                  <a:extLst>
                    <a:ext uri="{A12FA001-AC4F-418D-AE19-62706E023703}">
                      <ahyp:hlinkClr xmlns:ahyp="http://schemas.microsoft.com/office/drawing/2018/hyperlinkcolor" val="tx"/>
                    </a:ext>
                  </a:extLst>
                </a:hlinkClick>
              </a:rPr>
              <a:t> </a:t>
            </a:r>
            <a:r>
              <a:rPr lang="en-US" sz="3600" b="1" dirty="0" err="1">
                <a:hlinkClick r:id="rId5">
                  <a:extLst>
                    <a:ext uri="{A12FA001-AC4F-418D-AE19-62706E023703}">
                      <ahyp:hlinkClr xmlns:ahyp="http://schemas.microsoft.com/office/drawing/2018/hyperlinkcolor" val="tx"/>
                    </a:ext>
                  </a:extLst>
                </a:hlinkClick>
              </a:rPr>
              <a:t>sistemas</a:t>
            </a:r>
            <a:r>
              <a:rPr lang="en-US" sz="3600" b="1" dirty="0">
                <a:hlinkClick r:id="rId5">
                  <a:extLst>
                    <a:ext uri="{A12FA001-AC4F-418D-AE19-62706E023703}">
                      <ahyp:hlinkClr xmlns:ahyp="http://schemas.microsoft.com/office/drawing/2018/hyperlinkcolor" val="tx"/>
                    </a:ext>
                  </a:extLst>
                </a:hlinkClick>
              </a:rPr>
              <a:t> </a:t>
            </a:r>
            <a:r>
              <a:rPr lang="en-US" sz="3600" b="1" dirty="0" err="1">
                <a:hlinkClick r:id="rId5">
                  <a:extLst>
                    <a:ext uri="{A12FA001-AC4F-418D-AE19-62706E023703}">
                      <ahyp:hlinkClr xmlns:ahyp="http://schemas.microsoft.com/office/drawing/2018/hyperlinkcolor" val="tx"/>
                    </a:ext>
                  </a:extLst>
                </a:hlinkClick>
              </a:rPr>
              <a:t>alimentares</a:t>
            </a:r>
            <a:r>
              <a:rPr lang="en-US" sz="3600" b="1" dirty="0">
                <a:hlinkClick r:id="rId5">
                  <a:extLst>
                    <a:ext uri="{A12FA001-AC4F-418D-AE19-62706E023703}">
                      <ahyp:hlinkClr xmlns:ahyp="http://schemas.microsoft.com/office/drawing/2018/hyperlinkcolor" val="tx"/>
                    </a:ext>
                  </a:extLst>
                </a:hlinkClick>
              </a:rPr>
              <a:t> – e </a:t>
            </a:r>
            <a:r>
              <a:rPr lang="en-US" sz="3600" b="1" dirty="0" err="1">
                <a:hlinkClick r:id="rId5">
                  <a:extLst>
                    <a:ext uri="{A12FA001-AC4F-418D-AE19-62706E023703}">
                      <ahyp:hlinkClr xmlns:ahyp="http://schemas.microsoft.com/office/drawing/2018/hyperlinkcolor" val="tx"/>
                    </a:ext>
                  </a:extLst>
                </a:hlinkClick>
              </a:rPr>
              <a:t>ajudar</a:t>
            </a:r>
            <a:r>
              <a:rPr lang="en-US" sz="3600" b="1" dirty="0">
                <a:hlinkClick r:id="rId5">
                  <a:extLst>
                    <a:ext uri="{A12FA001-AC4F-418D-AE19-62706E023703}">
                      <ahyp:hlinkClr xmlns:ahyp="http://schemas.microsoft.com/office/drawing/2018/hyperlinkcolor" val="tx"/>
                    </a:ext>
                  </a:extLst>
                </a:hlinkClick>
              </a:rPr>
              <a:t> a </a:t>
            </a:r>
            <a:r>
              <a:rPr lang="en-US" sz="3600" b="1" dirty="0" err="1">
                <a:hlinkClick r:id="rId5">
                  <a:extLst>
                    <a:ext uri="{A12FA001-AC4F-418D-AE19-62706E023703}">
                      <ahyp:hlinkClr xmlns:ahyp="http://schemas.microsoft.com/office/drawing/2018/hyperlinkcolor" val="tx"/>
                    </a:ext>
                  </a:extLst>
                </a:hlinkClick>
              </a:rPr>
              <a:t>acabar</a:t>
            </a:r>
            <a:r>
              <a:rPr lang="en-US" sz="3600" b="1" dirty="0">
                <a:hlinkClick r:id="rId5">
                  <a:extLst>
                    <a:ext uri="{A12FA001-AC4F-418D-AE19-62706E023703}">
                      <ahyp:hlinkClr xmlns:ahyp="http://schemas.microsoft.com/office/drawing/2018/hyperlinkcolor" val="tx"/>
                    </a:ext>
                  </a:extLst>
                </a:hlinkClick>
              </a:rPr>
              <a:t> com a </a:t>
            </a:r>
            <a:r>
              <a:rPr lang="en-US" sz="3600" b="1" dirty="0" err="1">
                <a:hlinkClick r:id="rId5">
                  <a:extLst>
                    <a:ext uri="{A12FA001-AC4F-418D-AE19-62706E023703}">
                      <ahyp:hlinkClr xmlns:ahyp="http://schemas.microsoft.com/office/drawing/2018/hyperlinkcolor" val="tx"/>
                    </a:ext>
                  </a:extLst>
                </a:hlinkClick>
              </a:rPr>
              <a:t>fome</a:t>
            </a:r>
            <a:r>
              <a:rPr lang="en-US" sz="3600" b="1" dirty="0">
                <a:hlinkClick r:id="rId5">
                  <a:extLst>
                    <a:ext uri="{A12FA001-AC4F-418D-AE19-62706E023703}">
                      <ahyp:hlinkClr xmlns:ahyp="http://schemas.microsoft.com/office/drawing/2018/hyperlinkcolor" val="tx"/>
                    </a:ext>
                  </a:extLst>
                </a:hlinkClick>
              </a:rPr>
              <a:t> no </a:t>
            </a:r>
            <a:r>
              <a:rPr lang="en-US" sz="3600" b="1" dirty="0" err="1">
                <a:hlinkClick r:id="rId5">
                  <a:extLst>
                    <a:ext uri="{A12FA001-AC4F-418D-AE19-62706E023703}">
                      <ahyp:hlinkClr xmlns:ahyp="http://schemas.microsoft.com/office/drawing/2018/hyperlinkcolor" val="tx"/>
                    </a:ext>
                  </a:extLst>
                </a:hlinkClick>
              </a:rPr>
              <a:t>mundo</a:t>
            </a:r>
            <a:endParaRPr lang="en-IE" sz="3600" b="1" dirty="0"/>
          </a:p>
        </p:txBody>
      </p:sp>
    </p:spTree>
    <p:extLst>
      <p:ext uri="{BB962C8B-B14F-4D97-AF65-F5344CB8AC3E}">
        <p14:creationId xmlns:p14="http://schemas.microsoft.com/office/powerpoint/2010/main" val="84085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914400" y="1989011"/>
            <a:ext cx="10737410" cy="3440624"/>
          </a:xfrm>
        </p:spPr>
        <p:txBody>
          <a:bodyPr/>
          <a:lstStyle/>
          <a:p>
            <a:pPr algn="just"/>
            <a:r>
              <a:rPr lang="pt-PT" dirty="0"/>
              <a:t>Fornecimento</a:t>
            </a:r>
            <a:r>
              <a:rPr lang="en-US" dirty="0"/>
              <a:t> sustentável: </a:t>
            </a:r>
            <a:r>
              <a:rPr lang="pt-PT" dirty="0"/>
              <a:t>Um empreendedor ético pode inovar ao incorporar práticas de abastecimento sustentáveis no seu negócio alimentar. </a:t>
            </a:r>
          </a:p>
          <a:p>
            <a:pPr algn="just"/>
            <a:r>
              <a:rPr lang="pt-PT" dirty="0"/>
              <a:t>Isto poderia envolver o fornecimento de ingredientes biológicos, produzidos localmente e de comércio justo, apoiando práticas agrícolas regenerativas, promovendo a biodiversidade e protegendo os recursos naturais.</a:t>
            </a:r>
          </a:p>
          <a:p>
            <a:pPr algn="just"/>
            <a:r>
              <a:rPr lang="pt-PT" dirty="0"/>
              <a:t>Isto contribuiria para o tópico “</a:t>
            </a:r>
            <a:r>
              <a:rPr lang="pt-PT" b="1" dirty="0"/>
              <a:t>Planeta</a:t>
            </a:r>
            <a:r>
              <a:rPr lang="pt-PT" dirty="0"/>
              <a:t>” do lema Pessoas-Planeta-Proveito, reduzindo o impacto ambiental e apoiando sistemas alimentares sustentáveis.</a:t>
            </a:r>
          </a:p>
          <a:p>
            <a:pPr algn="just"/>
            <a:endParaRPr lang="pt-PT"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597528" y="235122"/>
            <a:ext cx="11365871" cy="1051347"/>
          </a:xfrm>
        </p:spPr>
        <p:txBody>
          <a:bodyPr/>
          <a:lstStyle/>
          <a:p>
            <a:r>
              <a:rPr lang="pt-PT" dirty="0"/>
              <a:t>O Potencial Impacto Ambiental das Empresas Alimentares...</a:t>
            </a:r>
            <a:endParaRPr lang="en-IE" dirty="0"/>
          </a:p>
        </p:txBody>
      </p:sp>
      <p:sp>
        <p:nvSpPr>
          <p:cNvPr id="4" name="TextBox 3">
            <a:extLst>
              <a:ext uri="{FF2B5EF4-FFF2-40B4-BE49-F238E27FC236}">
                <a16:creationId xmlns:a16="http://schemas.microsoft.com/office/drawing/2014/main" id="{F44A5E22-AD79-00A1-89DD-C88126F6495A}"/>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PLANETA</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367788" y="4535787"/>
            <a:ext cx="1284022"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1009403" y="1945110"/>
            <a:ext cx="11014439" cy="3414905"/>
          </a:xfrm>
        </p:spPr>
        <p:txBody>
          <a:bodyPr/>
          <a:lstStyle/>
          <a:p>
            <a:pPr algn="just"/>
            <a:r>
              <a:rPr lang="pt-PT" dirty="0"/>
              <a:t>Mais uma vez, um empreendedor pode inovar adotando os princípios da economia circular na sua empresa alimentar.</a:t>
            </a:r>
            <a:r>
              <a:rPr lang="en-US" dirty="0"/>
              <a:t> </a:t>
            </a:r>
            <a:r>
              <a:rPr lang="pt-PT" dirty="0"/>
              <a:t>Isto pode implicar a redução do desperdício alimentar através de embalagens inovadoras, práticas ou métodos de transformação e distribuição mais simples, a implementação de programas de reciclagem e compostagem, a promoção do </a:t>
            </a:r>
            <a:r>
              <a:rPr lang="pt-PT" i="1" dirty="0" err="1"/>
              <a:t>upcycling</a:t>
            </a:r>
            <a:r>
              <a:rPr lang="pt-PT" dirty="0"/>
              <a:t> ou reorientação de subprodutos alimentares e a otimização da utilização dos recursos ao longo da cadeia de abastecimento. </a:t>
            </a:r>
          </a:p>
          <a:p>
            <a:pPr algn="just"/>
            <a:r>
              <a:rPr lang="pt-PT" dirty="0"/>
              <a:t>Tal contribuiria para o tópico “</a:t>
            </a:r>
            <a:r>
              <a:rPr lang="pt-PT" b="1" dirty="0"/>
              <a:t>Proveito</a:t>
            </a:r>
            <a:r>
              <a:rPr lang="pt-PT" dirty="0"/>
              <a:t>" do lema Pessoas-Planeta-Proveito, reduzindo os custos, melhorando a eficiência operacional e criando valor a partir de resíduos ou subprodutos... ao mesmo tempo que teria um efeito positivo no PLANETA.</a:t>
            </a:r>
            <a:endParaRPr lang="en-US" dirty="0"/>
          </a:p>
          <a:p>
            <a:pPr algn="just" rtl="0"/>
            <a:endParaRPr lang="en-US" dirty="0"/>
          </a:p>
          <a:p>
            <a:pPr algn="just" rtl="0"/>
            <a:endParaRPr lang="en-US"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71633" y="334919"/>
            <a:ext cx="11520367" cy="972155"/>
          </a:xfrm>
        </p:spPr>
        <p:txBody>
          <a:bodyPr/>
          <a:lstStyle/>
          <a:p>
            <a:r>
              <a:rPr lang="pt-PT" dirty="0"/>
              <a:t>O Potencial Impacto Ambiental das Empresas Alimentares...</a:t>
            </a:r>
            <a:endParaRPr lang="en-IE" dirty="0"/>
          </a:p>
        </p:txBody>
      </p:sp>
      <p:sp>
        <p:nvSpPr>
          <p:cNvPr id="10" name="TextBox 9">
            <a:extLst>
              <a:ext uri="{FF2B5EF4-FFF2-40B4-BE49-F238E27FC236}">
                <a16:creationId xmlns:a16="http://schemas.microsoft.com/office/drawing/2014/main" id="{FF8414EA-52DF-D894-A83C-3342D9F274FC}"/>
              </a:ext>
            </a:extLst>
          </p:cNvPr>
          <p:cNvSpPr txBox="1"/>
          <p:nvPr/>
        </p:nvSpPr>
        <p:spPr>
          <a:xfrm>
            <a:off x="1009403" y="1298779"/>
            <a:ext cx="2444436" cy="646331"/>
          </a:xfrm>
          <a:prstGeom prst="rect">
            <a:avLst/>
          </a:prstGeom>
          <a:noFill/>
        </p:spPr>
        <p:txBody>
          <a:bodyPr wrap="square" rtlCol="0">
            <a:spAutoFit/>
          </a:bodyPr>
          <a:lstStyle/>
          <a:p>
            <a:pPr algn="l" rtl="0"/>
            <a:r>
              <a:rPr lang="pt-PT" sz="3600" b="1" dirty="0">
                <a:solidFill>
                  <a:srgbClr val="000000"/>
                </a:solidFill>
              </a:rPr>
              <a:t>Proveito</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847044" y="4912890"/>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algn="l" rtl="0"/>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627055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2C906-A531-9A56-9C8B-4D7720781515}"/>
              </a:ext>
            </a:extLst>
          </p:cNvPr>
          <p:cNvSpPr>
            <a:spLocks noGrp="1"/>
          </p:cNvSpPr>
          <p:nvPr>
            <p:ph type="body" sz="quarter" idx="18"/>
          </p:nvPr>
        </p:nvSpPr>
        <p:spPr>
          <a:xfrm>
            <a:off x="898358" y="1467641"/>
            <a:ext cx="5645661" cy="4684754"/>
          </a:xfrm>
        </p:spPr>
        <p:txBody>
          <a:bodyPr/>
          <a:lstStyle/>
          <a:p>
            <a:pPr algn="just">
              <a:spcBef>
                <a:spcPts val="500"/>
              </a:spcBef>
            </a:pPr>
            <a:r>
              <a:rPr lang="pt-PT" sz="2300" dirty="0"/>
              <a:t>A inovação exige pensar, para além das restrições de curto prazo, na forma como as empresas e a sociedade precisam de fazer as coisas de forma diferente daqui a seis meses, três anos, 10 anos e mais além.</a:t>
            </a:r>
          </a:p>
          <a:p>
            <a:pPr algn="just">
              <a:spcBef>
                <a:spcPts val="500"/>
              </a:spcBef>
            </a:pPr>
            <a:r>
              <a:rPr lang="pt-PT" sz="2300" dirty="0"/>
              <a:t>A inovação significa avaliar as forças externas que estão a mudar o nosso mundo e evoluir para antecipar essas necessidades.</a:t>
            </a:r>
          </a:p>
          <a:p>
            <a:pPr algn="just">
              <a:spcBef>
                <a:spcPts val="500"/>
              </a:spcBef>
            </a:pPr>
            <a:r>
              <a:rPr lang="pt-PT" sz="2300" dirty="0"/>
              <a:t>A</a:t>
            </a:r>
            <a:r>
              <a:rPr lang="pt-PT" sz="2300" b="1" dirty="0">
                <a:solidFill>
                  <a:srgbClr val="F79037"/>
                </a:solidFill>
              </a:rPr>
              <a:t> </a:t>
            </a:r>
            <a:r>
              <a:rPr lang="en-US" sz="2300" b="1" dirty="0">
                <a:solidFill>
                  <a:srgbClr val="F79037"/>
                </a:solidFill>
                <a:hlinkClick r:id="rId3">
                  <a:extLst>
                    <a:ext uri="{A12FA001-AC4F-418D-AE19-62706E023703}">
                      <ahyp:hlinkClr xmlns:ahyp="http://schemas.microsoft.com/office/drawing/2018/hyperlinkcolor" val="tx"/>
                    </a:ext>
                  </a:extLst>
                </a:hlinkClick>
              </a:rPr>
              <a:t>Plenty</a:t>
            </a:r>
            <a:r>
              <a:rPr lang="pt-PT" sz="2300" b="1" dirty="0">
                <a:solidFill>
                  <a:srgbClr val="F79037"/>
                </a:solidFill>
              </a:rPr>
              <a:t> </a:t>
            </a:r>
            <a:r>
              <a:rPr lang="pt-PT" sz="2300" dirty="0"/>
              <a:t>é um exemplo de uma empresa que está a mudar o futuro da agricultura e a melhorar a qualidade e a disponibilidade dos alimentos. Alguns consideram este facto ético, outros defendem o contrário!</a:t>
            </a:r>
            <a:endParaRPr lang="en-IE" sz="2300" dirty="0"/>
          </a:p>
        </p:txBody>
      </p:sp>
      <p:sp>
        <p:nvSpPr>
          <p:cNvPr id="3" name="Text Placeholder 2">
            <a:extLst>
              <a:ext uri="{FF2B5EF4-FFF2-40B4-BE49-F238E27FC236}">
                <a16:creationId xmlns:a16="http://schemas.microsoft.com/office/drawing/2014/main" id="{0198431E-0F2C-B6F3-213A-4CF728E9BD58}"/>
              </a:ext>
            </a:extLst>
          </p:cNvPr>
          <p:cNvSpPr>
            <a:spLocks noGrp="1"/>
          </p:cNvSpPr>
          <p:nvPr>
            <p:ph type="body" sz="quarter" idx="16"/>
          </p:nvPr>
        </p:nvSpPr>
        <p:spPr>
          <a:xfrm>
            <a:off x="578649" y="428390"/>
            <a:ext cx="5965370" cy="992652"/>
          </a:xfrm>
        </p:spPr>
        <p:txBody>
          <a:bodyPr/>
          <a:lstStyle/>
          <a:p>
            <a:pPr>
              <a:spcBef>
                <a:spcPts val="600"/>
              </a:spcBef>
            </a:pPr>
            <a:r>
              <a:rPr lang="pt-PT" b="1" dirty="0"/>
              <a:t>A inovação como ferramenta para a "</a:t>
            </a:r>
            <a:r>
              <a:rPr lang="en-IE" b="1" dirty="0"/>
              <a:t> ‘Food-</a:t>
            </a:r>
            <a:r>
              <a:rPr lang="en-IE" b="1" dirty="0" err="1"/>
              <a:t>ture</a:t>
            </a:r>
            <a:r>
              <a:rPr lang="en-IE" b="1" dirty="0"/>
              <a:t>’</a:t>
            </a:r>
            <a:r>
              <a:rPr lang="pt-PT" b="1" dirty="0"/>
              <a:t>”</a:t>
            </a:r>
            <a:endParaRPr lang="en-IE" b="1" dirty="0"/>
          </a:p>
        </p:txBody>
      </p:sp>
      <p:pic>
        <p:nvPicPr>
          <p:cNvPr id="5" name="Online Media 4" title="Plenty—Creating the Future of Farming in Compton">
            <a:hlinkClick r:id="" action="ppaction://media"/>
            <a:extLst>
              <a:ext uri="{FF2B5EF4-FFF2-40B4-BE49-F238E27FC236}">
                <a16:creationId xmlns:a16="http://schemas.microsoft.com/office/drawing/2014/main" id="{98C60CD6-50E5-AE2D-D81B-ACB1A050B5DF}"/>
              </a:ext>
            </a:extLst>
          </p:cNvPr>
          <p:cNvPicPr>
            <a:picLocks noRot="1" noChangeAspect="1"/>
          </p:cNvPicPr>
          <p:nvPr>
            <a:videoFile r:link="rId1"/>
          </p:nvPr>
        </p:nvPicPr>
        <p:blipFill>
          <a:blip r:embed="rId4"/>
          <a:stretch>
            <a:fillRect/>
          </a:stretch>
        </p:blipFill>
        <p:spPr>
          <a:xfrm>
            <a:off x="6544019" y="2022072"/>
            <a:ext cx="5647981" cy="3654218"/>
          </a:xfrm>
          <a:prstGeom prst="rect">
            <a:avLst/>
          </a:prstGeom>
        </p:spPr>
      </p:pic>
      <p:sp>
        <p:nvSpPr>
          <p:cNvPr id="4" name="TextBox 8">
            <a:extLst>
              <a:ext uri="{FF2B5EF4-FFF2-40B4-BE49-F238E27FC236}">
                <a16:creationId xmlns:a16="http://schemas.microsoft.com/office/drawing/2014/main" id="{1AE256FE-5A50-6639-27EC-A5D28B75A613}"/>
              </a:ext>
            </a:extLst>
          </p:cNvPr>
          <p:cNvSpPr txBox="1"/>
          <p:nvPr/>
        </p:nvSpPr>
        <p:spPr>
          <a:xfrm>
            <a:off x="6643203" y="1467641"/>
            <a:ext cx="6101254" cy="338554"/>
          </a:xfrm>
          <a:prstGeom prst="rect">
            <a:avLst/>
          </a:prstGeom>
          <a:noFill/>
        </p:spPr>
        <p:txBody>
          <a:bodyPr wrap="square">
            <a:spAutoFit/>
          </a:bodyPr>
          <a:lstStyle/>
          <a:p>
            <a:r>
              <a:rPr lang="en-US" sz="1600" b="1" dirty="0">
                <a:solidFill>
                  <a:srgbClr val="F79037"/>
                </a:solidFill>
                <a:hlinkClick r:id="rId5">
                  <a:extLst>
                    <a:ext uri="{A12FA001-AC4F-418D-AE19-62706E023703}">
                      <ahyp:hlinkClr xmlns:ahyp="http://schemas.microsoft.com/office/drawing/2018/hyperlinkcolor" val="tx"/>
                    </a:ext>
                  </a:extLst>
                </a:hlinkClick>
              </a:rPr>
              <a:t>Plenty—Creating the Future of Farming in Compton - YouTube</a:t>
            </a:r>
            <a:endParaRPr lang="en-IE" sz="1600" b="1" dirty="0">
              <a:solidFill>
                <a:srgbClr val="F79037"/>
              </a:solidFill>
            </a:endParaRPr>
          </a:p>
        </p:txBody>
      </p:sp>
    </p:spTree>
    <p:extLst>
      <p:ext uri="{BB962C8B-B14F-4D97-AF65-F5344CB8AC3E}">
        <p14:creationId xmlns:p14="http://schemas.microsoft.com/office/powerpoint/2010/main" val="32208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6C7D2-85FD-35E4-0B5B-EA949C1B53BA}"/>
              </a:ext>
            </a:extLst>
          </p:cNvPr>
          <p:cNvSpPr>
            <a:spLocks noGrp="1"/>
          </p:cNvSpPr>
          <p:nvPr>
            <p:ph type="body" sz="quarter" idx="16"/>
          </p:nvPr>
        </p:nvSpPr>
        <p:spPr/>
        <p:txBody>
          <a:bodyPr/>
          <a:lstStyle/>
          <a:p>
            <a:pPr algn="l" rtl="0"/>
            <a:r>
              <a:rPr lang="en-IE" b="1" dirty="0"/>
              <a:t>Vale a pena ouvir…PODCAST</a:t>
            </a:r>
          </a:p>
        </p:txBody>
      </p:sp>
      <p:pic>
        <p:nvPicPr>
          <p:cNvPr id="5" name="Picture 4">
            <a:hlinkClick r:id="rId2"/>
            <a:extLst>
              <a:ext uri="{FF2B5EF4-FFF2-40B4-BE49-F238E27FC236}">
                <a16:creationId xmlns:a16="http://schemas.microsoft.com/office/drawing/2014/main" id="{02A70800-D237-71BF-0917-6D46031097E0}"/>
              </a:ext>
            </a:extLst>
          </p:cNvPr>
          <p:cNvPicPr>
            <a:picLocks noChangeAspect="1"/>
          </p:cNvPicPr>
          <p:nvPr/>
        </p:nvPicPr>
        <p:blipFill>
          <a:blip r:embed="rId3"/>
          <a:stretch>
            <a:fillRect/>
          </a:stretch>
        </p:blipFill>
        <p:spPr>
          <a:xfrm>
            <a:off x="1003883" y="2368580"/>
            <a:ext cx="10184231" cy="2120840"/>
          </a:xfrm>
          <a:prstGeom prst="rect">
            <a:avLst/>
          </a:prstGeom>
        </p:spPr>
      </p:pic>
      <p:sp>
        <p:nvSpPr>
          <p:cNvPr id="9" name="TextBox 8">
            <a:extLst>
              <a:ext uri="{FF2B5EF4-FFF2-40B4-BE49-F238E27FC236}">
                <a16:creationId xmlns:a16="http://schemas.microsoft.com/office/drawing/2014/main" id="{136D73F6-5CD9-D2C3-AC37-CF909FF8104A}"/>
              </a:ext>
            </a:extLst>
          </p:cNvPr>
          <p:cNvSpPr txBox="1"/>
          <p:nvPr/>
        </p:nvSpPr>
        <p:spPr>
          <a:xfrm>
            <a:off x="1481958" y="4906136"/>
            <a:ext cx="9417269" cy="369332"/>
          </a:xfrm>
          <a:prstGeom prst="rect">
            <a:avLst/>
          </a:prstGeom>
          <a:noFill/>
        </p:spPr>
        <p:txBody>
          <a:bodyPr wrap="square">
            <a:spAutoFit/>
          </a:bodyPr>
          <a:lstStyle/>
          <a:p>
            <a:pPr algn="l" rtl="0"/>
            <a:r>
              <a:rPr lang="en-US" dirty="0">
                <a:solidFill>
                  <a:srgbClr val="F79037"/>
                </a:solidFill>
                <a:hlinkClick r:id="rId4">
                  <a:extLst>
                    <a:ext uri="{A12FA001-AC4F-418D-AE19-62706E023703}">
                      <ahyp:hlinkClr xmlns:ahyp="http://schemas.microsoft.com/office/drawing/2018/hyperlinkcolor" val="tx"/>
                    </a:ext>
                  </a:extLst>
                </a:hlinkClick>
              </a:rPr>
              <a:t>COP26: Alimentar o mundo sem destruir o clima - Rádio Davos | Podcast no Spotify</a:t>
            </a:r>
            <a:endParaRPr lang="en-IE" dirty="0">
              <a:solidFill>
                <a:srgbClr val="F79037"/>
              </a:solidFill>
            </a:endParaRPr>
          </a:p>
        </p:txBody>
      </p:sp>
    </p:spTree>
    <p:extLst>
      <p:ext uri="{BB962C8B-B14F-4D97-AF65-F5344CB8AC3E}">
        <p14:creationId xmlns:p14="http://schemas.microsoft.com/office/powerpoint/2010/main" val="374740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AFA4-852A-600A-4A34-DEADCF68E9FE}"/>
              </a:ext>
            </a:extLst>
          </p:cNvPr>
          <p:cNvSpPr>
            <a:spLocks noGrp="1"/>
          </p:cNvSpPr>
          <p:nvPr>
            <p:ph type="body" sz="quarter" idx="16"/>
          </p:nvPr>
        </p:nvSpPr>
        <p:spPr/>
        <p:txBody>
          <a:bodyPr/>
          <a:lstStyle/>
          <a:p>
            <a:pPr algn="l" rtl="0"/>
            <a:r>
              <a:rPr lang="en-US" dirty="0"/>
              <a:t>Criando um futuro mais saudável para as P-P-P e os ODS</a:t>
            </a:r>
          </a:p>
          <a:p>
            <a:pPr algn="l" rtl="0"/>
            <a:endParaRPr lang="en-IE" dirty="0"/>
          </a:p>
        </p:txBody>
      </p:sp>
      <p:sp>
        <p:nvSpPr>
          <p:cNvPr id="3" name="Text Placeholder 2">
            <a:extLst>
              <a:ext uri="{FF2B5EF4-FFF2-40B4-BE49-F238E27FC236}">
                <a16:creationId xmlns:a16="http://schemas.microsoft.com/office/drawing/2014/main" id="{45765917-2117-F36F-5E04-BF0C3437C429}"/>
              </a:ext>
            </a:extLst>
          </p:cNvPr>
          <p:cNvSpPr>
            <a:spLocks noGrp="1"/>
          </p:cNvSpPr>
          <p:nvPr>
            <p:ph type="body" sz="quarter" idx="17"/>
          </p:nvPr>
        </p:nvSpPr>
        <p:spPr/>
        <p:txBody>
          <a:bodyPr/>
          <a:lstStyle/>
          <a:p>
            <a:pPr algn="l" rtl="0"/>
            <a:r>
              <a:rPr lang="en-IE" dirty="0"/>
              <a:t>04</a:t>
            </a:r>
          </a:p>
        </p:txBody>
      </p:sp>
    </p:spTree>
    <p:extLst>
      <p:ext uri="{BB962C8B-B14F-4D97-AF65-F5344CB8AC3E}">
        <p14:creationId xmlns:p14="http://schemas.microsoft.com/office/powerpoint/2010/main" val="2259289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FE54E5-E50F-74BE-4952-EE7EDE41809B}"/>
              </a:ext>
            </a:extLst>
          </p:cNvPr>
          <p:cNvSpPr>
            <a:spLocks noGrp="1"/>
          </p:cNvSpPr>
          <p:nvPr>
            <p:ph type="body" sz="quarter" idx="18"/>
          </p:nvPr>
        </p:nvSpPr>
        <p:spPr>
          <a:xfrm>
            <a:off x="661094" y="1731604"/>
            <a:ext cx="5847989" cy="4428564"/>
          </a:xfrm>
        </p:spPr>
        <p:txBody>
          <a:bodyPr/>
          <a:lstStyle/>
          <a:p>
            <a:pPr algn="just"/>
            <a:r>
              <a:rPr lang="pt-PT" dirty="0"/>
              <a:t>No Módulo 1 discutiu-se em profundidade o impacto dos Alimentos e das Empresas Alimentares nos 3 Ps (Pessoas – Planeta – Proveito) e demonstrou-se a ligação aos ODS.</a:t>
            </a:r>
          </a:p>
          <a:p>
            <a:pPr algn="just"/>
            <a:r>
              <a:rPr lang="pt-PT" dirty="0"/>
              <a:t>Com este curso, pretende-se sensibilizar os potenciais ou atuais empreendedores do setor alimentar. A </a:t>
            </a:r>
            <a:r>
              <a:rPr lang="pt-PT" b="1" dirty="0"/>
              <a:t>consciencialização e o conhecimento </a:t>
            </a:r>
            <a:r>
              <a:rPr lang="pt-PT" dirty="0"/>
              <a:t>são o início da mudança, e os empreendedores são os futuros agentes de mudança!</a:t>
            </a:r>
            <a:endParaRPr lang="en-IE" dirty="0"/>
          </a:p>
        </p:txBody>
      </p:sp>
      <p:sp>
        <p:nvSpPr>
          <p:cNvPr id="3" name="Text Placeholder 2">
            <a:extLst>
              <a:ext uri="{FF2B5EF4-FFF2-40B4-BE49-F238E27FC236}">
                <a16:creationId xmlns:a16="http://schemas.microsoft.com/office/drawing/2014/main" id="{D9E40413-0ADB-8142-3D4E-6EDDFB67A6ED}"/>
              </a:ext>
            </a:extLst>
          </p:cNvPr>
          <p:cNvSpPr>
            <a:spLocks noGrp="1"/>
          </p:cNvSpPr>
          <p:nvPr>
            <p:ph type="body" sz="quarter" idx="16"/>
          </p:nvPr>
        </p:nvSpPr>
        <p:spPr>
          <a:xfrm>
            <a:off x="661095" y="600102"/>
            <a:ext cx="6112684" cy="992652"/>
          </a:xfrm>
        </p:spPr>
        <p:txBody>
          <a:bodyPr/>
          <a:lstStyle/>
          <a:p>
            <a:pPr algn="l" rtl="0"/>
            <a:r>
              <a:rPr lang="en-IE" b="1" dirty="0" err="1"/>
              <a:t>Trabalhar</a:t>
            </a:r>
            <a:r>
              <a:rPr lang="en-IE" b="1" dirty="0"/>
              <a:t> </a:t>
            </a:r>
            <a:r>
              <a:rPr lang="en-IE" b="1" dirty="0" err="1"/>
              <a:t>em</a:t>
            </a:r>
            <a:r>
              <a:rPr lang="en-IE" b="1" dirty="0"/>
              <a:t> </a:t>
            </a:r>
            <a:r>
              <a:rPr lang="en-IE" b="1" dirty="0" err="1"/>
              <a:t>direção</a:t>
            </a:r>
            <a:r>
              <a:rPr lang="en-IE" b="1" dirty="0"/>
              <a:t>  </a:t>
            </a:r>
            <a:r>
              <a:rPr lang="en-IE" b="1" dirty="0" err="1"/>
              <a:t>ao</a:t>
            </a:r>
            <a:r>
              <a:rPr lang="en-IE" b="1" dirty="0"/>
              <a:t> FUTURO</a:t>
            </a:r>
          </a:p>
        </p:txBody>
      </p:sp>
      <p:sp>
        <p:nvSpPr>
          <p:cNvPr id="13" name="Marcador de Posição da Imagem 12">
            <a:extLst>
              <a:ext uri="{FF2B5EF4-FFF2-40B4-BE49-F238E27FC236}">
                <a16:creationId xmlns:a16="http://schemas.microsoft.com/office/drawing/2014/main" id="{F37BF2FF-DAA3-8632-C031-C92D619A0935}"/>
              </a:ext>
            </a:extLst>
          </p:cNvPr>
          <p:cNvSpPr>
            <a:spLocks noGrp="1"/>
          </p:cNvSpPr>
          <p:nvPr>
            <p:ph type="pic" sz="quarter" idx="10"/>
          </p:nvPr>
        </p:nvSpPr>
        <p:spPr/>
        <p:txBody>
          <a:bodyPr/>
          <a:lstStyle/>
          <a:p>
            <a:endParaRPr lang="pt-PT" dirty="0"/>
          </a:p>
        </p:txBody>
      </p:sp>
      <p:pic>
        <p:nvPicPr>
          <p:cNvPr id="14" name="Picture 2" descr="17 Objetivos do Desenvolvimento Sustentável – VO.U. – Associação de ...">
            <a:extLst>
              <a:ext uri="{FF2B5EF4-FFF2-40B4-BE49-F238E27FC236}">
                <a16:creationId xmlns:a16="http://schemas.microsoft.com/office/drawing/2014/main" id="{3FE54EB1-24D2-2B76-E3A1-FD7375894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200" y="1815189"/>
            <a:ext cx="5130800" cy="2891345"/>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9D3B1983-2C35-BF13-F336-D77E76D8508E}"/>
              </a:ext>
            </a:extLst>
          </p:cNvPr>
          <p:cNvSpPr txBox="1"/>
          <p:nvPr/>
        </p:nvSpPr>
        <p:spPr>
          <a:xfrm>
            <a:off x="7134087" y="5962898"/>
            <a:ext cx="5057913" cy="523220"/>
          </a:xfrm>
          <a:prstGeom prst="rect">
            <a:avLst/>
          </a:prstGeom>
          <a:noFill/>
        </p:spPr>
        <p:txBody>
          <a:bodyPr wrap="square" rtlCol="0">
            <a:spAutoFit/>
          </a:bodyPr>
          <a:lstStyle/>
          <a:p>
            <a:pPr algn="ctr"/>
            <a:r>
              <a:rPr lang="pt-PT" sz="1400" dirty="0"/>
              <a:t>Consulte: </a:t>
            </a:r>
            <a:r>
              <a:rPr lang="en-US" sz="1400" dirty="0">
                <a:hlinkClick r:id="rId3"/>
              </a:rPr>
              <a:t>The Sustainable Development Agenda - United Nations Sustainable Development</a:t>
            </a:r>
            <a:endParaRPr lang="pt-PT" sz="1400" dirty="0"/>
          </a:p>
        </p:txBody>
      </p:sp>
    </p:spTree>
    <p:extLst>
      <p:ext uri="{BB962C8B-B14F-4D97-AF65-F5344CB8AC3E}">
        <p14:creationId xmlns:p14="http://schemas.microsoft.com/office/powerpoint/2010/main" val="3058001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C7700-0A7B-90EE-8908-F003EEE10B1E}"/>
              </a:ext>
            </a:extLst>
          </p:cNvPr>
          <p:cNvSpPr>
            <a:spLocks noGrp="1"/>
          </p:cNvSpPr>
          <p:nvPr>
            <p:ph type="body" sz="quarter" idx="13"/>
          </p:nvPr>
        </p:nvSpPr>
        <p:spPr>
          <a:xfrm>
            <a:off x="778263" y="484444"/>
            <a:ext cx="5239644" cy="5615719"/>
          </a:xfrm>
        </p:spPr>
        <p:txBody>
          <a:bodyPr>
            <a:noAutofit/>
          </a:bodyPr>
          <a:lstStyle/>
          <a:p>
            <a:r>
              <a:rPr lang="pt-PT" sz="3400" b="1" i="0" dirty="0"/>
              <a:t>Incorporar valores éticos, definir metas, envolver as partes interessadas e melhorar continuamente os esforços de sustentabilidade são cruciais para o planeamento da sustentabilidade a longo prazo num negócio de alimentos éticos.</a:t>
            </a:r>
            <a:endParaRPr lang="en-IE" sz="3400" b="1" i="0" dirty="0"/>
          </a:p>
        </p:txBody>
      </p:sp>
      <p:pic>
        <p:nvPicPr>
          <p:cNvPr id="5" name="Picture Placeholder 4" descr="Potting a young plant">
            <a:extLst>
              <a:ext uri="{FF2B5EF4-FFF2-40B4-BE49-F238E27FC236}">
                <a16:creationId xmlns:a16="http://schemas.microsoft.com/office/drawing/2014/main" id="{D0D94DBF-D967-757F-2E67-69D2B50E6BB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p:spPr>
      </p:pic>
      <p:grpSp>
        <p:nvGrpSpPr>
          <p:cNvPr id="3" name="Group 2">
            <a:extLst>
              <a:ext uri="{FF2B5EF4-FFF2-40B4-BE49-F238E27FC236}">
                <a16:creationId xmlns:a16="http://schemas.microsoft.com/office/drawing/2014/main" id="{B1C0F119-AFA0-01CE-7D1D-BED7CEB159A9}"/>
              </a:ext>
            </a:extLst>
          </p:cNvPr>
          <p:cNvGrpSpPr/>
          <p:nvPr/>
        </p:nvGrpSpPr>
        <p:grpSpPr>
          <a:xfrm>
            <a:off x="9582495" y="1404749"/>
            <a:ext cx="1713093" cy="1764975"/>
            <a:chOff x="978879" y="2999701"/>
            <a:chExt cx="2461200" cy="2460124"/>
          </a:xfrm>
        </p:grpSpPr>
        <p:grpSp>
          <p:nvGrpSpPr>
            <p:cNvPr id="4" name="Graphic 2">
              <a:extLst>
                <a:ext uri="{FF2B5EF4-FFF2-40B4-BE49-F238E27FC236}">
                  <a16:creationId xmlns:a16="http://schemas.microsoft.com/office/drawing/2014/main" id="{9B7404F2-8479-00D4-E68C-2C7C0B8515FE}"/>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1EA2D5DA-803E-229D-7BD4-D24B769A0EC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0" name="Freeform 128">
                <a:extLst>
                  <a:ext uri="{FF2B5EF4-FFF2-40B4-BE49-F238E27FC236}">
                    <a16:creationId xmlns:a16="http://schemas.microsoft.com/office/drawing/2014/main" id="{73EDF81B-6211-B332-9D14-6CD6CD175E8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6" name="Freeform 124">
              <a:extLst>
                <a:ext uri="{FF2B5EF4-FFF2-40B4-BE49-F238E27FC236}">
                  <a16:creationId xmlns:a16="http://schemas.microsoft.com/office/drawing/2014/main" id="{036AD2BC-3678-9F13-DF51-ADDCB16DDDA9}"/>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7" name="Freeform 125">
              <a:extLst>
                <a:ext uri="{FF2B5EF4-FFF2-40B4-BE49-F238E27FC236}">
                  <a16:creationId xmlns:a16="http://schemas.microsoft.com/office/drawing/2014/main" id="{D81103B1-F82F-DE0D-FF5A-06D167843E6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8" name="Freeform 126">
              <a:extLst>
                <a:ext uri="{FF2B5EF4-FFF2-40B4-BE49-F238E27FC236}">
                  <a16:creationId xmlns:a16="http://schemas.microsoft.com/office/drawing/2014/main" id="{59B4D7EA-DF84-7DCE-A26F-8567B73B23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37934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15308-C6EF-EE3C-19B9-5115CC24EFBD}"/>
              </a:ext>
            </a:extLst>
          </p:cNvPr>
          <p:cNvSpPr>
            <a:spLocks noGrp="1"/>
          </p:cNvSpPr>
          <p:nvPr>
            <p:ph type="body" sz="quarter" idx="18"/>
          </p:nvPr>
        </p:nvSpPr>
        <p:spPr>
          <a:xfrm>
            <a:off x="1027519" y="1301631"/>
            <a:ext cx="6262794" cy="4502306"/>
          </a:xfrm>
        </p:spPr>
        <p:txBody>
          <a:bodyPr/>
          <a:lstStyle/>
          <a:p>
            <a:pPr algn="just">
              <a:spcBef>
                <a:spcPts val="600"/>
              </a:spcBef>
            </a:pPr>
            <a:r>
              <a:rPr lang="pt-PT" dirty="0"/>
              <a:t>O planeamento da sustentabilidade a longo prazo é fundamental em qualquer negócio e requer </a:t>
            </a:r>
            <a:r>
              <a:rPr lang="pt-PT" b="1" dirty="0"/>
              <a:t>uma abordagem holística </a:t>
            </a:r>
            <a:r>
              <a:rPr lang="pt-PT" dirty="0"/>
              <a:t>que integre aspetos ambientais, sociais e económicos, relatórios e responsabilidade nas suas práticas empresariais.</a:t>
            </a:r>
          </a:p>
          <a:p>
            <a:pPr algn="just">
              <a:spcBef>
                <a:spcPts val="600"/>
              </a:spcBef>
            </a:pPr>
            <a:r>
              <a:rPr lang="pt-PT" dirty="0"/>
              <a:t>Ao incorporar valores éticos, definir metas, envolver as partes interessadas e melhorar continuamente os esforços de sustentabilidade,</a:t>
            </a:r>
            <a:r>
              <a:rPr lang="en-US" dirty="0"/>
              <a:t> </a:t>
            </a:r>
            <a:r>
              <a:rPr lang="en-US" dirty="0" err="1"/>
              <a:t>uma</a:t>
            </a:r>
            <a:r>
              <a:rPr lang="en-US" dirty="0"/>
              <a:t> </a:t>
            </a:r>
            <a:r>
              <a:rPr lang="en-US" dirty="0" err="1"/>
              <a:t>empresa</a:t>
            </a:r>
            <a:r>
              <a:rPr lang="en-US" dirty="0"/>
              <a:t> </a:t>
            </a:r>
            <a:r>
              <a:rPr lang="pt-PT" dirty="0"/>
              <a:t>pode</a:t>
            </a:r>
            <a:r>
              <a:rPr lang="en-US" dirty="0"/>
              <a:t> </a:t>
            </a:r>
            <a:r>
              <a:rPr lang="pt-PT" dirty="0"/>
              <a:t>posicionar</a:t>
            </a:r>
            <a:r>
              <a:rPr lang="en-US" dirty="0"/>
              <a:t> </a:t>
            </a:r>
            <a:r>
              <a:rPr lang="pt-PT" dirty="0"/>
              <a:t>o seu negócio alimentar ético para o sucesso a longo prazo, ao mesmo tempo que causa um impacto positivo no ambiente e na sociedade.</a:t>
            </a:r>
            <a:endParaRPr lang="en-IE" dirty="0"/>
          </a:p>
        </p:txBody>
      </p:sp>
      <p:sp>
        <p:nvSpPr>
          <p:cNvPr id="3" name="Text Placeholder 2">
            <a:extLst>
              <a:ext uri="{FF2B5EF4-FFF2-40B4-BE49-F238E27FC236}">
                <a16:creationId xmlns:a16="http://schemas.microsoft.com/office/drawing/2014/main" id="{4D03B566-ED4A-AF38-3285-3F6CCDD19006}"/>
              </a:ext>
            </a:extLst>
          </p:cNvPr>
          <p:cNvSpPr>
            <a:spLocks noGrp="1"/>
          </p:cNvSpPr>
          <p:nvPr>
            <p:ph type="body" sz="quarter" idx="16"/>
          </p:nvPr>
        </p:nvSpPr>
        <p:spPr>
          <a:xfrm>
            <a:off x="862673" y="673667"/>
            <a:ext cx="4990998" cy="992652"/>
          </a:xfrm>
        </p:spPr>
        <p:txBody>
          <a:bodyPr/>
          <a:lstStyle/>
          <a:p>
            <a:pPr algn="l" rtl="0"/>
            <a:r>
              <a:rPr lang="pt-PT" b="1" dirty="0"/>
              <a:t>Planear</a:t>
            </a:r>
            <a:r>
              <a:rPr lang="en-IE" b="1" dirty="0"/>
              <a:t> para o futuro…</a:t>
            </a:r>
          </a:p>
        </p:txBody>
      </p:sp>
      <p:pic>
        <p:nvPicPr>
          <p:cNvPr id="6" name="Picture Placeholder 5" descr="Woman with binoculars">
            <a:extLst>
              <a:ext uri="{FF2B5EF4-FFF2-40B4-BE49-F238E27FC236}">
                <a16:creationId xmlns:a16="http://schemas.microsoft.com/office/drawing/2014/main" id="{25962F15-228A-FE10-9A81-460B8B1F129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36092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65E13F-B1FB-A57C-0C2B-A0D8369064C5}"/>
              </a:ext>
            </a:extLst>
          </p:cNvPr>
          <p:cNvSpPr>
            <a:spLocks noGrp="1"/>
          </p:cNvSpPr>
          <p:nvPr>
            <p:ph type="body" sz="quarter" idx="18"/>
          </p:nvPr>
        </p:nvSpPr>
        <p:spPr>
          <a:xfrm>
            <a:off x="977462" y="1576346"/>
            <a:ext cx="7483366" cy="4627458"/>
          </a:xfrm>
        </p:spPr>
        <p:txBody>
          <a:bodyPr/>
          <a:lstStyle/>
          <a:p>
            <a:pPr algn="just"/>
            <a:r>
              <a:rPr lang="pt-PT" sz="2300" dirty="0"/>
              <a:t>Tal como mencionado nos módulos anteriores, um negócio de alimentos éticos  deve estabelecer um conjunto claro de </a:t>
            </a:r>
            <a:r>
              <a:rPr lang="pt-PT" sz="2300" b="1" dirty="0"/>
              <a:t>valores e princípios </a:t>
            </a:r>
            <a:r>
              <a:rPr lang="pt-PT" sz="2300" dirty="0"/>
              <a:t>que orientem a sua tomada de decisão e operações. </a:t>
            </a:r>
          </a:p>
          <a:p>
            <a:pPr algn="just"/>
            <a:r>
              <a:rPr lang="pt-PT" sz="2300" dirty="0"/>
              <a:t>Estes valores podem incluir compromissos com a sustentabilidade ambiental, responsabilidade social, bem-estar animal, comércio justo ou envolvimento da comunidade. </a:t>
            </a:r>
          </a:p>
          <a:p>
            <a:pPr algn="just"/>
            <a:r>
              <a:rPr lang="pt-PT" sz="2300" dirty="0"/>
              <a:t>Ao incorporar estes valores na cultura, política e práticas organizacionais, está-se a assegurar que as considerações éticas sejam integradas em todos os aspetos das operações e dará orientação e foco aos objetivos traçados.</a:t>
            </a:r>
            <a:endParaRPr lang="en-IE" sz="2300" dirty="0"/>
          </a:p>
        </p:txBody>
      </p:sp>
      <p:sp>
        <p:nvSpPr>
          <p:cNvPr id="3" name="Text Placeholder 2">
            <a:extLst>
              <a:ext uri="{FF2B5EF4-FFF2-40B4-BE49-F238E27FC236}">
                <a16:creationId xmlns:a16="http://schemas.microsoft.com/office/drawing/2014/main" id="{E1AB2171-7F83-281E-C6D7-A28ACE8E7D0A}"/>
              </a:ext>
            </a:extLst>
          </p:cNvPr>
          <p:cNvSpPr>
            <a:spLocks noGrp="1"/>
          </p:cNvSpPr>
          <p:nvPr>
            <p:ph type="body" sz="quarter" idx="16"/>
          </p:nvPr>
        </p:nvSpPr>
        <p:spPr/>
        <p:txBody>
          <a:bodyPr/>
          <a:lstStyle/>
          <a:p>
            <a:pPr algn="l" rtl="0"/>
            <a:r>
              <a:rPr lang="pt-PT" b="1" dirty="0"/>
              <a:t>Incorporação</a:t>
            </a:r>
            <a:r>
              <a:rPr lang="en-IE" b="1" dirty="0"/>
              <a:t> de </a:t>
            </a:r>
            <a:r>
              <a:rPr lang="en-IE" b="1" dirty="0" err="1"/>
              <a:t>Valores</a:t>
            </a:r>
            <a:r>
              <a:rPr lang="en-IE" b="1" dirty="0"/>
              <a:t> </a:t>
            </a:r>
            <a:r>
              <a:rPr lang="en-IE" b="1" dirty="0" err="1"/>
              <a:t>Éticos</a:t>
            </a:r>
            <a:endParaRPr lang="en-IE" b="1" dirty="0"/>
          </a:p>
        </p:txBody>
      </p:sp>
      <p:pic>
        <p:nvPicPr>
          <p:cNvPr id="5" name="Picture 4" descr="Two white strings one below is tangled while the one above is curved">
            <a:extLst>
              <a:ext uri="{FF2B5EF4-FFF2-40B4-BE49-F238E27FC236}">
                <a16:creationId xmlns:a16="http://schemas.microsoft.com/office/drawing/2014/main" id="{AFE3BB6C-D538-8B99-27DB-52FC8B0D49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828" y="2343807"/>
            <a:ext cx="3731172" cy="3092536"/>
          </a:xfrm>
          <a:prstGeom prst="rect">
            <a:avLst/>
          </a:prstGeom>
        </p:spPr>
      </p:pic>
      <p:grpSp>
        <p:nvGrpSpPr>
          <p:cNvPr id="6" name="Graphic 2">
            <a:extLst>
              <a:ext uri="{FF2B5EF4-FFF2-40B4-BE49-F238E27FC236}">
                <a16:creationId xmlns:a16="http://schemas.microsoft.com/office/drawing/2014/main" id="{D7FE6638-7674-C5F0-651B-D699B61C9B20}"/>
              </a:ext>
            </a:extLst>
          </p:cNvPr>
          <p:cNvGrpSpPr/>
          <p:nvPr/>
        </p:nvGrpSpPr>
        <p:grpSpPr>
          <a:xfrm>
            <a:off x="10755345" y="190372"/>
            <a:ext cx="978186" cy="979254"/>
            <a:chOff x="690225" y="4499263"/>
            <a:chExt cx="1499146" cy="1521296"/>
          </a:xfrm>
        </p:grpSpPr>
        <p:sp>
          <p:nvSpPr>
            <p:cNvPr id="7" name="Freeform 12">
              <a:extLst>
                <a:ext uri="{FF2B5EF4-FFF2-40B4-BE49-F238E27FC236}">
                  <a16:creationId xmlns:a16="http://schemas.microsoft.com/office/drawing/2014/main" id="{FBC059BD-EC58-3F6F-7428-7C8CF7F99EB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E5DE6805-087B-1FA6-8EDB-A64F868635F8}"/>
                </a:ext>
              </a:extLst>
            </p:cNvPr>
            <p:cNvGrpSpPr/>
            <p:nvPr/>
          </p:nvGrpSpPr>
          <p:grpSpPr>
            <a:xfrm>
              <a:off x="879521" y="4954417"/>
              <a:ext cx="306297" cy="518817"/>
              <a:chOff x="879521" y="4954417"/>
              <a:chExt cx="306297" cy="518817"/>
            </a:xfrm>
            <a:solidFill>
              <a:srgbClr val="F1A0C2"/>
            </a:solidFill>
          </p:grpSpPr>
          <p:sp>
            <p:nvSpPr>
              <p:cNvPr id="28" name="Freeform 38">
                <a:extLst>
                  <a:ext uri="{FF2B5EF4-FFF2-40B4-BE49-F238E27FC236}">
                    <a16:creationId xmlns:a16="http://schemas.microsoft.com/office/drawing/2014/main" id="{508B8C15-8F8B-501D-89C8-E439855D943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39">
                <a:extLst>
                  <a:ext uri="{FF2B5EF4-FFF2-40B4-BE49-F238E27FC236}">
                    <a16:creationId xmlns:a16="http://schemas.microsoft.com/office/drawing/2014/main" id="{B0BF4AAD-5FD4-C8A8-B6CE-CAD263F9CB7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0">
                <a:extLst>
                  <a:ext uri="{FF2B5EF4-FFF2-40B4-BE49-F238E27FC236}">
                    <a16:creationId xmlns:a16="http://schemas.microsoft.com/office/drawing/2014/main" id="{336CBBDE-0C0C-E41C-81E6-0F0F95E5313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41">
                <a:extLst>
                  <a:ext uri="{FF2B5EF4-FFF2-40B4-BE49-F238E27FC236}">
                    <a16:creationId xmlns:a16="http://schemas.microsoft.com/office/drawing/2014/main" id="{FE16C46F-6BC5-2C1A-DC09-A70202303CF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42">
                <a:extLst>
                  <a:ext uri="{FF2B5EF4-FFF2-40B4-BE49-F238E27FC236}">
                    <a16:creationId xmlns:a16="http://schemas.microsoft.com/office/drawing/2014/main" id="{4A2D130D-75C3-C67E-E5E1-2F9F9A9BF84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19999FA7-8CAF-D6F5-BE17-84CEF3FAE566}"/>
                </a:ext>
              </a:extLst>
            </p:cNvPr>
            <p:cNvGrpSpPr/>
            <p:nvPr/>
          </p:nvGrpSpPr>
          <p:grpSpPr>
            <a:xfrm>
              <a:off x="1305674" y="4681705"/>
              <a:ext cx="305346" cy="518817"/>
              <a:chOff x="1305674" y="4681705"/>
              <a:chExt cx="305346" cy="518817"/>
            </a:xfrm>
            <a:solidFill>
              <a:srgbClr val="F1A0C2"/>
            </a:solidFill>
          </p:grpSpPr>
          <p:sp>
            <p:nvSpPr>
              <p:cNvPr id="23" name="Freeform 33">
                <a:extLst>
                  <a:ext uri="{FF2B5EF4-FFF2-40B4-BE49-F238E27FC236}">
                    <a16:creationId xmlns:a16="http://schemas.microsoft.com/office/drawing/2014/main" id="{E954E908-1596-14D2-7984-307F854B53B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4">
                <a:extLst>
                  <a:ext uri="{FF2B5EF4-FFF2-40B4-BE49-F238E27FC236}">
                    <a16:creationId xmlns:a16="http://schemas.microsoft.com/office/drawing/2014/main" id="{A630D3C6-12C7-105E-EBC2-86E0250E7A27}"/>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5">
                <a:extLst>
                  <a:ext uri="{FF2B5EF4-FFF2-40B4-BE49-F238E27FC236}">
                    <a16:creationId xmlns:a16="http://schemas.microsoft.com/office/drawing/2014/main" id="{F75E7A8F-FA34-B5E7-19A7-F2095E64295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36">
                <a:extLst>
                  <a:ext uri="{FF2B5EF4-FFF2-40B4-BE49-F238E27FC236}">
                    <a16:creationId xmlns:a16="http://schemas.microsoft.com/office/drawing/2014/main" id="{9EB9D3A8-D280-0651-D7B0-34258206D93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7">
                <a:extLst>
                  <a:ext uri="{FF2B5EF4-FFF2-40B4-BE49-F238E27FC236}">
                    <a16:creationId xmlns:a16="http://schemas.microsoft.com/office/drawing/2014/main" id="{C318E774-9194-A42B-F183-A30E9F12D08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1355072D-E85A-8C7B-CF3D-3A5C5E9E90CA}"/>
                </a:ext>
              </a:extLst>
            </p:cNvPr>
            <p:cNvGrpSpPr/>
            <p:nvPr/>
          </p:nvGrpSpPr>
          <p:grpSpPr>
            <a:xfrm>
              <a:off x="1725169" y="4951566"/>
              <a:ext cx="306297" cy="518817"/>
              <a:chOff x="1725169" y="4951566"/>
              <a:chExt cx="306297" cy="518817"/>
            </a:xfrm>
            <a:solidFill>
              <a:srgbClr val="F1A0C2"/>
            </a:solidFill>
          </p:grpSpPr>
          <p:sp>
            <p:nvSpPr>
              <p:cNvPr id="18" name="Freeform 28">
                <a:extLst>
                  <a:ext uri="{FF2B5EF4-FFF2-40B4-BE49-F238E27FC236}">
                    <a16:creationId xmlns:a16="http://schemas.microsoft.com/office/drawing/2014/main" id="{95985932-C832-F127-CC81-B41D1E925CD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29">
                <a:extLst>
                  <a:ext uri="{FF2B5EF4-FFF2-40B4-BE49-F238E27FC236}">
                    <a16:creationId xmlns:a16="http://schemas.microsoft.com/office/drawing/2014/main" id="{6B007857-8128-2724-955A-F28F011FA939}"/>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0">
                <a:extLst>
                  <a:ext uri="{FF2B5EF4-FFF2-40B4-BE49-F238E27FC236}">
                    <a16:creationId xmlns:a16="http://schemas.microsoft.com/office/drawing/2014/main" id="{088607BE-715E-E6AE-2B7B-2FCE1531BBC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31">
                <a:extLst>
                  <a:ext uri="{FF2B5EF4-FFF2-40B4-BE49-F238E27FC236}">
                    <a16:creationId xmlns:a16="http://schemas.microsoft.com/office/drawing/2014/main" id="{DA1CEF83-965F-0426-0DED-9E92AAF295E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2">
                <a:extLst>
                  <a:ext uri="{FF2B5EF4-FFF2-40B4-BE49-F238E27FC236}">
                    <a16:creationId xmlns:a16="http://schemas.microsoft.com/office/drawing/2014/main" id="{1991636B-557A-68C6-ECF0-0953BCDB2A5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082A3C8C-F76A-C839-2C50-8E29586AC13B}"/>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46566013-E360-AFBF-663B-BDA6D6ADE5BD}"/>
                  </a:ext>
                </a:extLst>
              </p:cNvPr>
              <p:cNvGrpSpPr/>
              <p:nvPr userDrawn="1"/>
            </p:nvGrpSpPr>
            <p:grpSpPr>
              <a:xfrm>
                <a:off x="690225" y="4499263"/>
                <a:ext cx="1499146" cy="1498491"/>
                <a:chOff x="690225" y="4499263"/>
                <a:chExt cx="1499146" cy="1498491"/>
              </a:xfrm>
              <a:solidFill>
                <a:srgbClr val="000000"/>
              </a:solidFill>
            </p:grpSpPr>
            <p:sp>
              <p:nvSpPr>
                <p:cNvPr id="16" name="Freeform 26">
                  <a:extLst>
                    <a:ext uri="{FF2B5EF4-FFF2-40B4-BE49-F238E27FC236}">
                      <a16:creationId xmlns:a16="http://schemas.microsoft.com/office/drawing/2014/main" id="{F438DE93-C761-238B-C2D8-F480B53E2531}"/>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27">
                  <a:extLst>
                    <a:ext uri="{FF2B5EF4-FFF2-40B4-BE49-F238E27FC236}">
                      <a16:creationId xmlns:a16="http://schemas.microsoft.com/office/drawing/2014/main" id="{A4F9504A-C07E-9F03-1C23-95922EA81D1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8">
                <a:extLst>
                  <a:ext uri="{FF2B5EF4-FFF2-40B4-BE49-F238E27FC236}">
                    <a16:creationId xmlns:a16="http://schemas.microsoft.com/office/drawing/2014/main" id="{11B3849D-56E4-E7FF-0CB5-834A13E2D38A}"/>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20">
                <a:extLst>
                  <a:ext uri="{FF2B5EF4-FFF2-40B4-BE49-F238E27FC236}">
                    <a16:creationId xmlns:a16="http://schemas.microsoft.com/office/drawing/2014/main" id="{AEA43D2D-A8F5-97A1-6FDE-18A84FD108A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5">
                <a:extLst>
                  <a:ext uri="{FF2B5EF4-FFF2-40B4-BE49-F238E27FC236}">
                    <a16:creationId xmlns:a16="http://schemas.microsoft.com/office/drawing/2014/main" id="{321DE4EA-95E0-D97D-AE2B-D6BBAE6AE6E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88143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4771697" y="1632064"/>
            <a:ext cx="7217103" cy="4596231"/>
          </a:xfrm>
        </p:spPr>
        <p:txBody>
          <a:bodyPr/>
          <a:lstStyle/>
          <a:p>
            <a:pPr algn="just"/>
            <a:r>
              <a:rPr lang="pt-PT" sz="2300" dirty="0"/>
              <a:t>Definir os objetivos de sustentabilidade fornece um roteiro para uma empresa trabalhar e medir o progresso. Conforme discutido no Módulo 2, os </a:t>
            </a:r>
            <a:r>
              <a:rPr lang="pt-PT" sz="2300" b="1" dirty="0"/>
              <a:t>objetivos devem ser específicos, mensuráveis, alcançáveis, relevantes e temporizáveis (SMART)</a:t>
            </a:r>
            <a:r>
              <a:rPr lang="pt-PT" sz="2300" dirty="0"/>
              <a:t>. Exemplos de objetivos de sustentabilidade para um negócio de alimentos éticos podem incluir a redução das emissões de gases de efeito estufa ou da pegada de carbono, a obtenção de uma determinada percentagem de ingredientes a fornecedores locais, a minimização do desperdício alimentar ou a obtenção de uma certificação de sustentabilidade específica. Objetivos claros ajudam a alinhar os esforços e fornecem uma referência para o desempenho.</a:t>
            </a:r>
            <a:endParaRPr lang="en-US" sz="2300" dirty="0"/>
          </a:p>
          <a:p>
            <a:pPr algn="just" rtl="0"/>
            <a:endParaRPr lang="en-US" sz="2300" dirty="0"/>
          </a:p>
          <a:p>
            <a:pPr algn="just" rtl="0"/>
            <a:endParaRPr lang="en-US" sz="2300" dirty="0"/>
          </a:p>
          <a:p>
            <a:pPr algn="just" rtl="0"/>
            <a:r>
              <a:rPr lang="en-US" sz="2300" dirty="0"/>
              <a:t>  </a:t>
            </a:r>
            <a:endParaRPr lang="en-IE" sz="2300"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algn="l" rtl="0"/>
            <a:r>
              <a:rPr lang="pt-PT" b="1" dirty="0"/>
              <a:t>Definir</a:t>
            </a:r>
            <a:r>
              <a:rPr lang="en-IE" b="1" dirty="0"/>
              <a:t> </a:t>
            </a:r>
            <a:r>
              <a:rPr lang="en-IE" b="1" dirty="0" err="1"/>
              <a:t>objetivos</a:t>
            </a:r>
            <a:endParaRPr lang="en-IE" b="1" dirty="0"/>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2" name="Picture 31" descr="A close-up of a smart goal setting  Description automatically generated">
            <a:extLst>
              <a:ext uri="{FF2B5EF4-FFF2-40B4-BE49-F238E27FC236}">
                <a16:creationId xmlns:a16="http://schemas.microsoft.com/office/drawing/2014/main" id="{163DF27F-3481-BE0B-EEB9-BA765D85B9A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98381" y="2174316"/>
            <a:ext cx="3857599" cy="3126063"/>
          </a:xfrm>
          <a:prstGeom prst="rect">
            <a:avLst/>
          </a:prstGeom>
        </p:spPr>
      </p:pic>
    </p:spTree>
    <p:extLst>
      <p:ext uri="{BB962C8B-B14F-4D97-AF65-F5344CB8AC3E}">
        <p14:creationId xmlns:p14="http://schemas.microsoft.com/office/powerpoint/2010/main" val="1520566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060450" y="1552277"/>
            <a:ext cx="6114374" cy="5305723"/>
          </a:xfrm>
        </p:spPr>
        <p:txBody>
          <a:bodyPr/>
          <a:lstStyle/>
          <a:p>
            <a:pPr algn="just">
              <a:spcBef>
                <a:spcPts val="600"/>
              </a:spcBef>
            </a:pPr>
            <a:r>
              <a:rPr lang="pt-PT" sz="2200" dirty="0"/>
              <a:t>A importância de envolver as </a:t>
            </a:r>
            <a:r>
              <a:rPr lang="pt-PT" sz="2200" b="1" dirty="0"/>
              <a:t>partes interessadas, incluindo funcionários, clientes, fornecedores, comunidades locais e investidores</a:t>
            </a:r>
            <a:r>
              <a:rPr lang="pt-PT" sz="2200" dirty="0"/>
              <a:t>, é essencial para o planeamento da sustentabilidade a longo prazo (Módulo 5). </a:t>
            </a:r>
          </a:p>
          <a:p>
            <a:pPr algn="just">
              <a:spcBef>
                <a:spcPts val="600"/>
              </a:spcBef>
            </a:pPr>
            <a:r>
              <a:rPr lang="pt-PT" sz="2200" dirty="0"/>
              <a:t>O envolvimento das partes interessadas permite uma perspetiva, contribuição e colaboração mais amplas. Promove um sentimento de propriedade, cria confiança e ajuda a identificar oportunidades e desafios.</a:t>
            </a:r>
            <a:r>
              <a:rPr lang="en-US" sz="2200" dirty="0"/>
              <a:t> A comunicação regular, os mecanismos de feedback e o envolvimento das partes interessadas nos processos de tomada de decisão contribuem para uma estratégia de sustentabilidade </a:t>
            </a:r>
            <a:r>
              <a:rPr lang="en-US" sz="2200" dirty="0" err="1"/>
              <a:t>mais</a:t>
            </a:r>
            <a:r>
              <a:rPr lang="en-US" sz="2200" dirty="0"/>
              <a:t> 	</a:t>
            </a:r>
            <a:r>
              <a:rPr lang="en-US" sz="2200" dirty="0" err="1"/>
              <a:t>inclusiva</a:t>
            </a:r>
            <a:r>
              <a:rPr lang="en-US" sz="2200" dirty="0"/>
              <a:t> e eficaz.</a:t>
            </a:r>
            <a:endParaRPr lang="en-IE" sz="2200"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a:xfrm>
            <a:off x="557453" y="443960"/>
            <a:ext cx="10595237" cy="803654"/>
          </a:xfrm>
        </p:spPr>
        <p:txBody>
          <a:bodyPr/>
          <a:lstStyle/>
          <a:p>
            <a:pPr algn="l" rtl="0"/>
            <a:r>
              <a:rPr lang="en-IE" b="1" dirty="0"/>
              <a:t>Boa </a:t>
            </a:r>
            <a:r>
              <a:rPr lang="en-IE" b="1" dirty="0" err="1"/>
              <a:t>comunicação</a:t>
            </a:r>
            <a:endParaRPr lang="en-IE" b="1" dirty="0"/>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2" name="Picture 31" descr="Colorful bubbles with icons  Description automatically generated">
            <a:extLst>
              <a:ext uri="{FF2B5EF4-FFF2-40B4-BE49-F238E27FC236}">
                <a16:creationId xmlns:a16="http://schemas.microsoft.com/office/drawing/2014/main" id="{F7B9213A-EE5B-D304-ECA0-7C3827733DD3}"/>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8684" y="1895044"/>
            <a:ext cx="4646104" cy="3741171"/>
          </a:xfrm>
          <a:prstGeom prst="rect">
            <a:avLst/>
          </a:prstGeom>
        </p:spPr>
      </p:pic>
    </p:spTree>
    <p:extLst>
      <p:ext uri="{BB962C8B-B14F-4D97-AF65-F5344CB8AC3E}">
        <p14:creationId xmlns:p14="http://schemas.microsoft.com/office/powerpoint/2010/main" val="75450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163781" y="1624263"/>
            <a:ext cx="6803059" cy="5233737"/>
          </a:xfrm>
        </p:spPr>
        <p:txBody>
          <a:bodyPr/>
          <a:lstStyle/>
          <a:p>
            <a:pPr algn="just"/>
            <a:r>
              <a:rPr lang="pt-PT" sz="2300" dirty="0"/>
              <a:t>As práticas sustentáveis devem ser vistas como uma </a:t>
            </a:r>
            <a:r>
              <a:rPr lang="pt-PT" sz="2300" b="1" dirty="0"/>
              <a:t>jornada contínua de melhoria </a:t>
            </a:r>
            <a:r>
              <a:rPr lang="pt-PT" sz="2300" dirty="0"/>
              <a:t>e não como uma realização única. Uma empresa de alimentos éticos deve avaliar e melhorar continuamente as suas operações, produtos e práticas. Isto envolve a realização de avaliações regulares de sustentabilidade, o acompanhamento dos principais indicadores de desempenho e a implementação de estratégias de melhoria. A monitorização e avaliação regulares ajudam a identificar áreas de otimização, inovação e eficiência de recursos. Mais uma vez, é importante manter-se atualizado com </a:t>
            </a:r>
            <a:r>
              <a:rPr lang="pt-PT" sz="2300" b="1" dirty="0"/>
              <a:t>Tendências &amp; Conhecimento &amp; Formação.</a:t>
            </a:r>
            <a:endParaRPr lang="en-IE" sz="2300" b="1"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a:xfrm>
            <a:off x="653556" y="525612"/>
            <a:ext cx="10595237" cy="803654"/>
          </a:xfrm>
        </p:spPr>
        <p:txBody>
          <a:bodyPr/>
          <a:lstStyle/>
          <a:p>
            <a:pPr algn="l" rtl="0"/>
            <a:r>
              <a:rPr lang="en-IE" b="1" dirty="0" err="1"/>
              <a:t>Permanecer</a:t>
            </a:r>
            <a:r>
              <a:rPr lang="en-IE" b="1" dirty="0"/>
              <a:t> </a:t>
            </a:r>
            <a:r>
              <a:rPr lang="en-IE" b="1" dirty="0" err="1"/>
              <a:t>ágil</a:t>
            </a:r>
            <a:endParaRPr lang="en-IE" b="1" dirty="0"/>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Picture 33" descr="A blue circle with arrows  Description automatically generated">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966841" y="1895044"/>
            <a:ext cx="4025462" cy="3886200"/>
          </a:xfrm>
          <a:prstGeom prst="rect">
            <a:avLst/>
          </a:prstGeom>
        </p:spPr>
      </p:pic>
    </p:spTree>
    <p:extLst>
      <p:ext uri="{BB962C8B-B14F-4D97-AF65-F5344CB8AC3E}">
        <p14:creationId xmlns:p14="http://schemas.microsoft.com/office/powerpoint/2010/main" val="3496927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136650" y="1588432"/>
            <a:ext cx="6615984" cy="5522566"/>
          </a:xfrm>
        </p:spPr>
        <p:txBody>
          <a:bodyPr/>
          <a:lstStyle/>
          <a:p>
            <a:pPr algn="just">
              <a:spcBef>
                <a:spcPts val="600"/>
              </a:spcBef>
            </a:pPr>
            <a:r>
              <a:rPr lang="pt-PT" sz="2300" dirty="0"/>
              <a:t>A elaboração de relatórios sobre o desempenho da sustentabilidade é vital para demonstrar transparência e responsabilidade. </a:t>
            </a:r>
          </a:p>
          <a:p>
            <a:pPr algn="just">
              <a:spcBef>
                <a:spcPts val="600"/>
              </a:spcBef>
            </a:pPr>
            <a:r>
              <a:rPr lang="pt-PT" sz="2300" dirty="0"/>
              <a:t>Deve-se elaborar </a:t>
            </a:r>
            <a:r>
              <a:rPr lang="pt-PT" sz="2300" b="1" dirty="0"/>
              <a:t>relatórios de sustentabilidade ou comunicar os progressos do negócio </a:t>
            </a:r>
            <a:r>
              <a:rPr lang="pt-PT" sz="2300" dirty="0"/>
              <a:t>através de vários canais, como relatórios anuais, websites ou meios de comunicação dedicados à sustentabilidade. Os relatórios devem incluir os principais indicadores, realizações, desafios e objetivos futuros. </a:t>
            </a:r>
          </a:p>
          <a:p>
            <a:pPr algn="just">
              <a:spcBef>
                <a:spcPts val="600"/>
              </a:spcBef>
            </a:pPr>
            <a:r>
              <a:rPr lang="pt-PT" sz="2300" dirty="0"/>
              <a:t>Certificações ou padrões externos podem proporcionar credibilidade adicional e demonstrar adesão a critérios de sustentabilidade reconhecidos.</a:t>
            </a:r>
            <a:endParaRPr lang="en-IE" sz="2300"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a:xfrm>
            <a:off x="641706" y="432075"/>
            <a:ext cx="10595237" cy="803654"/>
          </a:xfrm>
        </p:spPr>
        <p:txBody>
          <a:bodyPr/>
          <a:lstStyle/>
          <a:p>
            <a:pPr algn="l" rtl="0"/>
            <a:r>
              <a:rPr lang="pt-PT" b="1" dirty="0"/>
              <a:t>Relatórios &amp; Responsabilidade de prestar contas</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752634" y="1895044"/>
            <a:ext cx="4546474" cy="3886200"/>
          </a:xfrm>
          <a:prstGeom prst="rect">
            <a:avLst/>
          </a:prstGeom>
        </p:spPr>
      </p:pic>
    </p:spTree>
    <p:extLst>
      <p:ext uri="{BB962C8B-B14F-4D97-AF65-F5344CB8AC3E}">
        <p14:creationId xmlns:p14="http://schemas.microsoft.com/office/powerpoint/2010/main" val="3457072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045029" y="1643144"/>
            <a:ext cx="6719678" cy="4586230"/>
          </a:xfrm>
        </p:spPr>
        <p:txBody>
          <a:bodyPr/>
          <a:lstStyle/>
          <a:p>
            <a:pPr algn="just"/>
            <a:r>
              <a:rPr lang="pt-PT" sz="2300" dirty="0"/>
              <a:t>Foi mencionado anteriormente a importância da comunicação, mas também é pertinente colaborar com pares da indústria, Organizações Não Governamentais </a:t>
            </a:r>
            <a:r>
              <a:rPr lang="pt-PT" sz="2300" dirty="0" err="1"/>
              <a:t>ONGs</a:t>
            </a:r>
            <a:r>
              <a:rPr lang="pt-PT" sz="2300" dirty="0"/>
              <a:t> ou organizações governamentais para melhorar os esforços conjuntos de sustentabilidade. As parcerias permitem a partilha de conhecimentos, recursos e ações coletivas em prol de objetivos de sustentabilidade comuns.  As iniciativas de colaboração podem incluir projetos de investigação, campanhas de sensibilização, colaborações na cadeia de abastecimento ou participação em iniciativas de sustentabilidade na 	indústria.</a:t>
            </a:r>
            <a:endParaRPr lang="en-IE" sz="2300"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a:xfrm>
            <a:off x="582371" y="431883"/>
            <a:ext cx="10595237" cy="803654"/>
          </a:xfrm>
        </p:spPr>
        <p:txBody>
          <a:bodyPr/>
          <a:lstStyle/>
          <a:p>
            <a:pPr algn="l" rtl="0"/>
            <a:r>
              <a:rPr lang="en-IE" b="1" dirty="0" err="1"/>
              <a:t>Colaboração</a:t>
            </a:r>
            <a:r>
              <a:rPr lang="en-IE" b="1" dirty="0"/>
              <a:t> &amp; </a:t>
            </a:r>
            <a:r>
              <a:rPr lang="en-IE" b="1" dirty="0" err="1"/>
              <a:t>Parcerias</a:t>
            </a:r>
            <a:endParaRPr lang="en-IE" b="1" dirty="0"/>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764707" y="1988075"/>
            <a:ext cx="4546474" cy="3886200"/>
          </a:xfrm>
          <a:prstGeom prst="rect">
            <a:avLst/>
          </a:prstGeom>
        </p:spPr>
      </p:pic>
      <p:sp>
        <p:nvSpPr>
          <p:cNvPr id="36" name="TextBox 35">
            <a:extLst>
              <a:ext uri="{FF2B5EF4-FFF2-40B4-BE49-F238E27FC236}">
                <a16:creationId xmlns:a16="http://schemas.microsoft.com/office/drawing/2014/main" id="{7BFA5852-213C-F314-18A7-D00190DF4D1E}"/>
              </a:ext>
            </a:extLst>
          </p:cNvPr>
          <p:cNvSpPr txBox="1"/>
          <p:nvPr/>
        </p:nvSpPr>
        <p:spPr>
          <a:xfrm>
            <a:off x="2582566" y="5967352"/>
            <a:ext cx="4216892" cy="646331"/>
          </a:xfrm>
          <a:prstGeom prst="rect">
            <a:avLst/>
          </a:prstGeom>
          <a:noFill/>
        </p:spPr>
        <p:txBody>
          <a:bodyPr wrap="square">
            <a:spAutoFit/>
          </a:bodyPr>
          <a:lstStyle/>
          <a:p>
            <a:pPr algn="l" rtl="0"/>
            <a:r>
              <a:rPr lang="en-US" b="1" dirty="0">
                <a:solidFill>
                  <a:srgbClr val="000000"/>
                </a:solidFill>
                <a:hlinkClick r:id="rId5">
                  <a:extLst>
                    <a:ext uri="{A12FA001-AC4F-418D-AE19-62706E023703}">
                      <ahyp:hlinkClr xmlns:ahyp="http://schemas.microsoft.com/office/drawing/2018/hyperlinkcolor" val="tx"/>
                    </a:ext>
                  </a:extLst>
                </a:hlinkClick>
              </a:rPr>
              <a:t>Responsabilidade Social </a:t>
            </a:r>
            <a:r>
              <a:rPr lang="en-US" b="1" dirty="0" err="1">
                <a:solidFill>
                  <a:srgbClr val="000000"/>
                </a:solidFill>
                <a:hlinkClick r:id="rId5">
                  <a:extLst>
                    <a:ext uri="{A12FA001-AC4F-418D-AE19-62706E023703}">
                      <ahyp:hlinkClr xmlns:ahyp="http://schemas.microsoft.com/office/drawing/2018/hyperlinkcolor" val="tx"/>
                    </a:ext>
                  </a:extLst>
                </a:hlinkClick>
              </a:rPr>
              <a:t>Corporativa</a:t>
            </a:r>
            <a:r>
              <a:rPr lang="en-US" b="1" dirty="0">
                <a:solidFill>
                  <a:srgbClr val="000000"/>
                </a:solidFill>
                <a:hlinkClick r:id="rId5">
                  <a:extLst>
                    <a:ext uri="{A12FA001-AC4F-418D-AE19-62706E023703}">
                      <ahyp:hlinkClr xmlns:ahyp="http://schemas.microsoft.com/office/drawing/2018/hyperlinkcolor" val="tx"/>
                    </a:ext>
                  </a:extLst>
                </a:hlinkClick>
              </a:rPr>
              <a:t> (RSC) e Sustentabilidade (bitc.ie)</a:t>
            </a:r>
            <a:endParaRPr lang="en-IE" b="1" dirty="0">
              <a:solidFill>
                <a:srgbClr val="000000"/>
              </a:solidFill>
            </a:endParaRPr>
          </a:p>
        </p:txBody>
      </p:sp>
      <p:sp>
        <p:nvSpPr>
          <p:cNvPr id="37" name="TextBox 36">
            <a:extLst>
              <a:ext uri="{FF2B5EF4-FFF2-40B4-BE49-F238E27FC236}">
                <a16:creationId xmlns:a16="http://schemas.microsoft.com/office/drawing/2014/main" id="{FF062D53-28C8-8FA1-8409-E7344F2E2E58}"/>
              </a:ext>
            </a:extLst>
          </p:cNvPr>
          <p:cNvSpPr txBox="1"/>
          <p:nvPr/>
        </p:nvSpPr>
        <p:spPr>
          <a:xfrm>
            <a:off x="73719" y="5954851"/>
            <a:ext cx="2405743" cy="646331"/>
          </a:xfrm>
          <a:prstGeom prst="rect">
            <a:avLst/>
          </a:prstGeom>
          <a:solidFill>
            <a:srgbClr val="F79037"/>
          </a:solidFill>
        </p:spPr>
        <p:txBody>
          <a:bodyPr wrap="square" rtlCol="0">
            <a:spAutoFit/>
          </a:bodyPr>
          <a:lstStyle/>
          <a:p>
            <a:pPr algn="l" rtl="0"/>
            <a:r>
              <a:rPr lang="en-IE" b="1" dirty="0">
                <a:solidFill>
                  <a:srgbClr val="000000"/>
                </a:solidFill>
              </a:rPr>
              <a:t>Um </a:t>
            </a:r>
            <a:r>
              <a:rPr lang="en-IE" b="1" dirty="0" err="1">
                <a:solidFill>
                  <a:srgbClr val="000000"/>
                </a:solidFill>
              </a:rPr>
              <a:t>exemplo</a:t>
            </a:r>
            <a:r>
              <a:rPr lang="en-IE" b="1" dirty="0">
                <a:solidFill>
                  <a:srgbClr val="000000"/>
                </a:solidFill>
              </a:rPr>
              <a:t> </a:t>
            </a:r>
            <a:r>
              <a:rPr lang="en-IE" b="1" dirty="0" err="1">
                <a:solidFill>
                  <a:srgbClr val="000000"/>
                </a:solidFill>
              </a:rPr>
              <a:t>Irlandês</a:t>
            </a:r>
            <a:r>
              <a:rPr lang="en-IE" b="1" dirty="0">
                <a:solidFill>
                  <a:srgbClr val="000000"/>
                </a:solidFill>
              </a:rPr>
              <a:t> de apoio empresarial:</a:t>
            </a:r>
          </a:p>
        </p:txBody>
      </p:sp>
      <p:grpSp>
        <p:nvGrpSpPr>
          <p:cNvPr id="38" name="Graphic 4">
            <a:extLst>
              <a:ext uri="{FF2B5EF4-FFF2-40B4-BE49-F238E27FC236}">
                <a16:creationId xmlns:a16="http://schemas.microsoft.com/office/drawing/2014/main" id="{DC481B64-73AB-8742-55B6-1108CC02B9F4}"/>
              </a:ext>
            </a:extLst>
          </p:cNvPr>
          <p:cNvGrpSpPr/>
          <p:nvPr/>
        </p:nvGrpSpPr>
        <p:grpSpPr>
          <a:xfrm rot="783533">
            <a:off x="35776" y="4056111"/>
            <a:ext cx="622607" cy="1017017"/>
            <a:chOff x="9129274" y="2719113"/>
            <a:chExt cx="717139" cy="1386497"/>
          </a:xfrm>
          <a:solidFill>
            <a:srgbClr val="F79037"/>
          </a:solidFill>
        </p:grpSpPr>
        <p:grpSp>
          <p:nvGrpSpPr>
            <p:cNvPr id="39" name="Graphic 4">
              <a:extLst>
                <a:ext uri="{FF2B5EF4-FFF2-40B4-BE49-F238E27FC236}">
                  <a16:creationId xmlns:a16="http://schemas.microsoft.com/office/drawing/2014/main" id="{601C19D0-B1EB-FC53-46CE-DC4DEBD40DD3}"/>
                </a:ext>
              </a:extLst>
            </p:cNvPr>
            <p:cNvGrpSpPr/>
            <p:nvPr/>
          </p:nvGrpSpPr>
          <p:grpSpPr>
            <a:xfrm>
              <a:off x="9159507" y="2719113"/>
              <a:ext cx="446280" cy="440141"/>
              <a:chOff x="9159507" y="2719113"/>
              <a:chExt cx="446280" cy="440141"/>
            </a:xfrm>
            <a:grpFill/>
          </p:grpSpPr>
          <p:sp>
            <p:nvSpPr>
              <p:cNvPr id="48" name="Freeform 18">
                <a:extLst>
                  <a:ext uri="{FF2B5EF4-FFF2-40B4-BE49-F238E27FC236}">
                    <a16:creationId xmlns:a16="http://schemas.microsoft.com/office/drawing/2014/main" id="{94DE2039-5D9A-F098-4D85-FA820B84B7E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49" name="Freeform 19">
                <a:extLst>
                  <a:ext uri="{FF2B5EF4-FFF2-40B4-BE49-F238E27FC236}">
                    <a16:creationId xmlns:a16="http://schemas.microsoft.com/office/drawing/2014/main" id="{3C19A2F0-4C7E-7A81-443A-CA099BAF51E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40" name="Graphic 4">
              <a:extLst>
                <a:ext uri="{FF2B5EF4-FFF2-40B4-BE49-F238E27FC236}">
                  <a16:creationId xmlns:a16="http://schemas.microsoft.com/office/drawing/2014/main" id="{8DA781F3-3526-6F14-D1AE-91F49F8152C9}"/>
                </a:ext>
              </a:extLst>
            </p:cNvPr>
            <p:cNvGrpSpPr/>
            <p:nvPr/>
          </p:nvGrpSpPr>
          <p:grpSpPr>
            <a:xfrm>
              <a:off x="9129274" y="2893887"/>
              <a:ext cx="717139" cy="1211724"/>
              <a:chOff x="9129274" y="2893887"/>
              <a:chExt cx="717139" cy="1211724"/>
            </a:xfrm>
            <a:grpFill/>
          </p:grpSpPr>
          <p:sp>
            <p:nvSpPr>
              <p:cNvPr id="41" name="Freeform 21">
                <a:extLst>
                  <a:ext uri="{FF2B5EF4-FFF2-40B4-BE49-F238E27FC236}">
                    <a16:creationId xmlns:a16="http://schemas.microsoft.com/office/drawing/2014/main" id="{5792DE37-C25B-2FC3-A214-933C71FB62D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42" name="Freeform 22">
                <a:extLst>
                  <a:ext uri="{FF2B5EF4-FFF2-40B4-BE49-F238E27FC236}">
                    <a16:creationId xmlns:a16="http://schemas.microsoft.com/office/drawing/2014/main" id="{55A3C1BC-D33E-A08D-70D0-3A6F3D32605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43" name="Freeform 23">
                <a:extLst>
                  <a:ext uri="{FF2B5EF4-FFF2-40B4-BE49-F238E27FC236}">
                    <a16:creationId xmlns:a16="http://schemas.microsoft.com/office/drawing/2014/main" id="{BEC2B2C1-B81B-3A12-750F-D5FC3C14F4B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44" name="Freeform 24">
                <a:extLst>
                  <a:ext uri="{FF2B5EF4-FFF2-40B4-BE49-F238E27FC236}">
                    <a16:creationId xmlns:a16="http://schemas.microsoft.com/office/drawing/2014/main" id="{DF16871A-1335-0820-DB45-0E95913CAB3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45" name="Freeform 25">
                <a:extLst>
                  <a:ext uri="{FF2B5EF4-FFF2-40B4-BE49-F238E27FC236}">
                    <a16:creationId xmlns:a16="http://schemas.microsoft.com/office/drawing/2014/main" id="{C96B8A6F-0DB7-8905-3B5A-E64292B6D74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46" name="Freeform 26">
                <a:extLst>
                  <a:ext uri="{FF2B5EF4-FFF2-40B4-BE49-F238E27FC236}">
                    <a16:creationId xmlns:a16="http://schemas.microsoft.com/office/drawing/2014/main" id="{B6CECEB1-4229-9A3D-AD8B-9EDF065F50C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47" name="Freeform 27">
                <a:extLst>
                  <a:ext uri="{FF2B5EF4-FFF2-40B4-BE49-F238E27FC236}">
                    <a16:creationId xmlns:a16="http://schemas.microsoft.com/office/drawing/2014/main" id="{4C9363DF-DA79-FBF8-4C1A-909F7C7F805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298407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72EAB-021C-16E0-ACD3-3213F8DBDBB5}"/>
              </a:ext>
            </a:extLst>
          </p:cNvPr>
          <p:cNvSpPr>
            <a:spLocks noGrp="1"/>
          </p:cNvSpPr>
          <p:nvPr>
            <p:ph type="body" sz="quarter" idx="18"/>
          </p:nvPr>
        </p:nvSpPr>
        <p:spPr>
          <a:xfrm>
            <a:off x="898358" y="1485426"/>
            <a:ext cx="5197643" cy="4313796"/>
          </a:xfrm>
        </p:spPr>
        <p:txBody>
          <a:bodyPr/>
          <a:lstStyle/>
          <a:p>
            <a:pPr algn="just"/>
            <a:r>
              <a:rPr lang="pt-PT" dirty="0"/>
              <a:t>Este curso é de acesso livre e está disponível para ser utilizado no seu tempo livre e as vezes que quiser. </a:t>
            </a:r>
          </a:p>
          <a:p>
            <a:pPr algn="just"/>
            <a:r>
              <a:rPr lang="en-IE" dirty="0"/>
              <a:t>Por </a:t>
            </a:r>
            <a:r>
              <a:rPr lang="pt-PT" dirty="0"/>
              <a:t>favor</a:t>
            </a:r>
            <a:r>
              <a:rPr lang="en-IE" dirty="0"/>
              <a:t>, utilize-o para </a:t>
            </a:r>
            <a:r>
              <a:rPr lang="pt-PT" dirty="0"/>
              <a:t>reafirmar a sua direção e ambição para se tornar um Empreendedor de Alimentos Éticos. Pode atualizar a sua aprendizagem sobre elementos específicos do curso ou rever e repetir todo o curso. É flexível e orientado para o futuro, como esperamos que você e o seu negócio sejam!</a:t>
            </a:r>
            <a:endParaRPr lang="en-IE" b="1" dirty="0"/>
          </a:p>
        </p:txBody>
      </p:sp>
      <p:sp>
        <p:nvSpPr>
          <p:cNvPr id="3" name="Text Placeholder 2">
            <a:extLst>
              <a:ext uri="{FF2B5EF4-FFF2-40B4-BE49-F238E27FC236}">
                <a16:creationId xmlns:a16="http://schemas.microsoft.com/office/drawing/2014/main" id="{020BCC6F-50CB-7982-E1AB-689BB1D8D7EC}"/>
              </a:ext>
            </a:extLst>
          </p:cNvPr>
          <p:cNvSpPr>
            <a:spLocks noGrp="1"/>
          </p:cNvSpPr>
          <p:nvPr>
            <p:ph type="body" sz="quarter" idx="16"/>
          </p:nvPr>
        </p:nvSpPr>
        <p:spPr>
          <a:xfrm>
            <a:off x="739942" y="697737"/>
            <a:ext cx="5514474" cy="562321"/>
          </a:xfrm>
        </p:spPr>
        <p:txBody>
          <a:bodyPr/>
          <a:lstStyle/>
          <a:p>
            <a:r>
              <a:rPr lang="en-IE" b="1" dirty="0" err="1"/>
              <a:t>Recapitular</a:t>
            </a:r>
            <a:r>
              <a:rPr lang="en-IE" b="1" dirty="0"/>
              <a:t>, </a:t>
            </a:r>
            <a:r>
              <a:rPr lang="en-IE" b="1" dirty="0" err="1"/>
              <a:t>rever</a:t>
            </a:r>
            <a:r>
              <a:rPr lang="en-IE" b="1" dirty="0"/>
              <a:t>, </a:t>
            </a:r>
            <a:r>
              <a:rPr lang="en-IE" b="1" dirty="0" err="1"/>
              <a:t>repetir</a:t>
            </a:r>
            <a:r>
              <a:rPr lang="en-IE" b="1" dirty="0"/>
              <a:t>...</a:t>
            </a:r>
          </a:p>
        </p:txBody>
      </p:sp>
      <p:pic>
        <p:nvPicPr>
          <p:cNvPr id="6" name="Picture Placeholder 5" descr="Young woman sitting with book and laptop">
            <a:extLst>
              <a:ext uri="{FF2B5EF4-FFF2-40B4-BE49-F238E27FC236}">
                <a16:creationId xmlns:a16="http://schemas.microsoft.com/office/drawing/2014/main" id="{6F29BBB7-AC6D-7E1D-9FDB-BEE089B819B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994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3A297-4D03-BFF6-6631-031080C0385D}"/>
              </a:ext>
            </a:extLst>
          </p:cNvPr>
          <p:cNvSpPr>
            <a:spLocks noGrp="1"/>
          </p:cNvSpPr>
          <p:nvPr>
            <p:ph type="body" sz="quarter" idx="35"/>
          </p:nvPr>
        </p:nvSpPr>
        <p:spPr/>
        <p:txBody>
          <a:bodyPr/>
          <a:lstStyle/>
          <a:p>
            <a:pPr rtl="0"/>
            <a:r>
              <a:rPr lang="en-US" dirty="0"/>
              <a:t>Torne as mudanças climáticas pessoais.</a:t>
            </a:r>
          </a:p>
          <a:p>
            <a:pPr algn="l" rtl="0"/>
            <a:endParaRPr lang="en-IE" dirty="0"/>
          </a:p>
        </p:txBody>
      </p:sp>
      <p:sp>
        <p:nvSpPr>
          <p:cNvPr id="3" name="Text Placeholder 2">
            <a:extLst>
              <a:ext uri="{FF2B5EF4-FFF2-40B4-BE49-F238E27FC236}">
                <a16:creationId xmlns:a16="http://schemas.microsoft.com/office/drawing/2014/main" id="{D7EB2AB7-F9C8-446A-84ED-71847913BE4B}"/>
              </a:ext>
            </a:extLst>
          </p:cNvPr>
          <p:cNvSpPr>
            <a:spLocks noGrp="1"/>
          </p:cNvSpPr>
          <p:nvPr>
            <p:ph type="body" sz="quarter" idx="36"/>
          </p:nvPr>
        </p:nvSpPr>
        <p:spPr/>
        <p:txBody>
          <a:bodyPr/>
          <a:lstStyle/>
          <a:p>
            <a:pPr rtl="0"/>
            <a:r>
              <a:rPr lang="en-US" sz="2000" dirty="0"/>
              <a:t>"Faça algo que </a:t>
            </a:r>
            <a:r>
              <a:rPr lang="en-US" sz="2000" dirty="0" err="1"/>
              <a:t>não</a:t>
            </a:r>
            <a:r>
              <a:rPr lang="en-US" sz="2000" dirty="0"/>
              <a:t> fazia antes."</a:t>
            </a:r>
            <a:endParaRPr lang="en-IE" sz="2000" dirty="0"/>
          </a:p>
        </p:txBody>
      </p:sp>
      <p:sp>
        <p:nvSpPr>
          <p:cNvPr id="4" name="Text Placeholder 3">
            <a:extLst>
              <a:ext uri="{FF2B5EF4-FFF2-40B4-BE49-F238E27FC236}">
                <a16:creationId xmlns:a16="http://schemas.microsoft.com/office/drawing/2014/main" id="{6981BB6F-D278-FB06-952F-6F4CD21A038D}"/>
              </a:ext>
            </a:extLst>
          </p:cNvPr>
          <p:cNvSpPr>
            <a:spLocks noGrp="1"/>
          </p:cNvSpPr>
          <p:nvPr>
            <p:ph type="body" sz="quarter" idx="37"/>
          </p:nvPr>
        </p:nvSpPr>
        <p:spPr/>
        <p:txBody>
          <a:bodyPr/>
          <a:lstStyle/>
          <a:p>
            <a:pPr algn="l" rtl="0"/>
            <a:r>
              <a:rPr lang="en-IE" dirty="0"/>
              <a:t>1</a:t>
            </a:r>
          </a:p>
        </p:txBody>
      </p:sp>
      <p:sp>
        <p:nvSpPr>
          <p:cNvPr id="6" name="Text Placeholder 5">
            <a:extLst>
              <a:ext uri="{FF2B5EF4-FFF2-40B4-BE49-F238E27FC236}">
                <a16:creationId xmlns:a16="http://schemas.microsoft.com/office/drawing/2014/main" id="{013AD1A5-7047-996A-E694-3101E9CB34DB}"/>
              </a:ext>
            </a:extLst>
          </p:cNvPr>
          <p:cNvSpPr>
            <a:spLocks noGrp="1"/>
          </p:cNvSpPr>
          <p:nvPr>
            <p:ph type="body" sz="quarter" idx="42"/>
          </p:nvPr>
        </p:nvSpPr>
        <p:spPr>
          <a:xfrm>
            <a:off x="4927791" y="2663736"/>
            <a:ext cx="6562677" cy="339415"/>
          </a:xfrm>
        </p:spPr>
        <p:txBody>
          <a:bodyPr/>
          <a:lstStyle/>
          <a:p>
            <a:pPr rtl="0"/>
            <a:r>
              <a:rPr lang="en-IE" dirty="0"/>
              <a:t>Fique </a:t>
            </a:r>
            <a:r>
              <a:rPr lang="en-IE" dirty="0" err="1"/>
              <a:t>zangado</a:t>
            </a:r>
            <a:r>
              <a:rPr lang="en-IE" dirty="0"/>
              <a:t>, Fique </a:t>
            </a:r>
            <a:r>
              <a:rPr lang="en-IE" dirty="0" err="1"/>
              <a:t>ativo</a:t>
            </a:r>
            <a:r>
              <a:rPr lang="en-IE" dirty="0"/>
              <a:t>.</a:t>
            </a:r>
          </a:p>
          <a:p>
            <a:pPr algn="ctr" rtl="0"/>
            <a:endParaRPr lang="en-IE" dirty="0"/>
          </a:p>
          <a:p>
            <a:pPr algn="l" rtl="0"/>
            <a:endParaRPr lang="en-IE" dirty="0"/>
          </a:p>
        </p:txBody>
      </p:sp>
      <p:sp>
        <p:nvSpPr>
          <p:cNvPr id="7" name="Text Placeholder 6">
            <a:extLst>
              <a:ext uri="{FF2B5EF4-FFF2-40B4-BE49-F238E27FC236}">
                <a16:creationId xmlns:a16="http://schemas.microsoft.com/office/drawing/2014/main" id="{DC1C8259-893D-D72D-878E-7034A47EB803}"/>
              </a:ext>
            </a:extLst>
          </p:cNvPr>
          <p:cNvSpPr>
            <a:spLocks noGrp="1"/>
          </p:cNvSpPr>
          <p:nvPr>
            <p:ph type="body" sz="quarter" idx="43"/>
          </p:nvPr>
        </p:nvSpPr>
        <p:spPr>
          <a:xfrm>
            <a:off x="4320643" y="3023099"/>
            <a:ext cx="7257145" cy="1177990"/>
          </a:xfrm>
        </p:spPr>
        <p:txBody>
          <a:bodyPr/>
          <a:lstStyle/>
          <a:p>
            <a:r>
              <a:rPr lang="pt-PT" sz="2000" dirty="0"/>
              <a:t>"... com aqueles que têm mais responsabilidades do que nós... aqueles que deviam estar a fazer muito mais. Governos, cidades, universidades, empresas - especialmente as indústrias de combustíveis fósseis, agricultura e indústria de transportes."</a:t>
            </a:r>
            <a:endParaRPr lang="en-IE" sz="2000" dirty="0"/>
          </a:p>
        </p:txBody>
      </p:sp>
      <p:sp>
        <p:nvSpPr>
          <p:cNvPr id="8" name="Text Placeholder 7">
            <a:extLst>
              <a:ext uri="{FF2B5EF4-FFF2-40B4-BE49-F238E27FC236}">
                <a16:creationId xmlns:a16="http://schemas.microsoft.com/office/drawing/2014/main" id="{FDAD9621-3673-E18B-BDD9-E8477AB0834A}"/>
              </a:ext>
            </a:extLst>
          </p:cNvPr>
          <p:cNvSpPr>
            <a:spLocks noGrp="1"/>
          </p:cNvSpPr>
          <p:nvPr>
            <p:ph type="body" sz="quarter" idx="44"/>
          </p:nvPr>
        </p:nvSpPr>
        <p:spPr/>
        <p:txBody>
          <a:bodyPr/>
          <a:lstStyle/>
          <a:p>
            <a:pPr algn="l" rtl="0"/>
            <a:r>
              <a:rPr lang="en-IE" dirty="0"/>
              <a:t>2</a:t>
            </a:r>
          </a:p>
        </p:txBody>
      </p:sp>
      <p:sp>
        <p:nvSpPr>
          <p:cNvPr id="9" name="Text Placeholder 8">
            <a:extLst>
              <a:ext uri="{FF2B5EF4-FFF2-40B4-BE49-F238E27FC236}">
                <a16:creationId xmlns:a16="http://schemas.microsoft.com/office/drawing/2014/main" id="{8C3104B2-ACBB-61D1-97E3-549FA2765BAF}"/>
              </a:ext>
            </a:extLst>
          </p:cNvPr>
          <p:cNvSpPr>
            <a:spLocks noGrp="1"/>
          </p:cNvSpPr>
          <p:nvPr>
            <p:ph type="body" sz="quarter" idx="45"/>
          </p:nvPr>
        </p:nvSpPr>
        <p:spPr>
          <a:xfrm>
            <a:off x="4233322" y="4633833"/>
            <a:ext cx="7257145" cy="393770"/>
          </a:xfrm>
        </p:spPr>
        <p:txBody>
          <a:bodyPr/>
          <a:lstStyle/>
          <a:p>
            <a:r>
              <a:rPr lang="pt-PT" dirty="0"/>
              <a:t>Imagine o mundo para o qual nos estamos a apressar.</a:t>
            </a:r>
            <a:endParaRPr lang="en-IE" dirty="0"/>
          </a:p>
        </p:txBody>
      </p:sp>
      <p:sp>
        <p:nvSpPr>
          <p:cNvPr id="10" name="Text Placeholder 9">
            <a:extLst>
              <a:ext uri="{FF2B5EF4-FFF2-40B4-BE49-F238E27FC236}">
                <a16:creationId xmlns:a16="http://schemas.microsoft.com/office/drawing/2014/main" id="{EC8EAA16-F2A1-0672-9D20-CEC55FD348B3}"/>
              </a:ext>
            </a:extLst>
          </p:cNvPr>
          <p:cNvSpPr>
            <a:spLocks noGrp="1"/>
          </p:cNvSpPr>
          <p:nvPr>
            <p:ph type="body" sz="quarter" idx="46"/>
          </p:nvPr>
        </p:nvSpPr>
        <p:spPr>
          <a:xfrm>
            <a:off x="4609488" y="5127942"/>
            <a:ext cx="6865482" cy="999383"/>
          </a:xfrm>
        </p:spPr>
        <p:txBody>
          <a:bodyPr/>
          <a:lstStyle/>
          <a:p>
            <a:pPr rtl="0"/>
            <a:r>
              <a:rPr lang="en-US" sz="2000" dirty="0"/>
              <a:t>"Que tipo de mundo será? Será um mundo muito mais saudável. Não teremos a poluição sufocante dos combustíveis </a:t>
            </a:r>
            <a:r>
              <a:rPr lang="en-US" sz="2000" dirty="0" err="1"/>
              <a:t>fósseis</a:t>
            </a:r>
            <a:r>
              <a:rPr lang="en-US" sz="2000" dirty="0"/>
              <a:t>."</a:t>
            </a:r>
            <a:endParaRPr lang="en-IE" sz="2000" dirty="0"/>
          </a:p>
        </p:txBody>
      </p:sp>
      <p:sp>
        <p:nvSpPr>
          <p:cNvPr id="11" name="Text Placeholder 10">
            <a:extLst>
              <a:ext uri="{FF2B5EF4-FFF2-40B4-BE49-F238E27FC236}">
                <a16:creationId xmlns:a16="http://schemas.microsoft.com/office/drawing/2014/main" id="{290E652C-2CC8-9252-F338-ED91E112F05B}"/>
              </a:ext>
            </a:extLst>
          </p:cNvPr>
          <p:cNvSpPr>
            <a:spLocks noGrp="1"/>
          </p:cNvSpPr>
          <p:nvPr>
            <p:ph type="body" sz="quarter" idx="47"/>
          </p:nvPr>
        </p:nvSpPr>
        <p:spPr/>
        <p:txBody>
          <a:bodyPr/>
          <a:lstStyle/>
          <a:p>
            <a:pPr algn="l" rtl="0"/>
            <a:r>
              <a:rPr lang="en-IE" dirty="0"/>
              <a:t>3</a:t>
            </a:r>
          </a:p>
        </p:txBody>
      </p:sp>
      <p:sp>
        <p:nvSpPr>
          <p:cNvPr id="12" name="TextBox 11">
            <a:extLst>
              <a:ext uri="{FF2B5EF4-FFF2-40B4-BE49-F238E27FC236}">
                <a16:creationId xmlns:a16="http://schemas.microsoft.com/office/drawing/2014/main" id="{59199E62-D2F9-C275-FD9D-B17C5D4B0720}"/>
              </a:ext>
            </a:extLst>
          </p:cNvPr>
          <p:cNvSpPr txBox="1"/>
          <p:nvPr/>
        </p:nvSpPr>
        <p:spPr>
          <a:xfrm>
            <a:off x="0" y="344655"/>
            <a:ext cx="3728993" cy="4476097"/>
          </a:xfrm>
          <a:prstGeom prst="rect">
            <a:avLst/>
          </a:prstGeom>
          <a:solidFill>
            <a:srgbClr val="B2DEDD"/>
          </a:solidFill>
        </p:spPr>
        <p:txBody>
          <a:bodyPr wrap="square" rtlCol="0" anchor="ctr">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1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lvl="0" algn="ctr">
              <a:lnSpc>
                <a:spcPct val="90000"/>
              </a:lnSpc>
              <a:spcBef>
                <a:spcPts val="1000"/>
              </a:spcBef>
              <a:defRPr/>
            </a:pPr>
            <a:r>
              <a:rPr kumimoji="0" lang="en-IE" sz="3400" b="1" i="0" u="none" strike="noStrike" kern="1200" cap="none" spc="0" normalizeH="0" baseline="0" noProof="0" dirty="0" err="1">
                <a:ln>
                  <a:noFill/>
                </a:ln>
                <a:solidFill>
                  <a:srgbClr val="000000"/>
                </a:solidFill>
                <a:effectLst/>
                <a:uLnTx/>
                <a:uFillTx/>
                <a:latin typeface="Calibri" panose="020F0502020204030204"/>
                <a:ea typeface="+mn-ea"/>
                <a:cs typeface="+mn-cs"/>
              </a:rPr>
              <a:t>Palavras</a:t>
            </a:r>
            <a:r>
              <a:rPr kumimoji="0" lang="en-IE" sz="3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IE" sz="3400" b="1" i="0" u="none" strike="noStrike" kern="1200" cap="none" spc="0" normalizeH="0" baseline="0" noProof="0" dirty="0" err="1">
                <a:ln>
                  <a:noFill/>
                </a:ln>
                <a:solidFill>
                  <a:srgbClr val="000000"/>
                </a:solidFill>
                <a:effectLst/>
                <a:uLnTx/>
                <a:uFillTx/>
                <a:latin typeface="Calibri" panose="020F0502020204030204"/>
                <a:ea typeface="+mn-ea"/>
                <a:cs typeface="+mn-cs"/>
              </a:rPr>
              <a:t>Finais</a:t>
            </a:r>
            <a:r>
              <a:rPr kumimoji="0" lang="en-IE" sz="3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lang="pt-PT" sz="2300" dirty="0">
                <a:solidFill>
                  <a:srgbClr val="000000"/>
                </a:solidFill>
                <a:latin typeface="Calibri" panose="020F0502020204030204"/>
              </a:rPr>
              <a:t>aconselhadas</a:t>
            </a:r>
            <a:r>
              <a:rPr lang="en-IE" sz="2300" dirty="0">
                <a:solidFill>
                  <a:srgbClr val="000000"/>
                </a:solidFill>
                <a:latin typeface="Calibri" panose="020F0502020204030204"/>
              </a:rPr>
              <a:t> por </a:t>
            </a:r>
            <a:r>
              <a:rPr kumimoji="0" lang="en-IE" sz="230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IE" sz="2300" b="0" i="0" u="none" strike="noStrike" kern="1200" cap="none" spc="0" normalizeH="0" baseline="0" noProof="0" dirty="0">
                <a:ln>
                  <a:noFill/>
                </a:ln>
                <a:solidFill>
                  <a:srgbClr val="000000"/>
                </a:solidFill>
                <a:effectLst/>
                <a:uLnTx/>
                <a:uFillTx/>
                <a:latin typeface="Calibri" panose="020F0502020204030204"/>
                <a:ea typeface="+mn-ea"/>
                <a:cs typeface="+mn-cs"/>
              </a:rPr>
              <a:t>MARY ROBINSON, a primeira mulher presidente da </a:t>
            </a:r>
            <a:r>
              <a:rPr kumimoji="0" lang="pt-PT" sz="2300" b="0" i="0" u="none" strike="noStrike" kern="1200" cap="none" spc="0" normalizeH="0" baseline="0" dirty="0">
                <a:ln>
                  <a:noFill/>
                </a:ln>
                <a:solidFill>
                  <a:srgbClr val="000000"/>
                </a:solidFill>
                <a:effectLst/>
                <a:uLnTx/>
                <a:uFillTx/>
                <a:latin typeface="Calibri" panose="020F0502020204030204"/>
                <a:ea typeface="+mn-ea"/>
                <a:cs typeface="+mn-cs"/>
              </a:rPr>
              <a:t>Irlanda</a:t>
            </a:r>
            <a:r>
              <a:rPr kumimoji="0" lang="en-IE" sz="23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lang="pt-PT" sz="2300" dirty="0">
                <a:solidFill>
                  <a:srgbClr val="000000"/>
                </a:solidFill>
              </a:rPr>
              <a:t>antiga Alta Comissária das Nações Unidas para os Direitos Humanos e Enviada para as Alterações Climáticas, Presidente dos Anciãos (</a:t>
            </a:r>
            <a:r>
              <a:rPr kumimoji="0" lang="en-IE" sz="2300" b="0" i="0" u="none" strike="noStrike" kern="1200" cap="none" spc="0" normalizeH="0" baseline="0" noProof="0" dirty="0">
                <a:ln>
                  <a:noFill/>
                </a:ln>
                <a:solidFill>
                  <a:srgbClr val="F79037"/>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Elders</a:t>
            </a:r>
            <a:r>
              <a:rPr lang="pt-PT" sz="2300" dirty="0">
                <a:solidFill>
                  <a:srgbClr val="000000"/>
                </a:solidFill>
              </a:rPr>
              <a:t>) e, na nossa opinião, uma Campeã do Clima!</a:t>
            </a:r>
          </a:p>
          <a:p>
            <a:pPr lvl="0" algn="ctr">
              <a:lnSpc>
                <a:spcPct val="90000"/>
              </a:lnSpc>
              <a:spcBef>
                <a:spcPts val="1000"/>
              </a:spcBef>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6A81EA61-79FC-BF23-2275-4442783395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093" y="4600663"/>
            <a:ext cx="3103373"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879A342-5640-1C7D-FDD7-2F5564F6BF66}"/>
              </a:ext>
            </a:extLst>
          </p:cNvPr>
          <p:cNvSpPr txBox="1"/>
          <p:nvPr/>
        </p:nvSpPr>
        <p:spPr>
          <a:xfrm>
            <a:off x="152401" y="6484275"/>
            <a:ext cx="1066800" cy="373725"/>
          </a:xfrm>
          <a:prstGeom prst="rect">
            <a:avLst/>
          </a:prstGeom>
          <a:noFill/>
        </p:spPr>
        <p:txBody>
          <a:bodyPr wrap="square" rtlCol="0">
            <a:spAutoFit/>
          </a:bodyPr>
          <a:lstStyle/>
          <a:p>
            <a:pPr algn="l" rtl="0"/>
            <a:r>
              <a:rPr lang="en-IE" b="1" dirty="0">
                <a:solidFill>
                  <a:srgbClr val="F79037"/>
                </a:solidFill>
                <a:hlinkClick r:id="rId4">
                  <a:extLst>
                    <a:ext uri="{A12FA001-AC4F-418D-AE19-62706E023703}">
                      <ahyp:hlinkClr xmlns:ahyp="http://schemas.microsoft.com/office/drawing/2018/hyperlinkcolor" val="tx"/>
                    </a:ext>
                  </a:extLst>
                </a:hlinkClick>
              </a:rPr>
              <a:t>Fonte</a:t>
            </a:r>
            <a:endParaRPr lang="en-IE" b="1" dirty="0">
              <a:solidFill>
                <a:srgbClr val="F79037"/>
              </a:solidFill>
            </a:endParaRPr>
          </a:p>
        </p:txBody>
      </p:sp>
    </p:spTree>
    <p:extLst>
      <p:ext uri="{BB962C8B-B14F-4D97-AF65-F5344CB8AC3E}">
        <p14:creationId xmlns:p14="http://schemas.microsoft.com/office/powerpoint/2010/main" val="3438999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angipani flower">
            <a:extLst>
              <a:ext uri="{FF2B5EF4-FFF2-40B4-BE49-F238E27FC236}">
                <a16:creationId xmlns:a16="http://schemas.microsoft.com/office/drawing/2014/main" id="{3D7D8837-3117-54F8-5D65-6D7BEA05B4AE}"/>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F2A25C7D-D6A8-2C86-E8F2-9837526D68C2}"/>
              </a:ext>
            </a:extLst>
          </p:cNvPr>
          <p:cNvSpPr>
            <a:spLocks noGrp="1"/>
          </p:cNvSpPr>
          <p:nvPr>
            <p:ph type="body" sz="quarter" idx="13"/>
          </p:nvPr>
        </p:nvSpPr>
        <p:spPr>
          <a:xfrm>
            <a:off x="320540" y="861522"/>
            <a:ext cx="5254673" cy="5134955"/>
          </a:xfrm>
        </p:spPr>
        <p:txBody>
          <a:bodyPr>
            <a:noAutofit/>
          </a:bodyPr>
          <a:lstStyle/>
          <a:p>
            <a:pPr>
              <a:lnSpc>
                <a:spcPct val="120000"/>
              </a:lnSpc>
              <a:spcBef>
                <a:spcPts val="600"/>
              </a:spcBef>
            </a:pPr>
            <a:r>
              <a:rPr lang="en-US" sz="2300" dirty="0"/>
              <a:t>Eu vi o futuro; Eu vi uma economia circular. Eu </a:t>
            </a:r>
            <a:r>
              <a:rPr lang="pt-PT" sz="2300" dirty="0"/>
              <a:t>não vi veículos </a:t>
            </a:r>
            <a:r>
              <a:rPr lang="en-US" sz="2300" dirty="0" err="1"/>
              <a:t>elétricos</a:t>
            </a:r>
            <a:r>
              <a:rPr lang="en-US" sz="2300" dirty="0"/>
              <a:t> individuais, mas mobilidade elétrica. </a:t>
            </a:r>
            <a:r>
              <a:rPr lang="pt-PT" sz="2300" dirty="0"/>
              <a:t>Vi formas de viver juntos.</a:t>
            </a:r>
          </a:p>
          <a:p>
            <a:pPr>
              <a:lnSpc>
                <a:spcPct val="120000"/>
              </a:lnSpc>
              <a:spcBef>
                <a:spcPts val="600"/>
              </a:spcBef>
            </a:pPr>
            <a:r>
              <a:rPr lang="pt-PT" sz="2300" dirty="0"/>
              <a:t>Foi uma sensação maravilhosa do mundo sobre o qual precisamos conversar mais. </a:t>
            </a:r>
          </a:p>
          <a:p>
            <a:pPr>
              <a:lnSpc>
                <a:spcPct val="120000"/>
              </a:lnSpc>
              <a:spcBef>
                <a:spcPts val="600"/>
              </a:spcBef>
            </a:pPr>
            <a:r>
              <a:rPr lang="pt-PT" sz="2300" b="1" dirty="0"/>
              <a:t>Somos a primeira geração a compreender plenamente a gravidade do problema. E somos a última geração que pode fazer alguma coisa para o resolver.</a:t>
            </a:r>
          </a:p>
        </p:txBody>
      </p:sp>
      <p:grpSp>
        <p:nvGrpSpPr>
          <p:cNvPr id="6" name="Group 5">
            <a:extLst>
              <a:ext uri="{FF2B5EF4-FFF2-40B4-BE49-F238E27FC236}">
                <a16:creationId xmlns:a16="http://schemas.microsoft.com/office/drawing/2014/main" id="{DE6B51B4-0D6C-76B8-5A45-03715F89D96F}"/>
              </a:ext>
            </a:extLst>
          </p:cNvPr>
          <p:cNvGrpSpPr/>
          <p:nvPr/>
        </p:nvGrpSpPr>
        <p:grpSpPr>
          <a:xfrm>
            <a:off x="168140" y="375955"/>
            <a:ext cx="909546" cy="916523"/>
            <a:chOff x="3400450" y="986392"/>
            <a:chExt cx="1487826" cy="1083162"/>
          </a:xfrm>
        </p:grpSpPr>
        <p:sp>
          <p:nvSpPr>
            <p:cNvPr id="7" name="Freeform 24">
              <a:extLst>
                <a:ext uri="{FF2B5EF4-FFF2-40B4-BE49-F238E27FC236}">
                  <a16:creationId xmlns:a16="http://schemas.microsoft.com/office/drawing/2014/main" id="{94E72280-B3DF-FE77-9BB9-542510E1B86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8" name="Freeform 25">
              <a:extLst>
                <a:ext uri="{FF2B5EF4-FFF2-40B4-BE49-F238E27FC236}">
                  <a16:creationId xmlns:a16="http://schemas.microsoft.com/office/drawing/2014/main" id="{55256934-31F9-BCF9-2326-F61BF738CC6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10" name="TextBox 9">
            <a:extLst>
              <a:ext uri="{FF2B5EF4-FFF2-40B4-BE49-F238E27FC236}">
                <a16:creationId xmlns:a16="http://schemas.microsoft.com/office/drawing/2014/main" id="{995FF27D-D2F8-29CE-C6ED-CDB90CE0FF3C}"/>
              </a:ext>
            </a:extLst>
          </p:cNvPr>
          <p:cNvSpPr txBox="1"/>
          <p:nvPr/>
        </p:nvSpPr>
        <p:spPr>
          <a:xfrm>
            <a:off x="4114799" y="5758927"/>
            <a:ext cx="6096000" cy="338554"/>
          </a:xfrm>
          <a:prstGeom prst="rect">
            <a:avLst/>
          </a:prstGeom>
          <a:noFill/>
        </p:spPr>
        <p:txBody>
          <a:bodyPr wrap="square">
            <a:spAutoFit/>
          </a:bodyPr>
          <a:lstStyle/>
          <a:p>
            <a:pPr algn="l" rtl="0"/>
            <a:r>
              <a:rPr kumimoji="0" lang="en-IE" sz="1600" b="0" i="0" u="none" strike="noStrike" kern="1200" cap="none" spc="0" normalizeH="0" baseline="0" noProof="0" dirty="0">
                <a:ln>
                  <a:noFill/>
                </a:ln>
                <a:solidFill>
                  <a:srgbClr val="000000"/>
                </a:solidFill>
                <a:effectLst/>
                <a:uLnTx/>
                <a:uFillTx/>
                <a:latin typeface="Calibri" panose="020F0502020204030204"/>
                <a:ea typeface="+mn-ea"/>
                <a:cs typeface="+mn-cs"/>
              </a:rPr>
              <a:t>MARY ROBINSON</a:t>
            </a:r>
            <a:endParaRPr lang="en-IE" sz="1600" dirty="0"/>
          </a:p>
        </p:txBody>
      </p:sp>
    </p:spTree>
    <p:extLst>
      <p:ext uri="{BB962C8B-B14F-4D97-AF65-F5344CB8AC3E}">
        <p14:creationId xmlns:p14="http://schemas.microsoft.com/office/powerpoint/2010/main" val="421427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869827" y="-222152"/>
            <a:ext cx="10915807" cy="6735489"/>
          </a:xfrm>
        </p:spPr>
        <p:txBody>
          <a:bodyPr>
            <a:noAutofit/>
          </a:bodyPr>
          <a:lstStyle/>
          <a:p>
            <a:pPr>
              <a:lnSpc>
                <a:spcPct val="120000"/>
              </a:lnSpc>
            </a:pPr>
            <a:endParaRPr lang="pt-PT" sz="3200" dirty="0"/>
          </a:p>
          <a:p>
            <a:pPr>
              <a:lnSpc>
                <a:spcPct val="120000"/>
              </a:lnSpc>
            </a:pPr>
            <a:endParaRPr lang="pt-PT" sz="3200" dirty="0"/>
          </a:p>
          <a:p>
            <a:pPr>
              <a:lnSpc>
                <a:spcPct val="120000"/>
              </a:lnSpc>
            </a:pPr>
            <a:endParaRPr lang="pt-PT" sz="3200" dirty="0"/>
          </a:p>
          <a:p>
            <a:pPr>
              <a:lnSpc>
                <a:spcPct val="120000"/>
              </a:lnSpc>
            </a:pPr>
            <a:r>
              <a:rPr lang="pt-PT" sz="3200" dirty="0"/>
              <a:t>Obrigado por participar neste curso. Este curso foi </a:t>
            </a:r>
            <a:r>
              <a:rPr lang="pt-PT" sz="3200" b="1" dirty="0"/>
              <a:t>criado para ajudar no desenvolvimento de empresas de alimentos éticos </a:t>
            </a:r>
            <a:r>
              <a:rPr lang="pt-PT" sz="3200" dirty="0"/>
              <a:t>e esperamos que se sinta mais preparado para entrar no tour da alimentação!!!</a:t>
            </a:r>
          </a:p>
          <a:p>
            <a:pPr>
              <a:lnSpc>
                <a:spcPct val="120000"/>
              </a:lnSpc>
            </a:pPr>
            <a:r>
              <a:rPr lang="pt-PT" sz="3200" dirty="0">
                <a:solidFill>
                  <a:prstClr val="black"/>
                </a:solidFill>
              </a:rPr>
              <a:t>Continue a seguir-nos para obter mais recursos... </a:t>
            </a:r>
          </a:p>
          <a:p>
            <a:pPr>
              <a:lnSpc>
                <a:spcPct val="120000"/>
              </a:lnSpc>
            </a:pPr>
            <a:r>
              <a:rPr lang="en-US" sz="3200" b="1" i="1" dirty="0">
                <a:solidFill>
                  <a:schemeClr val="bg1"/>
                </a:solidFill>
                <a:hlinkClick r:id="rId3">
                  <a:extLst>
                    <a:ext uri="{A12FA001-AC4F-418D-AE19-62706E023703}">
                      <ahyp:hlinkClr xmlns:ahyp="http://schemas.microsoft.com/office/drawing/2018/hyperlinkcolor" val="tx"/>
                    </a:ext>
                  </a:extLst>
                </a:hlinkClick>
              </a:rPr>
              <a:t>www.ethical-food.eu</a:t>
            </a:r>
            <a:endParaRPr lang="en-US" sz="3200" b="1" i="1" dirty="0">
              <a:solidFill>
                <a:schemeClr val="bg1"/>
              </a:solidFill>
            </a:endParaRPr>
          </a:p>
          <a:p>
            <a:pPr algn="l" rtl="0">
              <a:lnSpc>
                <a:spcPct val="120000"/>
              </a:lnSpc>
            </a:pPr>
            <a:endParaRPr lang="en-IE" sz="32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hlinkClick r:id="rId4"/>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hlinkClick r:id="rId5"/>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46431" y="6083492"/>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hlinkClick r:id="rId6"/>
              <a:extLst>
                <a:ext uri="{FF2B5EF4-FFF2-40B4-BE49-F238E27FC236}">
                  <a16:creationId xmlns:a16="http://schemas.microsoft.com/office/drawing/2014/main" id="{12A458C2-5E00-384C-AEE9-611D13F54E0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820264" y="1866067"/>
            <a:ext cx="5646906" cy="3581889"/>
          </a:xfrm>
        </p:spPr>
        <p:txBody>
          <a:bodyPr/>
          <a:lstStyle/>
          <a:p>
            <a:pPr algn="just" rtl="0"/>
            <a:r>
              <a:rPr lang="pt-PT" dirty="0"/>
              <a:t>Nesta fase, já sabemos que um sistema alimentar ético refere-se a uma </a:t>
            </a:r>
            <a:r>
              <a:rPr lang="pt-PT" b="1" dirty="0"/>
              <a:t>abordagem holística </a:t>
            </a:r>
            <a:r>
              <a:rPr lang="pt-PT" dirty="0"/>
              <a:t>para a produção, distribuição e consumo de alimentos que dá </a:t>
            </a:r>
            <a:r>
              <a:rPr lang="pt-PT" b="1" dirty="0"/>
              <a:t>prioridade à sustentabilidade, à justiça social, ao bem-estar animal e à saúde pública</a:t>
            </a:r>
            <a:r>
              <a:rPr lang="en-US" b="1" dirty="0"/>
              <a:t>. </a:t>
            </a:r>
          </a:p>
          <a:p>
            <a:pPr algn="just" rtl="0"/>
            <a:r>
              <a:rPr lang="pt-PT" dirty="0"/>
              <a:t>Abrange um conjunto de princípios e práticas que visam a criação de um sistema alimentar justo, responsável e regenerativo.</a:t>
            </a:r>
            <a:endParaRPr lang="en-US" dirty="0"/>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a:xfrm>
            <a:off x="824784" y="747878"/>
            <a:ext cx="5865265" cy="992652"/>
          </a:xfrm>
        </p:spPr>
        <p:txBody>
          <a:bodyPr/>
          <a:lstStyle/>
          <a:p>
            <a:pPr algn="l" rtl="0"/>
            <a:r>
              <a:rPr lang="en-US" b="1" dirty="0"/>
              <a:t>O que é um Sistema Alimentar Ético?</a:t>
            </a:r>
          </a:p>
          <a:p>
            <a:pPr algn="l" rtl="0"/>
            <a:endParaRPr lang="en-US" b="1" dirty="0"/>
          </a:p>
        </p:txBody>
      </p:sp>
      <p:pic>
        <p:nvPicPr>
          <p:cNvPr id="13" name="Picture Placeholder 12">
            <a:extLst>
              <a:ext uri="{FF2B5EF4-FFF2-40B4-BE49-F238E27FC236}">
                <a16:creationId xmlns:a16="http://schemas.microsoft.com/office/drawing/2014/main" id="{8D63466A-9A83-5241-A524-4456713C92D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2" name="Group 1">
            <a:extLst>
              <a:ext uri="{FF2B5EF4-FFF2-40B4-BE49-F238E27FC236}">
                <a16:creationId xmlns:a16="http://schemas.microsoft.com/office/drawing/2014/main" id="{753BA3C6-76F5-2740-CAD7-2B83C3D55A54}"/>
              </a:ext>
            </a:extLst>
          </p:cNvPr>
          <p:cNvGrpSpPr/>
          <p:nvPr/>
        </p:nvGrpSpPr>
        <p:grpSpPr>
          <a:xfrm>
            <a:off x="6798992" y="1860471"/>
            <a:ext cx="1713093" cy="1764975"/>
            <a:chOff x="978879" y="2999701"/>
            <a:chExt cx="2461200" cy="2460124"/>
          </a:xfrm>
        </p:grpSpPr>
        <p:grpSp>
          <p:nvGrpSpPr>
            <p:cNvPr id="3" name="Graphic 2">
              <a:extLst>
                <a:ext uri="{FF2B5EF4-FFF2-40B4-BE49-F238E27FC236}">
                  <a16:creationId xmlns:a16="http://schemas.microsoft.com/office/drawing/2014/main" id="{07B69F7A-7C47-F6BC-D41D-43F43BFFF50B}"/>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9090EFCD-5797-FE8D-EA43-124982C6D50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0" name="Freeform 128">
                <a:extLst>
                  <a:ext uri="{FF2B5EF4-FFF2-40B4-BE49-F238E27FC236}">
                    <a16:creationId xmlns:a16="http://schemas.microsoft.com/office/drawing/2014/main" id="{5F2184E3-C7FD-32E5-7BE1-F2FCC66A1E74}"/>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4" name="Freeform 124">
              <a:extLst>
                <a:ext uri="{FF2B5EF4-FFF2-40B4-BE49-F238E27FC236}">
                  <a16:creationId xmlns:a16="http://schemas.microsoft.com/office/drawing/2014/main" id="{3B146EA4-0D58-9A90-66CE-233130EE3B5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7" name="Freeform 125">
              <a:extLst>
                <a:ext uri="{FF2B5EF4-FFF2-40B4-BE49-F238E27FC236}">
                  <a16:creationId xmlns:a16="http://schemas.microsoft.com/office/drawing/2014/main" id="{83B27A2C-D67E-6ABB-2454-C2EE04DD668C}"/>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8" name="Freeform 126">
              <a:extLst>
                <a:ext uri="{FF2B5EF4-FFF2-40B4-BE49-F238E27FC236}">
                  <a16:creationId xmlns:a16="http://schemas.microsoft.com/office/drawing/2014/main" id="{378C71AC-82C3-2184-B29F-1A41E09CC9D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6350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A079D-B060-EE7B-769B-65B88A3ECC22}"/>
              </a:ext>
            </a:extLst>
          </p:cNvPr>
          <p:cNvSpPr>
            <a:spLocks noGrp="1"/>
          </p:cNvSpPr>
          <p:nvPr>
            <p:ph type="body" sz="quarter" idx="18"/>
          </p:nvPr>
        </p:nvSpPr>
        <p:spPr>
          <a:xfrm>
            <a:off x="898358" y="2291456"/>
            <a:ext cx="5197643" cy="3025975"/>
          </a:xfrm>
        </p:spPr>
        <p:txBody>
          <a:bodyPr/>
          <a:lstStyle/>
          <a:p>
            <a:pPr algn="just" rtl="0"/>
            <a:r>
              <a:rPr lang="pt-PT" dirty="0"/>
              <a:t>O PODER de um Sistema Alimentar  Ético</a:t>
            </a:r>
            <a:r>
              <a:rPr lang="en-IE" dirty="0"/>
              <a:t> reside no </a:t>
            </a:r>
            <a:r>
              <a:rPr lang="pt-PT" dirty="0"/>
              <a:t>seu</a:t>
            </a:r>
            <a:r>
              <a:rPr lang="en-IE" dirty="0"/>
              <a:t> </a:t>
            </a:r>
            <a:r>
              <a:rPr lang="pt-PT" dirty="0"/>
              <a:t>potencial</a:t>
            </a:r>
            <a:r>
              <a:rPr lang="en-IE" dirty="0"/>
              <a:t> </a:t>
            </a:r>
            <a:r>
              <a:rPr lang="pt-PT" dirty="0"/>
              <a:t>para gerar </a:t>
            </a:r>
            <a:r>
              <a:rPr lang="pt-PT" b="1" dirty="0"/>
              <a:t>mudanças positivas e transformadoras </a:t>
            </a:r>
            <a:r>
              <a:rPr lang="pt-PT" dirty="0"/>
              <a:t>em várias dimensões.</a:t>
            </a:r>
          </a:p>
          <a:p>
            <a:pPr algn="just" rtl="0"/>
            <a:r>
              <a:rPr lang="pt-PT" dirty="0"/>
              <a:t> Vamos recapitular os principais aspetos que ilustram</a:t>
            </a:r>
            <a:r>
              <a:rPr lang="en-IE" dirty="0"/>
              <a:t> o poder de um sistema alimentar ético.</a:t>
            </a:r>
          </a:p>
        </p:txBody>
      </p:sp>
      <p:sp>
        <p:nvSpPr>
          <p:cNvPr id="3" name="Text Placeholder 2">
            <a:extLst>
              <a:ext uri="{FF2B5EF4-FFF2-40B4-BE49-F238E27FC236}">
                <a16:creationId xmlns:a16="http://schemas.microsoft.com/office/drawing/2014/main" id="{87511C1D-D923-2EFE-5317-E14AD0574C52}"/>
              </a:ext>
            </a:extLst>
          </p:cNvPr>
          <p:cNvSpPr>
            <a:spLocks noGrp="1"/>
          </p:cNvSpPr>
          <p:nvPr>
            <p:ph type="body" sz="quarter" idx="16"/>
          </p:nvPr>
        </p:nvSpPr>
        <p:spPr/>
        <p:txBody>
          <a:bodyPr/>
          <a:lstStyle/>
          <a:p>
            <a:pPr algn="l" rtl="0"/>
            <a:r>
              <a:rPr lang="en-IE" b="1" dirty="0"/>
              <a:t>O poder de um Sistema </a:t>
            </a:r>
            <a:r>
              <a:rPr lang="en-IE" b="1" dirty="0" err="1"/>
              <a:t>Alimentar</a:t>
            </a:r>
            <a:r>
              <a:rPr lang="en-IE" b="1" dirty="0"/>
              <a:t> </a:t>
            </a:r>
            <a:r>
              <a:rPr lang="en-IE" b="1" dirty="0" err="1"/>
              <a:t>Ético</a:t>
            </a:r>
            <a:endParaRPr lang="en-IE" b="1" dirty="0"/>
          </a:p>
        </p:txBody>
      </p:sp>
      <p:pic>
        <p:nvPicPr>
          <p:cNvPr id="6" name="Picture Placeholder 5" descr="People in greenhouse">
            <a:extLst>
              <a:ext uri="{FF2B5EF4-FFF2-40B4-BE49-F238E27FC236}">
                <a16:creationId xmlns:a16="http://schemas.microsoft.com/office/drawing/2014/main" id="{B1C3AE43-3405-460A-4007-D3BACC8258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76375"/>
            <a:ext cx="5646737" cy="4656138"/>
          </a:xfrm>
        </p:spPr>
      </p:pic>
      <p:sp>
        <p:nvSpPr>
          <p:cNvPr id="7" name="Arrow: Down 6">
            <a:extLst>
              <a:ext uri="{FF2B5EF4-FFF2-40B4-BE49-F238E27FC236}">
                <a16:creationId xmlns:a16="http://schemas.microsoft.com/office/drawing/2014/main" id="{52A6B905-AC70-268A-2C0E-4255035A1E10}"/>
              </a:ext>
            </a:extLst>
          </p:cNvPr>
          <p:cNvSpPr/>
          <p:nvPr/>
        </p:nvSpPr>
        <p:spPr>
          <a:xfrm>
            <a:off x="2920891" y="4614041"/>
            <a:ext cx="945931" cy="1019504"/>
          </a:xfrm>
          <a:prstGeom prst="down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110916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96BAE-F7C6-9D14-E693-E03FD3B53BD9}"/>
              </a:ext>
            </a:extLst>
          </p:cNvPr>
          <p:cNvSpPr>
            <a:spLocks noGrp="1"/>
          </p:cNvSpPr>
          <p:nvPr>
            <p:ph type="body" sz="quarter" idx="18"/>
          </p:nvPr>
        </p:nvSpPr>
        <p:spPr>
          <a:xfrm>
            <a:off x="778998" y="1229276"/>
            <a:ext cx="5412067" cy="5302801"/>
          </a:xfrm>
        </p:spPr>
        <p:txBody>
          <a:bodyPr/>
          <a:lstStyle/>
          <a:p>
            <a:pPr algn="just">
              <a:spcBef>
                <a:spcPts val="600"/>
              </a:spcBef>
            </a:pPr>
            <a:r>
              <a:rPr lang="pt-PT" dirty="0"/>
              <a:t>Um sistema alimentar ético dá prioridade a práticas sustentáveis que minimizem os danos ambientais. Deve promover a:</a:t>
            </a:r>
          </a:p>
          <a:p>
            <a:pPr marL="342900" indent="-342900" algn="just">
              <a:spcBef>
                <a:spcPts val="600"/>
              </a:spcBef>
              <a:buFont typeface="Arial" panose="020B0604020202020204" pitchFamily="34" charset="0"/>
              <a:buChar char="•"/>
            </a:pPr>
            <a:r>
              <a:rPr lang="pt-PT" dirty="0"/>
              <a:t>agricultura</a:t>
            </a:r>
            <a:r>
              <a:rPr lang="en-US" dirty="0"/>
              <a:t> regenerativa,</a:t>
            </a:r>
          </a:p>
          <a:p>
            <a:pPr marL="342900" indent="-342900" algn="just" rtl="0">
              <a:spcBef>
                <a:spcPts val="600"/>
              </a:spcBef>
              <a:buFont typeface="Arial" panose="020B0604020202020204" pitchFamily="34" charset="0"/>
              <a:buChar char="•"/>
            </a:pPr>
            <a:r>
              <a:rPr lang="pt-PT" dirty="0"/>
              <a:t>agricultura</a:t>
            </a:r>
            <a:r>
              <a:rPr lang="en-US" dirty="0"/>
              <a:t> </a:t>
            </a:r>
            <a:r>
              <a:rPr lang="pt-PT" dirty="0"/>
              <a:t>em modo biológico</a:t>
            </a:r>
            <a:r>
              <a:rPr lang="en-US" dirty="0"/>
              <a:t> e,</a:t>
            </a:r>
          </a:p>
          <a:p>
            <a:pPr marL="342900" indent="-342900" algn="just" rtl="0">
              <a:spcBef>
                <a:spcPts val="600"/>
              </a:spcBef>
              <a:buFont typeface="Arial" panose="020B0604020202020204" pitchFamily="34" charset="0"/>
              <a:buChar char="•"/>
            </a:pPr>
            <a:r>
              <a:rPr lang="en-US" dirty="0"/>
              <a:t>gestão responsável de </a:t>
            </a:r>
            <a:r>
              <a:rPr lang="pt-PT" dirty="0"/>
              <a:t>recursos</a:t>
            </a:r>
            <a:r>
              <a:rPr lang="en-US" dirty="0"/>
              <a:t>.</a:t>
            </a:r>
          </a:p>
          <a:p>
            <a:pPr algn="just" rtl="0">
              <a:spcBef>
                <a:spcPts val="600"/>
              </a:spcBef>
            </a:pPr>
            <a:r>
              <a:rPr lang="pt-PT" dirty="0"/>
              <a:t>Ao reduzir os fatores de produção químicos, conservar a água, preservar a biodiversidade e atenuar as alterações climáticas, um sistema alimentar ético ajuda a proteger os ecossistemas e a apoiar a saúde do planeta a longo prazo.</a:t>
            </a:r>
            <a:endParaRPr lang="en-IE" dirty="0"/>
          </a:p>
        </p:txBody>
      </p:sp>
      <p:sp>
        <p:nvSpPr>
          <p:cNvPr id="3" name="Text Placeholder 2">
            <a:extLst>
              <a:ext uri="{FF2B5EF4-FFF2-40B4-BE49-F238E27FC236}">
                <a16:creationId xmlns:a16="http://schemas.microsoft.com/office/drawing/2014/main" id="{A4D7BB03-F624-A9B0-EB1C-9FA6561F3E43}"/>
              </a:ext>
            </a:extLst>
          </p:cNvPr>
          <p:cNvSpPr>
            <a:spLocks noGrp="1"/>
          </p:cNvSpPr>
          <p:nvPr>
            <p:ph type="body" sz="quarter" idx="16"/>
          </p:nvPr>
        </p:nvSpPr>
        <p:spPr>
          <a:xfrm>
            <a:off x="624619" y="632535"/>
            <a:ext cx="5376318" cy="992652"/>
          </a:xfrm>
        </p:spPr>
        <p:txBody>
          <a:bodyPr/>
          <a:lstStyle/>
          <a:p>
            <a:pPr marL="742950" indent="-742950" algn="l" rtl="0">
              <a:buFont typeface="+mj-lt"/>
              <a:buAutoNum type="arabicPeriod"/>
            </a:pPr>
            <a:r>
              <a:rPr lang="en-IE" b="1" dirty="0"/>
              <a:t>Impacto ambiental</a:t>
            </a:r>
          </a:p>
        </p:txBody>
      </p:sp>
      <p:pic>
        <p:nvPicPr>
          <p:cNvPr id="6" name="Picture Placeholder 5" descr="Young girl lifting up earth">
            <a:extLst>
              <a:ext uri="{FF2B5EF4-FFF2-40B4-BE49-F238E27FC236}">
                <a16:creationId xmlns:a16="http://schemas.microsoft.com/office/drawing/2014/main" id="{AC43938D-4004-6F16-6062-9D61FF719F1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457EFCD8-668C-DE36-6B01-576A33D3F69A}"/>
              </a:ext>
            </a:extLst>
          </p:cNvPr>
          <p:cNvSpPr/>
          <p:nvPr/>
        </p:nvSpPr>
        <p:spPr>
          <a:xfrm>
            <a:off x="6545263" y="5179813"/>
            <a:ext cx="5142240" cy="1136904"/>
          </a:xfrm>
          <a:prstGeom prst="wedgeRoundRectCallout">
            <a:avLst>
              <a:gd name="adj1" fmla="val -58994"/>
              <a:gd name="adj2" fmla="val -27652"/>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a:t>Mantenha-se atualizado sobre os últimos conselhos e tópicos através da </a:t>
            </a:r>
          </a:p>
          <a:p>
            <a:pPr algn="ctr"/>
            <a:r>
              <a:rPr lang="pt-PT" u="sng" dirty="0"/>
              <a:t>Agência Portuguesa do Ambiente </a:t>
            </a:r>
          </a:p>
          <a:p>
            <a:pPr algn="ctr"/>
            <a:r>
              <a:rPr lang="en-IE" u="sng" dirty="0"/>
              <a:t>https://www.apambiente.pt/</a:t>
            </a:r>
          </a:p>
        </p:txBody>
      </p:sp>
    </p:spTree>
    <p:extLst>
      <p:ext uri="{BB962C8B-B14F-4D97-AF65-F5344CB8AC3E}">
        <p14:creationId xmlns:p14="http://schemas.microsoft.com/office/powerpoint/2010/main" val="262987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725244" y="1268097"/>
            <a:ext cx="5990449" cy="4861282"/>
          </a:xfrm>
        </p:spPr>
        <p:txBody>
          <a:bodyPr/>
          <a:lstStyle/>
          <a:p>
            <a:pPr algn="just"/>
            <a:r>
              <a:rPr lang="pt-PT" dirty="0">
                <a:solidFill>
                  <a:srgbClr val="F79037"/>
                </a:solidFill>
              </a:rPr>
              <a:t>Consulte o nosso </a:t>
            </a:r>
            <a:r>
              <a:rPr lang="pt-PT" u="sng" dirty="0">
                <a:solidFill>
                  <a:srgbClr val="F79037"/>
                </a:solidFill>
              </a:rPr>
              <a:t>Compêndio de Boas Práticas </a:t>
            </a:r>
          </a:p>
          <a:p>
            <a:pPr algn="just"/>
            <a:r>
              <a:rPr lang="pt-PT" dirty="0"/>
              <a:t>A</a:t>
            </a:r>
            <a:r>
              <a:rPr lang="pt-PT" dirty="0">
                <a:solidFill>
                  <a:srgbClr val="F79037"/>
                </a:solidFill>
              </a:rPr>
              <a:t> </a:t>
            </a:r>
            <a:r>
              <a:rPr lang="en-IE" b="1" dirty="0">
                <a:solidFill>
                  <a:srgbClr val="F68F37"/>
                </a:solidFill>
                <a:hlinkClick r:id="rId2">
                  <a:extLst>
                    <a:ext uri="{A12FA001-AC4F-418D-AE19-62706E023703}">
                      <ahyp:hlinkClr xmlns:ahyp="http://schemas.microsoft.com/office/drawing/2018/hyperlinkcolor" val="tx"/>
                    </a:ext>
                  </a:extLst>
                </a:hlinkClick>
              </a:rPr>
              <a:t>Cream of the Crop</a:t>
            </a:r>
            <a:r>
              <a:rPr lang="en-IE" dirty="0">
                <a:solidFill>
                  <a:srgbClr val="F68F37"/>
                </a:solidFill>
                <a:hlinkClick r:id="rId2">
                  <a:extLst>
                    <a:ext uri="{A12FA001-AC4F-418D-AE19-62706E023703}">
                      <ahyp:hlinkClr xmlns:ahyp="http://schemas.microsoft.com/office/drawing/2018/hyperlinkcolor" val="tx"/>
                    </a:ext>
                  </a:extLst>
                </a:hlinkClick>
              </a:rPr>
              <a:t> </a:t>
            </a:r>
            <a:r>
              <a:rPr lang="pt-PT" dirty="0"/>
              <a:t>quer contribuir para a resolução dos desafios globais.</a:t>
            </a:r>
            <a:endParaRPr lang="en-US" dirty="0"/>
          </a:p>
          <a:p>
            <a:pPr algn="just"/>
            <a:r>
              <a:rPr lang="pt-PT" dirty="0"/>
              <a:t>A responsabilidade pelo meio ambiente, pela economia, pelas pessoas e pela sociedade está incorporada em tudo o que a empresa faz. Constroem uma economia circular, utilizando o que, de outra forma, seria desperdício alimentar e acrescentam valor a esse "desperdício", apoiando assim a economia local e, consequentemente, tendo um impacto positivo no ambiente.</a:t>
            </a:r>
            <a:endParaRPr lang="en-IE" dirty="0"/>
          </a:p>
        </p:txBody>
      </p:sp>
      <p:pic>
        <p:nvPicPr>
          <p:cNvPr id="7" name="Picture 6">
            <a:hlinkClick r:id="rId3"/>
            <a:extLst>
              <a:ext uri="{FF2B5EF4-FFF2-40B4-BE49-F238E27FC236}">
                <a16:creationId xmlns:a16="http://schemas.microsoft.com/office/drawing/2014/main" id="{05777764-B92E-6F69-C2EE-B9FEEBFA4D83}"/>
              </a:ext>
            </a:extLst>
          </p:cNvPr>
          <p:cNvPicPr>
            <a:picLocks noChangeAspect="1"/>
          </p:cNvPicPr>
          <p:nvPr/>
        </p:nvPicPr>
        <p:blipFill>
          <a:blip r:embed="rId4"/>
          <a:srcRect/>
          <a:stretch/>
        </p:blipFill>
        <p:spPr>
          <a:xfrm>
            <a:off x="6769456" y="535407"/>
            <a:ext cx="1863893" cy="2636131"/>
          </a:xfrm>
          <a:prstGeom prst="rect">
            <a:avLst/>
          </a:prstGeom>
          <a:ln>
            <a:solidFill>
              <a:srgbClr val="11496E"/>
            </a:solidFill>
          </a:ln>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0" name="Picture Placeholder 19">
            <a:hlinkClick r:id="rId3"/>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sp>
        <p:nvSpPr>
          <p:cNvPr id="2" name="Text Placeholder 3">
            <a:extLst>
              <a:ext uri="{FF2B5EF4-FFF2-40B4-BE49-F238E27FC236}">
                <a16:creationId xmlns:a16="http://schemas.microsoft.com/office/drawing/2014/main" id="{5602503C-7B45-6A32-EBAE-F38017E50ECA}"/>
              </a:ext>
            </a:extLst>
          </p:cNvPr>
          <p:cNvSpPr txBox="1">
            <a:spLocks/>
          </p:cNvSpPr>
          <p:nvPr/>
        </p:nvSpPr>
        <p:spPr>
          <a:xfrm>
            <a:off x="661744" y="585861"/>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highlight>
                  <a:srgbClr val="F79037"/>
                </a:highlight>
              </a:rPr>
              <a:t>Inspire-se…</a:t>
            </a:r>
          </a:p>
        </p:txBody>
      </p:sp>
    </p:spTree>
    <p:extLst>
      <p:ext uri="{BB962C8B-B14F-4D97-AF65-F5344CB8AC3E}">
        <p14:creationId xmlns:p14="http://schemas.microsoft.com/office/powerpoint/2010/main" val="308948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1092F-3F5B-68DB-5C12-965C23AAECA7}"/>
              </a:ext>
            </a:extLst>
          </p:cNvPr>
          <p:cNvSpPr>
            <a:spLocks noGrp="1"/>
          </p:cNvSpPr>
          <p:nvPr>
            <p:ph type="body" sz="quarter" idx="18"/>
          </p:nvPr>
        </p:nvSpPr>
        <p:spPr>
          <a:xfrm>
            <a:off x="836363" y="1546563"/>
            <a:ext cx="5646737" cy="4385002"/>
          </a:xfrm>
        </p:spPr>
        <p:txBody>
          <a:bodyPr/>
          <a:lstStyle/>
          <a:p>
            <a:pPr algn="just"/>
            <a:r>
              <a:rPr lang="en-US" dirty="0"/>
              <a:t>Um </a:t>
            </a:r>
            <a:r>
              <a:rPr lang="pt-PT" dirty="0"/>
              <a:t>sistema</a:t>
            </a:r>
            <a:r>
              <a:rPr lang="en-US" dirty="0"/>
              <a:t> </a:t>
            </a:r>
            <a:r>
              <a:rPr lang="pt-PT" dirty="0"/>
              <a:t>alimentar</a:t>
            </a:r>
            <a:r>
              <a:rPr lang="en-US" dirty="0"/>
              <a:t> </a:t>
            </a:r>
            <a:r>
              <a:rPr lang="pt-PT" dirty="0"/>
              <a:t>ético tem como objetivo</a:t>
            </a:r>
            <a:r>
              <a:rPr lang="en-US" dirty="0"/>
              <a:t> garantir a segurança alimentar para todos. </a:t>
            </a:r>
            <a:r>
              <a:rPr lang="pt-PT" dirty="0"/>
              <a:t>Defende o </a:t>
            </a:r>
            <a:r>
              <a:rPr lang="pt-PT" b="1" dirty="0"/>
              <a:t>acesso equitativo a alimentos nutritivos e culturalmente adequados</a:t>
            </a:r>
            <a:r>
              <a:rPr lang="en-US" dirty="0"/>
              <a:t>, </a:t>
            </a:r>
            <a:r>
              <a:rPr lang="pt-PT" dirty="0"/>
              <a:t>particularmente para as comunidades marginalizadas (Módulo</a:t>
            </a:r>
            <a:r>
              <a:rPr lang="en-US" dirty="0"/>
              <a:t> 1).</a:t>
            </a:r>
          </a:p>
          <a:p>
            <a:pPr algn="just" rtl="0"/>
            <a:r>
              <a:rPr lang="en-US" dirty="0"/>
              <a:t>Além disso, </a:t>
            </a:r>
            <a:r>
              <a:rPr lang="pt-PT" dirty="0"/>
              <a:t>os bons sistemas</a:t>
            </a:r>
            <a:r>
              <a:rPr lang="en-US" dirty="0"/>
              <a:t> alimentares desempenham um </a:t>
            </a:r>
            <a:r>
              <a:rPr lang="pt-PT" dirty="0"/>
              <a:t>papel</a:t>
            </a:r>
            <a:r>
              <a:rPr lang="en-US" dirty="0"/>
              <a:t> </a:t>
            </a:r>
            <a:r>
              <a:rPr lang="pt-PT" dirty="0"/>
              <a:t>significativo</a:t>
            </a:r>
            <a:r>
              <a:rPr lang="en-US" dirty="0"/>
              <a:t> no </a:t>
            </a:r>
            <a:r>
              <a:rPr lang="pt-PT" dirty="0"/>
              <a:t>reforço da </a:t>
            </a:r>
            <a:r>
              <a:rPr lang="pt-PT" b="1" dirty="0"/>
              <a:t>soberania alimentar </a:t>
            </a:r>
            <a:r>
              <a:rPr lang="en-US" dirty="0"/>
              <a:t>e na redução dos </a:t>
            </a:r>
            <a:r>
              <a:rPr lang="pt-PT" dirty="0"/>
              <a:t>níveis</a:t>
            </a:r>
            <a:r>
              <a:rPr lang="en-US" dirty="0"/>
              <a:t> </a:t>
            </a:r>
            <a:r>
              <a:rPr lang="pt-PT" dirty="0"/>
              <a:t>críticos</a:t>
            </a:r>
            <a:r>
              <a:rPr lang="en-US" dirty="0"/>
              <a:t> de </a:t>
            </a:r>
            <a:r>
              <a:rPr lang="en-US" b="1" dirty="0" err="1"/>
              <a:t>de</a:t>
            </a:r>
            <a:r>
              <a:rPr lang="pt-PT" b="1" dirty="0" err="1"/>
              <a:t>sperd</a:t>
            </a:r>
            <a:r>
              <a:rPr lang="en-US" b="1" dirty="0" err="1"/>
              <a:t>ício</a:t>
            </a:r>
            <a:r>
              <a:rPr lang="en-US" b="1" dirty="0"/>
              <a:t> </a:t>
            </a:r>
            <a:r>
              <a:rPr lang="pt-PT" dirty="0"/>
              <a:t>em</a:t>
            </a:r>
            <a:r>
              <a:rPr lang="en-US" dirty="0"/>
              <a:t> todo o sistema alimentar através de várias iniciativas.</a:t>
            </a:r>
            <a:endParaRPr lang="en-IE" dirty="0"/>
          </a:p>
        </p:txBody>
      </p:sp>
      <p:sp>
        <p:nvSpPr>
          <p:cNvPr id="3" name="Text Placeholder 2">
            <a:extLst>
              <a:ext uri="{FF2B5EF4-FFF2-40B4-BE49-F238E27FC236}">
                <a16:creationId xmlns:a16="http://schemas.microsoft.com/office/drawing/2014/main" id="{FE26BED9-8847-DE13-D1FE-2C46D01E5074}"/>
              </a:ext>
            </a:extLst>
          </p:cNvPr>
          <p:cNvSpPr>
            <a:spLocks noGrp="1"/>
          </p:cNvSpPr>
          <p:nvPr>
            <p:ph type="body" sz="quarter" idx="16"/>
          </p:nvPr>
        </p:nvSpPr>
        <p:spPr>
          <a:xfrm>
            <a:off x="655740" y="553911"/>
            <a:ext cx="5440260" cy="992652"/>
          </a:xfrm>
        </p:spPr>
        <p:txBody>
          <a:bodyPr/>
          <a:lstStyle/>
          <a:p>
            <a:pPr marL="742950" indent="-742950" algn="l" rtl="0">
              <a:buFont typeface="+mj-lt"/>
              <a:buAutoNum type="arabicPeriod" startAt="2"/>
            </a:pPr>
            <a:r>
              <a:rPr lang="en-IE" b="1" dirty="0"/>
              <a:t>Segurança </a:t>
            </a:r>
            <a:r>
              <a:rPr lang="en-IE" b="1" dirty="0" err="1"/>
              <a:t>Alimentar</a:t>
            </a:r>
            <a:r>
              <a:rPr lang="en-IE" b="1" dirty="0"/>
              <a:t> &amp; Combate à Fome</a:t>
            </a:r>
          </a:p>
        </p:txBody>
      </p:sp>
      <p:pic>
        <p:nvPicPr>
          <p:cNvPr id="6" name="Picture Placeholder 5" descr="Close-up of hands holding grains  Description automatically generated">
            <a:extLst>
              <a:ext uri="{FF2B5EF4-FFF2-40B4-BE49-F238E27FC236}">
                <a16:creationId xmlns:a16="http://schemas.microsoft.com/office/drawing/2014/main" id="{0AD1CEB2-DFF4-0325-E8F8-001D34E47C8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7" name="Speech Bubble: Rectangle with Corners Rounded 6">
            <a:extLst>
              <a:ext uri="{FF2B5EF4-FFF2-40B4-BE49-F238E27FC236}">
                <a16:creationId xmlns:a16="http://schemas.microsoft.com/office/drawing/2014/main" id="{13F0909C-D6FF-01BE-85A5-88BD2570C2EC}"/>
              </a:ext>
            </a:extLst>
          </p:cNvPr>
          <p:cNvSpPr/>
          <p:nvPr/>
        </p:nvSpPr>
        <p:spPr>
          <a:xfrm>
            <a:off x="6797511" y="5148931"/>
            <a:ext cx="5142240" cy="1136904"/>
          </a:xfrm>
          <a:prstGeom prst="wedgeRoundRectCallout">
            <a:avLst>
              <a:gd name="adj1" fmla="val -58994"/>
              <a:gd name="adj2" fmla="val -31350"/>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dirty="0"/>
              <a:t>Comprometa-se a REDUZIR O DESPERDÍCIO  ALIMENTAR. </a:t>
            </a:r>
            <a:r>
              <a:rPr lang="en-IE" sz="2000" dirty="0" err="1"/>
              <a:t>assinando</a:t>
            </a:r>
            <a:r>
              <a:rPr lang="en-IE" sz="2000" dirty="0"/>
              <a:t> a carta </a:t>
            </a:r>
          </a:p>
          <a:p>
            <a:pPr algn="ctr" rtl="0"/>
            <a:r>
              <a:rPr lang="en-IE" sz="2000" b="1" dirty="0">
                <a:solidFill>
                  <a:schemeClr val="bg1"/>
                </a:solidFill>
                <a:hlinkClick r:id="rId5">
                  <a:extLst>
                    <a:ext uri="{A12FA001-AC4F-418D-AE19-62706E023703}">
                      <ahyp:hlinkClr xmlns:ahyp="http://schemas.microsoft.com/office/drawing/2018/hyperlinkcolor" val="tx"/>
                    </a:ext>
                  </a:extLst>
                </a:hlinkClick>
              </a:rPr>
              <a:t>Nacional</a:t>
            </a:r>
            <a:r>
              <a:rPr lang="en-IE" sz="2000" b="1" dirty="0">
                <a:solidFill>
                  <a:schemeClr val="bg1"/>
                </a:solidFill>
              </a:rPr>
              <a:t>  do </a:t>
            </a:r>
            <a:r>
              <a:rPr lang="en-IE" sz="2000" b="1" dirty="0" err="1">
                <a:solidFill>
                  <a:schemeClr val="bg1"/>
                </a:solidFill>
              </a:rPr>
              <a:t>Desperdício</a:t>
            </a:r>
            <a:r>
              <a:rPr lang="en-IE" sz="2000" b="1" dirty="0">
                <a:solidFill>
                  <a:schemeClr val="bg1"/>
                </a:solidFill>
              </a:rPr>
              <a:t> </a:t>
            </a:r>
            <a:r>
              <a:rPr lang="en-IE" sz="2000" b="1" dirty="0" err="1">
                <a:solidFill>
                  <a:schemeClr val="bg1"/>
                </a:solidFill>
              </a:rPr>
              <a:t>Alimentar</a:t>
            </a:r>
            <a:endParaRPr lang="en-IE" sz="2000" b="1" dirty="0">
              <a:solidFill>
                <a:schemeClr val="bg1"/>
              </a:solidFill>
            </a:endParaRPr>
          </a:p>
        </p:txBody>
      </p:sp>
    </p:spTree>
    <p:extLst>
      <p:ext uri="{BB962C8B-B14F-4D97-AF65-F5344CB8AC3E}">
        <p14:creationId xmlns:p14="http://schemas.microsoft.com/office/powerpoint/2010/main" val="27221010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796271-451C-4188-BF41-0E403EE156A0}"/>
</file>

<file path=customXml/itemProps2.xml><?xml version="1.0" encoding="utf-8"?>
<ds:datastoreItem xmlns:ds="http://schemas.openxmlformats.org/officeDocument/2006/customXml" ds:itemID="{63662611-77C7-4A41-9D86-84682C5A495E}">
  <ds:schemaRefs>
    <ds:schemaRef ds:uri="http://schemas.microsoft.com/sharepoint/v3/contenttype/forms"/>
  </ds:schemaRefs>
</ds:datastoreItem>
</file>

<file path=customXml/itemProps3.xml><?xml version="1.0" encoding="utf-8"?>
<ds:datastoreItem xmlns:ds="http://schemas.openxmlformats.org/officeDocument/2006/customXml" ds:itemID="{AD51DD50-713F-48BA-9722-29400E7FF5EE}">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docProps/app.xml><?xml version="1.0" encoding="utf-8"?>
<Properties xmlns="http://schemas.openxmlformats.org/officeDocument/2006/extended-properties" xmlns:vt="http://schemas.openxmlformats.org/officeDocument/2006/docPropsVTypes">
  <TotalTime>30953</TotalTime>
  <Words>3779</Words>
  <Application>Microsoft Office PowerPoint</Application>
  <PresentationFormat>Widescreen</PresentationFormat>
  <Paragraphs>223</Paragraphs>
  <Slides>49</Slides>
  <Notes>17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287</cp:revision>
  <dcterms:created xsi:type="dcterms:W3CDTF">2020-10-14T13:32:04Z</dcterms:created>
  <dcterms:modified xsi:type="dcterms:W3CDTF">2024-02-01T11:53:12Z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