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F3_FC3F885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4"/>
  </p:notesMasterIdLst>
  <p:sldIdLst>
    <p:sldId id="4286" r:id="rId5"/>
    <p:sldId id="4306" r:id="rId6"/>
    <p:sldId id="4323" r:id="rId7"/>
    <p:sldId id="4654" r:id="rId8"/>
    <p:sldId id="4319" r:id="rId9"/>
    <p:sldId id="4621" r:id="rId10"/>
    <p:sldId id="4622" r:id="rId11"/>
    <p:sldId id="4655" r:id="rId12"/>
    <p:sldId id="4623" r:id="rId13"/>
    <p:sldId id="4624" r:id="rId14"/>
    <p:sldId id="4625" r:id="rId15"/>
    <p:sldId id="4626" r:id="rId16"/>
    <p:sldId id="4627" r:id="rId17"/>
    <p:sldId id="4322" r:id="rId18"/>
    <p:sldId id="4656" r:id="rId19"/>
    <p:sldId id="4657" r:id="rId20"/>
    <p:sldId id="4347" r:id="rId21"/>
    <p:sldId id="4649" r:id="rId22"/>
    <p:sldId id="4362" r:id="rId23"/>
    <p:sldId id="4650" r:id="rId24"/>
    <p:sldId id="4341" r:id="rId25"/>
    <p:sldId id="4338" r:id="rId26"/>
    <p:sldId id="4339" r:id="rId27"/>
    <p:sldId id="4342" r:id="rId28"/>
    <p:sldId id="4455" r:id="rId29"/>
    <p:sldId id="4456" r:id="rId30"/>
    <p:sldId id="4631" r:id="rId31"/>
    <p:sldId id="4463" r:id="rId32"/>
    <p:sldId id="4634" r:id="rId33"/>
    <p:sldId id="4464" r:id="rId34"/>
    <p:sldId id="4449" r:id="rId35"/>
    <p:sldId id="4629" r:id="rId36"/>
    <p:sldId id="4483" r:id="rId37"/>
    <p:sldId id="4462" r:id="rId38"/>
    <p:sldId id="4628" r:id="rId39"/>
    <p:sldId id="4630" r:id="rId40"/>
    <p:sldId id="4346" r:id="rId41"/>
    <p:sldId id="4640" r:id="rId42"/>
    <p:sldId id="4641" r:id="rId43"/>
    <p:sldId id="4642" r:id="rId44"/>
    <p:sldId id="4643" r:id="rId45"/>
    <p:sldId id="4645" r:id="rId46"/>
    <p:sldId id="4644" r:id="rId47"/>
    <p:sldId id="4646" r:id="rId48"/>
    <p:sldId id="4647" r:id="rId49"/>
    <p:sldId id="4658" r:id="rId50"/>
    <p:sldId id="4652" r:id="rId51"/>
    <p:sldId id="4653"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60CB2-DCB2-818A-2E5E-1B9965E7DE81}" name="Evla MUTLU" initials="EM" userId="S::evla.mutlu_antalya.edu.tr#ext#@amksavonia.onmicrosoft.com::c77a06ac-88e7-4cac-ad40-ea2e3ca0cfdc" providerId="AD"/>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0000"/>
    <a:srgbClr val="FCD3B2"/>
    <a:srgbClr val="F68F37"/>
    <a:srgbClr val="B2DEDD"/>
    <a:srgbClr val="F1A0C2"/>
    <a:srgbClr val="B2DDDC"/>
    <a:srgbClr val="EF5655"/>
    <a:srgbClr val="30475E"/>
    <a:srgbClr val="28A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6D22A-0AF0-41DB-8034-379B57CD22D5}" v="1580" dt="2023-11-01T17:58:08.320"/>
    <p1510:client id="{C0C1264A-5A28-45E6-86DB-A7924D6C0E63}" v="364" dt="2023-11-01T18:52:37.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omments/modernComment_10F3_FC3F885B.xml><?xml version="1.0" encoding="utf-8"?>
<p188:cmLst xmlns:a="http://schemas.openxmlformats.org/drawingml/2006/main" xmlns:r="http://schemas.openxmlformats.org/officeDocument/2006/relationships" xmlns:p188="http://schemas.microsoft.com/office/powerpoint/2018/8/main">
  <p188:cm id="{B581907A-0430-4728-A314-F90CDAD79003}" authorId="{782496B7-485F-7B69-F7DE-F8CDD527168F}" created="2023-07-13T10:09:26.425">
    <ac:deMkLst xmlns:ac="http://schemas.microsoft.com/office/drawing/2013/main/command">
      <pc:docMk xmlns:pc="http://schemas.microsoft.com/office/powerpoint/2013/main/command"/>
      <pc:sldMk xmlns:pc="http://schemas.microsoft.com/office/powerpoint/2013/main/command" cId="4232022107" sldId="4339"/>
      <ac:spMk id="2" creationId="{4807231A-8C56-9D46-8B91-D1040E2F919E}"/>
    </ac:deMkLst>
    <p188:txBody>
      <a:bodyPr/>
      <a:lstStyle/>
      <a:p>
        <a:r>
          <a:rPr lang="en-IE"/>
          <a:t>Partners I need your help here!!! Relevant articles, podcasts videos, links to NGOs etc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a:t>
            </a:fld>
            <a:endParaRPr lang="en-US"/>
          </a:p>
        </p:txBody>
      </p:sp>
    </p:spTree>
    <p:extLst>
      <p:ext uri="{BB962C8B-B14F-4D97-AF65-F5344CB8AC3E}">
        <p14:creationId xmlns:p14="http://schemas.microsoft.com/office/powerpoint/2010/main" val="391975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252882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24</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32</a:t>
            </a:fld>
            <a:endParaRPr lang="en-US"/>
          </a:p>
        </p:txBody>
      </p:sp>
    </p:spTree>
    <p:extLst>
      <p:ext uri="{BB962C8B-B14F-4D97-AF65-F5344CB8AC3E}">
        <p14:creationId xmlns:p14="http://schemas.microsoft.com/office/powerpoint/2010/main" val="20195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49</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01304"/>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291599"/>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172ED361-85AB-0F97-5EA4-E1DB975BB800}"/>
              </a:ext>
            </a:extLst>
          </p:cNvPr>
          <p:cNvPicPr>
            <a:picLocks noChangeAspect="1"/>
          </p:cNvPicPr>
          <p:nvPr userDrawn="1"/>
        </p:nvPicPr>
        <p:blipFill>
          <a:blip r:embed="rId2"/>
          <a:stretch>
            <a:fillRect/>
          </a:stretch>
        </p:blipFill>
        <p:spPr>
          <a:xfrm>
            <a:off x="983112" y="6013623"/>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14345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3174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8851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8B06A5B7-9C61-9956-33E3-756681B10AB3}"/>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83634091-514E-5696-5F9A-C7D2FF458E27}"/>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 id="2147483882" r:id="rId15"/>
    <p:sldLayoutId id="2147483884" r:id="rId16"/>
    <p:sldLayoutId id="21474838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foodnavigator.com/Trends/Diet-and-health" TargetMode="Externa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www.trendhunter.com/foo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kafessizturkiye.com/" TargetMode="External"/><Relationship Id="rId5" Type="http://schemas.openxmlformats.org/officeDocument/2006/relationships/hyperlink" Target="https://www.worldanimalprotection.org/" TargetMode="External"/><Relationship Id="rId4" Type="http://schemas.openxmlformats.org/officeDocument/2006/relationships/hyperlink" Target="https://www.peta.org/issues/animals-used-for-foo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okitforward.eu/"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kesko.fi/en/" TargetMode="External"/><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s://www.tskb.com.tr/uploads/file/tskb-bakis-surdurulebilir-gida-sistemleri.pdf" TargetMode="External"/><Relationship Id="rId3" Type="http://schemas.openxmlformats.org/officeDocument/2006/relationships/hyperlink" Target="https://www.opensocietyfoundations.org/uploads/259ef494-f9d8-4c82-b8ae-fabb927246a7/do-we-need-an-eu-ethical-food-label-20200908.pdf" TargetMode="External"/><Relationship Id="rId7" Type="http://schemas.openxmlformats.org/officeDocument/2006/relationships/hyperlink" Target="https://www.tarimorman.gov.tr/ABDGM/Belgeler/Uluslararas%C4%B1%20Kurulu%C5%9Flar/Su%CC%88rdu%CC%88ru%CC%88lebilir%20G%C4%B1da%20Sistemleri%20U%CC%88lke%20Raporu%20-%20T%C3%BCrkiye%202021.pdf" TargetMode="External"/><Relationship Id="rId2" Type="http://schemas.microsoft.com/office/2018/10/relationships/comments" Target="../comments/modernComment_10F3_FC3F885B.xml"/><Relationship Id="rId1" Type="http://schemas.openxmlformats.org/officeDocument/2006/relationships/slideLayout" Target="../slideLayouts/slideLayout13.xml"/><Relationship Id="rId6" Type="http://schemas.openxmlformats.org/officeDocument/2006/relationships/hyperlink" Target="https://www.weforum.org/podcasts/radio-davos" TargetMode="External"/><Relationship Id="rId5" Type="http://schemas.openxmlformats.org/officeDocument/2006/relationships/hyperlink" Target="https://www.foodethicscouncil.org/theme/power-in-the-food-system/" TargetMode="External"/><Relationship Id="rId4" Type="http://schemas.openxmlformats.org/officeDocument/2006/relationships/hyperlink" Target="https://www.ethicalconsumer.org/food-drink" TargetMode="External"/><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rongroots.com/"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posts/world-economic-forum_this-open-hiring-policy-is-working-to-relieve-activity-7083867422243311617-hvSG?utm_source=share&amp;utm_medium=member_desktop" TargetMode="External"/><Relationship Id="rId2" Type="http://schemas.openxmlformats.org/officeDocument/2006/relationships/hyperlink" Target="https://www.linkedin.com/posts/world-ekonomik-forum_this-open-hiring-policy-is-working-to-relieve-activity-7083867422243311617-hvSG?utm_source=share&amp;utm_medium=member_desktop" TargetMode="External"/><Relationship Id="rId1" Type="http://schemas.openxmlformats.org/officeDocument/2006/relationships/slideLayout" Target="../slideLayouts/slideLayout9.xml"/><Relationship Id="rId5" Type="http://schemas.openxmlformats.org/officeDocument/2006/relationships/hyperlink" Target="https://www.greyston.org/"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10.png"/><Relationship Id="rId4" Type="http://schemas.openxmlformats.org/officeDocument/2006/relationships/hyperlink" Target="http://www.valio.f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weforum.org/agenda/2022/03/food-systems-innovation-transform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plenty.ag/" TargetMode="External"/><Relationship Id="rId2" Type="http://schemas.openxmlformats.org/officeDocument/2006/relationships/slideLayout" Target="../slideLayouts/slideLayout8.xml"/><Relationship Id="rId1" Type="http://schemas.openxmlformats.org/officeDocument/2006/relationships/video" Target="https://www.youtube.com/embed/clDlTVwWZ1I?feature=oembed" TargetMode="External"/><Relationship Id="rId5" Type="http://schemas.openxmlformats.org/officeDocument/2006/relationships/hyperlink" Target="https://www.youtube.com/watch?v=clDlTVwWZ1I" TargetMode="Externa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open.spotify.com/episode/33RrlXN8cAkJBtOzIG963o?si=xqT0hWfcTsm3rik1DnPS6A" TargetMode="External"/><Relationship Id="rId1" Type="http://schemas.openxmlformats.org/officeDocument/2006/relationships/slideLayout" Target="../slideLayouts/slideLayout9.xml"/><Relationship Id="rId4" Type="http://schemas.openxmlformats.org/officeDocument/2006/relationships/hyperlink" Target="https://open.spotify.com/episode/33RrlXN8cAkJBtOzIG963o?si=xqT0hWfcTsm3rik1DnPS6A&amp;nd=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n/objectives-smart-target-1262377/" TargetMode="External"/><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careers-in-sport.co.uk/career-advice/effective-communication-skills/" TargetMode="External"/><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airbrake.io/blog/sdlc/agile-model" TargetMode="External"/><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s://www.vecteezy.com/vector-art/539693-report-word-lettering-illustration" TargetMode="External"/><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www.philippinesbasiceducation.us/2016/03/together-everyone-achieves-more.html" TargetMode="External"/><Relationship Id="rId2" Type="http://schemas.openxmlformats.org/officeDocument/2006/relationships/image" Target="../media/image45.jpeg"/><Relationship Id="rId1" Type="http://schemas.openxmlformats.org/officeDocument/2006/relationships/slideLayout" Target="../slideLayouts/slideLayout10.xml"/><Relationship Id="rId4" Type="http://schemas.openxmlformats.org/officeDocument/2006/relationships/hyperlink" Target="https://www.bitc.i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theelders.org/who-we-are" TargetMode="External"/><Relationship Id="rId1" Type="http://schemas.openxmlformats.org/officeDocument/2006/relationships/slideLayout" Target="../slideLayouts/slideLayout7.xml"/><Relationship Id="rId4" Type="http://schemas.openxmlformats.org/officeDocument/2006/relationships/hyperlink" Target="https://www.irishpost.com/news/mary-robinsons-3-steps-climate-justice-advice-extinction-rebellion-173016"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http://www.ethical-food.eu/" TargetMode="External"/><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ethical-food.eu/" TargetMode="External"/><Relationship Id="rId5" Type="http://schemas.openxmlformats.org/officeDocument/2006/relationships/hyperlink" Target="https://www.facebook.com/efe.erasmus.project" TargetMode="External"/><Relationship Id="rId4" Type="http://schemas.openxmlformats.org/officeDocument/2006/relationships/hyperlink" Target="https://twitter.com/EthicalFoodEnt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bugday.org/blog/"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creamofthecropfood.com/" TargetMode="External"/><Relationship Id="rId2" Type="http://schemas.openxmlformats.org/officeDocument/2006/relationships/hyperlink" Target="https://ethical-food.eu/the-good-practice-compendium-tr/" TargetMode="Externa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ethical-food.eu/the-good-practice-compendiu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www.fao.org/3/cc2278tr/cc2278tr.pdf" TargetMode="External"/><Relationship Id="rId4" Type="http://schemas.openxmlformats.org/officeDocument/2006/relationships/hyperlink" Target="https://kansaslivingmagazine.com/articles/2018/11/07/world-hunger-f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555786" y="1660591"/>
            <a:ext cx="6491591" cy="697353"/>
          </a:xfrm>
        </p:spPr>
        <p:txBody>
          <a:bodyPr/>
          <a:lstStyle/>
          <a:p>
            <a:pPr algn="l" rtl="0"/>
            <a:r>
              <a:rPr lang="en-IE" b="0"/>
              <a:t>Gelecek için sürdürülebilirlik –</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555786" y="811421"/>
            <a:ext cx="3190338" cy="697353"/>
          </a:xfrm>
        </p:spPr>
        <p:txBody>
          <a:bodyPr>
            <a:noAutofit/>
          </a:bodyPr>
          <a:lstStyle/>
          <a:p>
            <a:pPr algn="l" rtl="0"/>
            <a:r>
              <a:rPr lang="en-US" sz="4800" b="1"/>
              <a:t>MODÜL 6</a:t>
            </a:r>
          </a:p>
        </p:txBody>
      </p:sp>
      <p:sp>
        <p:nvSpPr>
          <p:cNvPr id="2" name="TextBox 1">
            <a:extLst>
              <a:ext uri="{FF2B5EF4-FFF2-40B4-BE49-F238E27FC236}">
                <a16:creationId xmlns:a16="http://schemas.microsoft.com/office/drawing/2014/main" id="{2E5D6DAC-CE84-E3B4-DA04-E1841BC54130}"/>
              </a:ext>
            </a:extLst>
          </p:cNvPr>
          <p:cNvSpPr txBox="1"/>
          <p:nvPr/>
        </p:nvSpPr>
        <p:spPr>
          <a:xfrm>
            <a:off x="954748" y="4788609"/>
            <a:ext cx="10708527" cy="400110"/>
          </a:xfrm>
          <a:prstGeom prst="rect">
            <a:avLst/>
          </a:prstGeom>
          <a:noFill/>
        </p:spPr>
        <p:txBody>
          <a:bodyPr wrap="square">
            <a:spAutoFit/>
          </a:bodyPr>
          <a:lstStyle/>
          <a:p>
            <a:pPr algn="l" rtl="0"/>
            <a:r>
              <a:rPr lang="en-GB" sz="2000" b="1">
                <a:solidFill>
                  <a:srgbClr val="000000"/>
                </a:solidFill>
              </a:rPr>
              <a:t>Etik Gıda Girişimciliği (EFE) Programı</a:t>
            </a:r>
            <a:endParaRPr lang="en-IE" sz="200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2709E-6E6B-CBFB-916B-2D68447493BB}"/>
              </a:ext>
            </a:extLst>
          </p:cNvPr>
          <p:cNvSpPr>
            <a:spLocks noGrp="1"/>
          </p:cNvSpPr>
          <p:nvPr>
            <p:ph type="body" sz="quarter" idx="18"/>
          </p:nvPr>
        </p:nvSpPr>
        <p:spPr>
          <a:xfrm>
            <a:off x="898357" y="1282750"/>
            <a:ext cx="5523464" cy="3833465"/>
          </a:xfrm>
        </p:spPr>
        <p:txBody>
          <a:bodyPr lIns="91440" tIns="45720" rIns="91440" bIns="45720" anchor="t"/>
          <a:lstStyle/>
          <a:p>
            <a:r>
              <a:rPr lang="en-US" err="1"/>
              <a:t>Etik</a:t>
            </a:r>
            <a:r>
              <a:rPr lang="en-US"/>
              <a:t> </a:t>
            </a:r>
            <a:r>
              <a:rPr lang="en-US" err="1"/>
              <a:t>bir</a:t>
            </a:r>
            <a:r>
              <a:rPr lang="en-US"/>
              <a:t> </a:t>
            </a:r>
            <a:r>
              <a:rPr lang="en-US" err="1"/>
              <a:t>gıda</a:t>
            </a:r>
            <a:r>
              <a:rPr lang="en-US"/>
              <a:t> </a:t>
            </a:r>
            <a:r>
              <a:rPr lang="en-US" err="1"/>
              <a:t>sistemi</a:t>
            </a:r>
            <a:r>
              <a:rPr lang="en-US"/>
              <a:t> </a:t>
            </a:r>
            <a:r>
              <a:rPr lang="en-US" b="1" err="1"/>
              <a:t>gıda</a:t>
            </a:r>
            <a:r>
              <a:rPr lang="en-US" b="1"/>
              <a:t> </a:t>
            </a:r>
            <a:r>
              <a:rPr lang="en-US" b="1" err="1"/>
              <a:t>ve</a:t>
            </a:r>
            <a:r>
              <a:rPr lang="en-US" b="1"/>
              <a:t> </a:t>
            </a:r>
            <a:r>
              <a:rPr lang="en-US" b="1" err="1"/>
              <a:t>sağlık</a:t>
            </a:r>
            <a:r>
              <a:rPr lang="en-US" b="1"/>
              <a:t> </a:t>
            </a:r>
            <a:r>
              <a:rPr lang="en-US" b="1" err="1"/>
              <a:t>arasındaki</a:t>
            </a:r>
            <a:r>
              <a:rPr lang="en-US" b="1"/>
              <a:t> </a:t>
            </a:r>
            <a:r>
              <a:rPr lang="en-US" b="1" err="1"/>
              <a:t>bağlantıyı</a:t>
            </a:r>
            <a:r>
              <a:rPr lang="en-US" b="1"/>
              <a:t> </a:t>
            </a:r>
            <a:r>
              <a:rPr lang="en-US" b="1" err="1"/>
              <a:t>tanır</a:t>
            </a:r>
            <a:r>
              <a:rPr lang="en-US"/>
              <a:t>(</a:t>
            </a:r>
            <a:r>
              <a:rPr lang="en-US" err="1"/>
              <a:t>Modül</a:t>
            </a:r>
            <a:r>
              <a:rPr lang="en-US"/>
              <a:t> 1). </a:t>
            </a:r>
            <a:r>
              <a:rPr lang="en-US" err="1"/>
              <a:t>Besleyici</a:t>
            </a:r>
            <a:r>
              <a:rPr lang="en-US"/>
              <a:t>, tam gıdaların üretimini ve tüketimini teşvik eder ve zararlı katkı maddelerinin, böcek ilaçlarının ve antibiyotiklerin kullanımını caydırır.</a:t>
            </a:r>
          </a:p>
          <a:p>
            <a:pPr algn="l" rtl="0"/>
            <a:r>
              <a:rPr lang="en-US"/>
              <a:t>Daha sağlıklı beslenme seçimlerini teşvik ederek, etik bir gıda sistemi, halk sağlığı sonuçlarının iyileştirilmesine, hastalık yükünün azalmasına ve genel refahın artmasına katkıda bulunur.</a:t>
            </a:r>
            <a:endParaRPr lang="en-IE"/>
          </a:p>
        </p:txBody>
      </p:sp>
      <p:sp>
        <p:nvSpPr>
          <p:cNvPr id="3" name="Text Placeholder 2">
            <a:extLst>
              <a:ext uri="{FF2B5EF4-FFF2-40B4-BE49-F238E27FC236}">
                <a16:creationId xmlns:a16="http://schemas.microsoft.com/office/drawing/2014/main" id="{0F05FE95-FCF6-CE51-F5AC-8DBD7C78B9FD}"/>
              </a:ext>
            </a:extLst>
          </p:cNvPr>
          <p:cNvSpPr>
            <a:spLocks noGrp="1"/>
          </p:cNvSpPr>
          <p:nvPr>
            <p:ph type="body" sz="quarter" idx="16"/>
          </p:nvPr>
        </p:nvSpPr>
        <p:spPr>
          <a:xfrm>
            <a:off x="898357" y="637994"/>
            <a:ext cx="4990998" cy="992652"/>
          </a:xfrm>
        </p:spPr>
        <p:txBody>
          <a:bodyPr/>
          <a:lstStyle/>
          <a:p>
            <a:pPr marL="742950" indent="-742950" algn="l" rtl="0">
              <a:buFont typeface="+mj-lt"/>
              <a:buAutoNum type="arabicPeriod" startAt="3"/>
            </a:pPr>
            <a:r>
              <a:rPr lang="en-IE" b="1"/>
              <a:t>Halk Sağlığı ve Refahı</a:t>
            </a:r>
          </a:p>
        </p:txBody>
      </p:sp>
      <p:pic>
        <p:nvPicPr>
          <p:cNvPr id="6" name="Picture Placeholder 5" descr="A heart shaped bowl with vegetables and fruits  Description automatically generated">
            <a:extLst>
              <a:ext uri="{FF2B5EF4-FFF2-40B4-BE49-F238E27FC236}">
                <a16:creationId xmlns:a16="http://schemas.microsoft.com/office/drawing/2014/main" id="{72B7A96E-0577-090B-5020-418370CFE7F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4958" b="7176"/>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70C62A98-D93B-19F1-9FF3-21918203F5DA}"/>
              </a:ext>
            </a:extLst>
          </p:cNvPr>
          <p:cNvSpPr/>
          <p:nvPr/>
        </p:nvSpPr>
        <p:spPr>
          <a:xfrm>
            <a:off x="1252331" y="5405437"/>
            <a:ext cx="7637822" cy="1203585"/>
          </a:xfrm>
          <a:prstGeom prst="wedgeRoundRectCallout">
            <a:avLst>
              <a:gd name="adj1" fmla="val 1242"/>
              <a:gd name="adj2" fmla="val -88585"/>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err="1">
                <a:solidFill>
                  <a:schemeClr val="bg1"/>
                </a:solidFill>
              </a:rPr>
              <a:t>Gıda</a:t>
            </a:r>
            <a:r>
              <a:rPr lang="en-US" sz="2000" b="1" dirty="0">
                <a:solidFill>
                  <a:schemeClr val="bg1"/>
                </a:solidFill>
              </a:rPr>
              <a:t> </a:t>
            </a:r>
            <a:r>
              <a:rPr lang="en-US" sz="2000" b="1" dirty="0" err="1">
                <a:solidFill>
                  <a:schemeClr val="bg1"/>
                </a:solidFill>
              </a:rPr>
              <a:t>ve</a:t>
            </a:r>
            <a:r>
              <a:rPr lang="en-US" sz="2000" b="1" dirty="0">
                <a:solidFill>
                  <a:schemeClr val="bg1"/>
                </a:solidFill>
              </a:rPr>
              <a:t> </a:t>
            </a:r>
            <a:r>
              <a:rPr lang="en-US" sz="2000" b="1" dirty="0" err="1">
                <a:solidFill>
                  <a:schemeClr val="bg1"/>
                </a:solidFill>
              </a:rPr>
              <a:t>Sağlık</a:t>
            </a:r>
            <a:r>
              <a:rPr lang="en-US" sz="2000" b="1" dirty="0">
                <a:solidFill>
                  <a:schemeClr val="bg1"/>
                </a:solidFill>
              </a:rPr>
              <a:t> TRENDLERİNİ </a:t>
            </a:r>
            <a:r>
              <a:rPr lang="en-US" sz="2000" b="1" dirty="0" err="1">
                <a:solidFill>
                  <a:schemeClr val="bg1"/>
                </a:solidFill>
              </a:rPr>
              <a:t>aşağıdaki</a:t>
            </a:r>
            <a:r>
              <a:rPr lang="en-US" sz="2000" b="1" dirty="0">
                <a:solidFill>
                  <a:schemeClr val="bg1"/>
                </a:solidFill>
              </a:rPr>
              <a:t> </a:t>
            </a:r>
            <a:r>
              <a:rPr lang="en-US" sz="2000" b="1" dirty="0" err="1">
                <a:solidFill>
                  <a:schemeClr val="bg1"/>
                </a:solidFill>
              </a:rPr>
              <a:t>gibi</a:t>
            </a:r>
            <a:r>
              <a:rPr lang="en-US" sz="2000" b="1" dirty="0">
                <a:solidFill>
                  <a:schemeClr val="bg1"/>
                </a:solidFill>
              </a:rPr>
              <a:t> </a:t>
            </a:r>
            <a:r>
              <a:rPr lang="en-US" sz="2000" b="1" dirty="0" err="1">
                <a:solidFill>
                  <a:schemeClr val="bg1"/>
                </a:solidFill>
              </a:rPr>
              <a:t>platformlarda</a:t>
            </a:r>
            <a:r>
              <a:rPr lang="en-US" sz="2000" b="1" dirty="0">
                <a:solidFill>
                  <a:schemeClr val="bg1"/>
                </a:solidFill>
              </a:rPr>
              <a:t> TAKİP EDİN:</a:t>
            </a:r>
            <a:endParaRPr lang="en-US" sz="2000" b="1" dirty="0">
              <a:solidFill>
                <a:schemeClr val="bg1"/>
              </a:solidFill>
              <a:hlinkClick r:id="rId3">
                <a:extLst>
                  <a:ext uri="{A12FA001-AC4F-418D-AE19-62706E023703}">
                    <ahyp:hlinkClr xmlns:ahyp="http://schemas.microsoft.com/office/drawing/2018/hyperlinkcolor" val="tx"/>
                  </a:ext>
                </a:extLst>
              </a:hlinkClick>
            </a:endParaRPr>
          </a:p>
          <a:p>
            <a:pPr algn="ctr" rtl="0"/>
            <a:r>
              <a:rPr lang="en-US" sz="2000" dirty="0" err="1">
                <a:solidFill>
                  <a:schemeClr val="bg1"/>
                </a:solidFill>
                <a:hlinkClick r:id="rId3">
                  <a:extLst>
                    <a:ext uri="{A12FA001-AC4F-418D-AE19-62706E023703}">
                      <ahyp:hlinkClr xmlns:ahyp="http://schemas.microsoft.com/office/drawing/2018/hyperlinkcolor" val="tx"/>
                    </a:ext>
                  </a:extLst>
                </a:hlinkClick>
              </a:rPr>
              <a:t>Diyet</a:t>
            </a:r>
            <a:r>
              <a:rPr lang="en-US" sz="2000" dirty="0">
                <a:solidFill>
                  <a:schemeClr val="bg1"/>
                </a:solidFill>
                <a:hlinkClick r:id="rId3">
                  <a:extLst>
                    <a:ext uri="{A12FA001-AC4F-418D-AE19-62706E023703}">
                      <ahyp:hlinkClr xmlns:ahyp="http://schemas.microsoft.com/office/drawing/2018/hyperlinkcolor" val="tx"/>
                    </a:ext>
                  </a:extLst>
                </a:hlinkClick>
              </a:rPr>
              <a:t> </a:t>
            </a:r>
            <a:r>
              <a:rPr lang="en-US" sz="2000" dirty="0" err="1">
                <a:solidFill>
                  <a:schemeClr val="bg1"/>
                </a:solidFill>
                <a:hlinkClick r:id="rId3">
                  <a:extLst>
                    <a:ext uri="{A12FA001-AC4F-418D-AE19-62706E023703}">
                      <ahyp:hlinkClr xmlns:ahyp="http://schemas.microsoft.com/office/drawing/2018/hyperlinkcolor" val="tx"/>
                    </a:ext>
                  </a:extLst>
                </a:hlinkClick>
              </a:rPr>
              <a:t>ve</a:t>
            </a:r>
            <a:r>
              <a:rPr lang="en-US" sz="2000" dirty="0">
                <a:solidFill>
                  <a:schemeClr val="bg1"/>
                </a:solidFill>
                <a:hlinkClick r:id="rId3">
                  <a:extLst>
                    <a:ext uri="{A12FA001-AC4F-418D-AE19-62706E023703}">
                      <ahyp:hlinkClr xmlns:ahyp="http://schemas.microsoft.com/office/drawing/2018/hyperlinkcolor" val="tx"/>
                    </a:ext>
                  </a:extLst>
                </a:hlinkClick>
              </a:rPr>
              <a:t> </a:t>
            </a:r>
            <a:r>
              <a:rPr lang="en-US" sz="2000" dirty="0" err="1">
                <a:solidFill>
                  <a:schemeClr val="bg1"/>
                </a:solidFill>
                <a:hlinkClick r:id="rId3">
                  <a:extLst>
                    <a:ext uri="{A12FA001-AC4F-418D-AE19-62706E023703}">
                      <ahyp:hlinkClr xmlns:ahyp="http://schemas.microsoft.com/office/drawing/2018/hyperlinkcolor" val="tx"/>
                    </a:ext>
                  </a:extLst>
                </a:hlinkClick>
              </a:rPr>
              <a:t>sağlık</a:t>
            </a:r>
            <a:r>
              <a:rPr lang="en-US" sz="2000" dirty="0">
                <a:solidFill>
                  <a:schemeClr val="bg1"/>
                </a:solidFill>
                <a:hlinkClick r:id="rId3">
                  <a:extLst>
                    <a:ext uri="{A12FA001-AC4F-418D-AE19-62706E023703}">
                      <ahyp:hlinkClr xmlns:ahyp="http://schemas.microsoft.com/office/drawing/2018/hyperlinkcolor" val="tx"/>
                    </a:ext>
                  </a:extLst>
                </a:hlinkClick>
              </a:rPr>
              <a:t> (foodnavigator.com)</a:t>
            </a:r>
            <a:endParaRPr lang="en-US" sz="2000" dirty="0">
              <a:solidFill>
                <a:schemeClr val="bg1"/>
              </a:solidFill>
            </a:endParaRPr>
          </a:p>
          <a:p>
            <a:pPr algn="ctr" rtl="0"/>
            <a:r>
              <a:rPr lang="en-IE" sz="2000" dirty="0" err="1">
                <a:solidFill>
                  <a:schemeClr val="bg1"/>
                </a:solidFill>
                <a:hlinkClick r:id="rId4">
                  <a:extLst>
                    <a:ext uri="{A12FA001-AC4F-418D-AE19-62706E023703}">
                      <ahyp:hlinkClr xmlns:ahyp="http://schemas.microsoft.com/office/drawing/2018/hyperlinkcolor" val="tx"/>
                    </a:ext>
                  </a:extLst>
                </a:hlinkClick>
              </a:rPr>
              <a:t>Gıda</a:t>
            </a:r>
            <a:r>
              <a:rPr lang="en-IE" sz="2000" dirty="0">
                <a:solidFill>
                  <a:schemeClr val="bg1"/>
                </a:solidFill>
                <a:hlinkClick r:id="rId4">
                  <a:extLst>
                    <a:ext uri="{A12FA001-AC4F-418D-AE19-62706E023703}">
                      <ahyp:hlinkClr xmlns:ahyp="http://schemas.microsoft.com/office/drawing/2018/hyperlinkcolor" val="tx"/>
                    </a:ext>
                  </a:extLst>
                </a:hlinkClick>
              </a:rPr>
              <a:t> </a:t>
            </a:r>
            <a:r>
              <a:rPr lang="en-IE" sz="2000" dirty="0" err="1">
                <a:solidFill>
                  <a:schemeClr val="bg1"/>
                </a:solidFill>
                <a:hlinkClick r:id="rId4">
                  <a:extLst>
                    <a:ext uri="{A12FA001-AC4F-418D-AE19-62706E023703}">
                      <ahyp:hlinkClr xmlns:ahyp="http://schemas.microsoft.com/office/drawing/2018/hyperlinkcolor" val="tx"/>
                    </a:ext>
                  </a:extLst>
                </a:hlinkClick>
              </a:rPr>
              <a:t>Trendleri</a:t>
            </a:r>
            <a:r>
              <a:rPr lang="en-IE" sz="2000" dirty="0">
                <a:solidFill>
                  <a:schemeClr val="bg1"/>
                </a:solidFill>
                <a:hlinkClick r:id="rId4">
                  <a:extLst>
                    <a:ext uri="{A12FA001-AC4F-418D-AE19-62706E023703}">
                      <ahyp:hlinkClr xmlns:ahyp="http://schemas.microsoft.com/office/drawing/2018/hyperlinkcolor" val="tx"/>
                    </a:ext>
                  </a:extLst>
                </a:hlinkClick>
              </a:rPr>
              <a:t> (trendhunter.com)</a:t>
            </a:r>
            <a:endParaRPr lang="en-IE" sz="2000" dirty="0">
              <a:solidFill>
                <a:schemeClr val="bg1"/>
              </a:solidFill>
            </a:endParaRPr>
          </a:p>
        </p:txBody>
      </p:sp>
    </p:spTree>
    <p:extLst>
      <p:ext uri="{BB962C8B-B14F-4D97-AF65-F5344CB8AC3E}">
        <p14:creationId xmlns:p14="http://schemas.microsoft.com/office/powerpoint/2010/main" val="40123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F70CA-7B79-4922-0D33-E266C4DF5342}"/>
              </a:ext>
            </a:extLst>
          </p:cNvPr>
          <p:cNvSpPr>
            <a:spLocks noGrp="1"/>
          </p:cNvSpPr>
          <p:nvPr>
            <p:ph type="body" sz="quarter" idx="18"/>
          </p:nvPr>
        </p:nvSpPr>
        <p:spPr>
          <a:xfrm>
            <a:off x="898356" y="1796492"/>
            <a:ext cx="5646737" cy="3623931"/>
          </a:xfrm>
        </p:spPr>
        <p:txBody>
          <a:bodyPr lIns="91440" tIns="45720" rIns="91440" bIns="45720" anchor="t"/>
          <a:lstStyle/>
          <a:p>
            <a:r>
              <a:rPr lang="en-US" dirty="0" err="1"/>
              <a:t>Etik</a:t>
            </a:r>
            <a:r>
              <a:rPr lang="en-US" dirty="0"/>
              <a:t> </a:t>
            </a:r>
            <a:r>
              <a:rPr lang="en-US" dirty="0" err="1"/>
              <a:t>bir</a:t>
            </a:r>
            <a:r>
              <a:rPr lang="en-US" dirty="0"/>
              <a:t> </a:t>
            </a:r>
            <a:r>
              <a:rPr lang="en-US" dirty="0" err="1"/>
              <a:t>gıda</a:t>
            </a:r>
            <a:r>
              <a:rPr lang="en-US" dirty="0"/>
              <a:t> </a:t>
            </a:r>
            <a:r>
              <a:rPr lang="en-US" dirty="0" err="1"/>
              <a:t>sistemi</a:t>
            </a:r>
            <a:r>
              <a:rPr lang="en-US" dirty="0"/>
              <a:t>, </a:t>
            </a:r>
            <a:r>
              <a:rPr lang="en-US" b="1" dirty="0" err="1"/>
              <a:t>adil</a:t>
            </a:r>
            <a:r>
              <a:rPr lang="en-US" b="1" dirty="0"/>
              <a:t> </a:t>
            </a:r>
            <a:r>
              <a:rPr lang="en-US" b="1" dirty="0" err="1"/>
              <a:t>muamele</a:t>
            </a:r>
            <a:r>
              <a:rPr lang="en-US" b="1" dirty="0"/>
              <a:t>, </a:t>
            </a:r>
            <a:r>
              <a:rPr lang="en-US" b="1" dirty="0" err="1"/>
              <a:t>adil</a:t>
            </a:r>
            <a:r>
              <a:rPr lang="en-US" b="1" dirty="0"/>
              <a:t> </a:t>
            </a:r>
            <a:r>
              <a:rPr lang="en-US" b="1" dirty="0" err="1"/>
              <a:t>iş</a:t>
            </a:r>
            <a:r>
              <a:rPr lang="en-US" b="1" dirty="0"/>
              <a:t> </a:t>
            </a:r>
            <a:r>
              <a:rPr lang="en-US" b="1" dirty="0" err="1"/>
              <a:t>gücü</a:t>
            </a:r>
            <a:r>
              <a:rPr lang="en-US" b="1" dirty="0"/>
              <a:t> </a:t>
            </a:r>
            <a:r>
              <a:rPr lang="en-US" b="1" dirty="0" err="1"/>
              <a:t>uygulamaları</a:t>
            </a:r>
            <a:r>
              <a:rPr lang="en-US" b="1" dirty="0"/>
              <a:t> </a:t>
            </a:r>
            <a:r>
              <a:rPr lang="en-US" b="1" dirty="0" err="1"/>
              <a:t>ve</a:t>
            </a:r>
            <a:r>
              <a:rPr lang="en-US" b="1" dirty="0"/>
              <a:t> </a:t>
            </a:r>
            <a:r>
              <a:rPr lang="en-US" b="1" dirty="0" err="1"/>
              <a:t>adil</a:t>
            </a:r>
            <a:r>
              <a:rPr lang="en-US" b="1" dirty="0"/>
              <a:t> </a:t>
            </a:r>
            <a:r>
              <a:rPr lang="en-US" b="1" dirty="0" err="1"/>
              <a:t>ekonomik</a:t>
            </a:r>
            <a:r>
              <a:rPr lang="en-US" b="1" dirty="0"/>
              <a:t> </a:t>
            </a:r>
            <a:r>
              <a:rPr lang="en-US" b="1" dirty="0" err="1"/>
              <a:t>fırsatları</a:t>
            </a:r>
            <a:r>
              <a:rPr lang="en-US" b="1" dirty="0"/>
              <a:t> </a:t>
            </a:r>
            <a:r>
              <a:rPr lang="en-US" dirty="0" err="1"/>
              <a:t>teşvik</a:t>
            </a:r>
            <a:r>
              <a:rPr lang="en-US" dirty="0"/>
              <a:t> </a:t>
            </a:r>
            <a:r>
              <a:rPr lang="en-US" dirty="0" err="1"/>
              <a:t>eder</a:t>
            </a:r>
            <a:r>
              <a:rPr lang="en-US" dirty="0"/>
              <a:t>. </a:t>
            </a:r>
            <a:r>
              <a:rPr lang="en-US" dirty="0" err="1"/>
              <a:t>Çiftçiler</a:t>
            </a:r>
            <a:r>
              <a:rPr lang="en-US" dirty="0"/>
              <a:t>, </a:t>
            </a:r>
            <a:r>
              <a:rPr lang="en-US" dirty="0" err="1"/>
              <a:t>tarım</a:t>
            </a:r>
            <a:r>
              <a:rPr lang="en-US" dirty="0"/>
              <a:t> </a:t>
            </a:r>
            <a:r>
              <a:rPr lang="en-US" dirty="0" err="1"/>
              <a:t>işçileri</a:t>
            </a:r>
            <a:r>
              <a:rPr lang="en-US" dirty="0"/>
              <a:t> </a:t>
            </a:r>
            <a:r>
              <a:rPr lang="en-US" dirty="0" err="1"/>
              <a:t>ve</a:t>
            </a:r>
            <a:r>
              <a:rPr lang="en-US" dirty="0"/>
              <a:t> </a:t>
            </a:r>
            <a:r>
              <a:rPr lang="en-US" dirty="0" err="1"/>
              <a:t>gıda</a:t>
            </a:r>
            <a:r>
              <a:rPr lang="en-US" dirty="0"/>
              <a:t> </a:t>
            </a:r>
            <a:r>
              <a:rPr lang="en-US" dirty="0" err="1"/>
              <a:t>üreticileri</a:t>
            </a:r>
            <a:r>
              <a:rPr lang="en-US" dirty="0"/>
              <a:t> </a:t>
            </a:r>
            <a:r>
              <a:rPr lang="en-US" dirty="0" err="1"/>
              <a:t>için</a:t>
            </a:r>
            <a:r>
              <a:rPr lang="en-US" dirty="0"/>
              <a:t> </a:t>
            </a:r>
            <a:r>
              <a:rPr lang="en-US" dirty="0" err="1"/>
              <a:t>adil</a:t>
            </a:r>
            <a:r>
              <a:rPr lang="en-US" dirty="0"/>
              <a:t> </a:t>
            </a:r>
            <a:r>
              <a:rPr lang="en-US" dirty="0" err="1"/>
              <a:t>ücretler</a:t>
            </a:r>
            <a:r>
              <a:rPr lang="en-US" dirty="0"/>
              <a:t>, </a:t>
            </a:r>
            <a:r>
              <a:rPr lang="en-US" dirty="0" err="1"/>
              <a:t>güvenli</a:t>
            </a:r>
            <a:r>
              <a:rPr lang="en-US" dirty="0"/>
              <a:t> </a:t>
            </a:r>
            <a:r>
              <a:rPr lang="en-US" dirty="0" err="1"/>
              <a:t>çalışma</a:t>
            </a:r>
            <a:r>
              <a:rPr lang="en-US" dirty="0"/>
              <a:t> </a:t>
            </a:r>
            <a:r>
              <a:rPr lang="en-US" dirty="0" err="1"/>
              <a:t>koşulları</a:t>
            </a:r>
            <a:r>
              <a:rPr lang="en-US" dirty="0"/>
              <a:t> </a:t>
            </a:r>
            <a:r>
              <a:rPr lang="en-US" dirty="0" err="1"/>
              <a:t>ve</a:t>
            </a:r>
            <a:r>
              <a:rPr lang="en-US" dirty="0"/>
              <a:t> </a:t>
            </a:r>
            <a:r>
              <a:rPr lang="en-US" dirty="0" err="1"/>
              <a:t>onurlu</a:t>
            </a:r>
            <a:r>
              <a:rPr lang="en-US" dirty="0"/>
              <a:t> </a:t>
            </a:r>
            <a:r>
              <a:rPr lang="en-US" dirty="0" err="1"/>
              <a:t>geçim</a:t>
            </a:r>
            <a:r>
              <a:rPr lang="en-US" dirty="0"/>
              <a:t> </a:t>
            </a:r>
            <a:r>
              <a:rPr lang="en-US" dirty="0" err="1"/>
              <a:t>kaynaklarını</a:t>
            </a:r>
            <a:r>
              <a:rPr lang="en-US" dirty="0"/>
              <a:t> </a:t>
            </a:r>
            <a:r>
              <a:rPr lang="en-US" dirty="0" err="1"/>
              <a:t>savunur</a:t>
            </a:r>
            <a:r>
              <a:rPr lang="en-US" dirty="0"/>
              <a:t>. </a:t>
            </a:r>
            <a:r>
              <a:rPr lang="en-US" dirty="0" err="1"/>
              <a:t>Üreticilerin</a:t>
            </a:r>
            <a:r>
              <a:rPr lang="en-US" dirty="0"/>
              <a:t> </a:t>
            </a:r>
            <a:r>
              <a:rPr lang="en-US" dirty="0" err="1"/>
              <a:t>ürünleri</a:t>
            </a:r>
            <a:r>
              <a:rPr lang="en-US" dirty="0"/>
              <a:t> </a:t>
            </a:r>
            <a:r>
              <a:rPr lang="en-US" dirty="0" err="1"/>
              <a:t>için</a:t>
            </a:r>
            <a:r>
              <a:rPr lang="en-US" dirty="0"/>
              <a:t> </a:t>
            </a:r>
            <a:r>
              <a:rPr lang="en-US" dirty="0" err="1"/>
              <a:t>adil</a:t>
            </a:r>
            <a:r>
              <a:rPr lang="en-US" dirty="0"/>
              <a:t> </a:t>
            </a:r>
            <a:r>
              <a:rPr lang="en-US" dirty="0" err="1"/>
              <a:t>bir</a:t>
            </a:r>
            <a:r>
              <a:rPr lang="en-US" dirty="0"/>
              <a:t> </a:t>
            </a:r>
            <a:r>
              <a:rPr lang="en-US" dirty="0" err="1"/>
              <a:t>tazminat</a:t>
            </a:r>
            <a:r>
              <a:rPr lang="en-US" dirty="0"/>
              <a:t> </a:t>
            </a:r>
            <a:r>
              <a:rPr lang="en-US" dirty="0" err="1"/>
              <a:t>almalarını</a:t>
            </a:r>
            <a:r>
              <a:rPr lang="en-US" dirty="0"/>
              <a:t> </a:t>
            </a:r>
            <a:r>
              <a:rPr lang="en-US" dirty="0" err="1"/>
              <a:t>sağlayan</a:t>
            </a:r>
            <a:r>
              <a:rPr lang="en-US" dirty="0"/>
              <a:t> </a:t>
            </a:r>
            <a:r>
              <a:rPr lang="en-US" dirty="0" err="1"/>
              <a:t>adil</a:t>
            </a:r>
            <a:r>
              <a:rPr lang="en-US" dirty="0"/>
              <a:t> </a:t>
            </a:r>
            <a:r>
              <a:rPr lang="en-US" dirty="0" err="1"/>
              <a:t>ticaret</a:t>
            </a:r>
            <a:r>
              <a:rPr lang="en-US" dirty="0"/>
              <a:t> </a:t>
            </a:r>
            <a:r>
              <a:rPr lang="en-US" dirty="0" err="1"/>
              <a:t>ve</a:t>
            </a:r>
            <a:r>
              <a:rPr lang="en-US" dirty="0"/>
              <a:t> </a:t>
            </a:r>
            <a:r>
              <a:rPr lang="en-US" dirty="0" err="1"/>
              <a:t>diğer</a:t>
            </a:r>
            <a:r>
              <a:rPr lang="en-US" dirty="0"/>
              <a:t> </a:t>
            </a:r>
            <a:r>
              <a:rPr lang="en-US" dirty="0" err="1"/>
              <a:t>girişimleri</a:t>
            </a:r>
            <a:r>
              <a:rPr lang="en-US" dirty="0"/>
              <a:t> </a:t>
            </a:r>
            <a:r>
              <a:rPr lang="en-US" dirty="0" err="1"/>
              <a:t>destekler</a:t>
            </a:r>
            <a:r>
              <a:rPr lang="en-US" dirty="0"/>
              <a:t> </a:t>
            </a:r>
            <a:r>
              <a:rPr lang="en-US" dirty="0" err="1"/>
              <a:t>ve</a:t>
            </a:r>
            <a:r>
              <a:rPr lang="en-US" dirty="0"/>
              <a:t> </a:t>
            </a:r>
            <a:r>
              <a:rPr lang="en-US" dirty="0" err="1">
                <a:ea typeface="+mn-lt"/>
                <a:cs typeface="+mn-lt"/>
              </a:rPr>
              <a:t>tedarik</a:t>
            </a:r>
            <a:r>
              <a:rPr lang="en-US" dirty="0">
                <a:ea typeface="+mn-lt"/>
                <a:cs typeface="+mn-lt"/>
              </a:rPr>
              <a:t> </a:t>
            </a:r>
            <a:r>
              <a:rPr lang="en-US" dirty="0" err="1">
                <a:ea typeface="+mn-lt"/>
                <a:cs typeface="+mn-lt"/>
              </a:rPr>
              <a:t>zincirinde</a:t>
            </a:r>
            <a:r>
              <a:rPr lang="en-US" dirty="0">
                <a:ea typeface="+mn-lt"/>
                <a:cs typeface="+mn-lt"/>
              </a:rPr>
              <a:t> </a:t>
            </a:r>
            <a:r>
              <a:rPr lang="en-US" b="1" dirty="0" err="1"/>
              <a:t>şeffaflığı</a:t>
            </a:r>
            <a:r>
              <a:rPr lang="en-US" b="1" dirty="0"/>
              <a:t> </a:t>
            </a:r>
            <a:r>
              <a:rPr lang="en-US" b="1" dirty="0" err="1"/>
              <a:t>teşvik</a:t>
            </a:r>
            <a:r>
              <a:rPr lang="en-US" b="1" dirty="0"/>
              <a:t> </a:t>
            </a:r>
            <a:r>
              <a:rPr lang="en-US" b="1" dirty="0" err="1"/>
              <a:t>eder</a:t>
            </a:r>
            <a:r>
              <a:rPr lang="en-US" dirty="0"/>
              <a:t>.</a:t>
            </a:r>
            <a:endParaRPr lang="en-IE" dirty="0">
              <a:cs typeface="Calibri" panose="020F0502020204030204"/>
            </a:endParaRPr>
          </a:p>
        </p:txBody>
      </p:sp>
      <p:sp>
        <p:nvSpPr>
          <p:cNvPr id="3" name="Text Placeholder 2">
            <a:extLst>
              <a:ext uri="{FF2B5EF4-FFF2-40B4-BE49-F238E27FC236}">
                <a16:creationId xmlns:a16="http://schemas.microsoft.com/office/drawing/2014/main" id="{B899E214-ED84-D64F-1DDF-8DE0FE240265}"/>
              </a:ext>
            </a:extLst>
          </p:cNvPr>
          <p:cNvSpPr>
            <a:spLocks noGrp="1"/>
          </p:cNvSpPr>
          <p:nvPr>
            <p:ph type="body" sz="quarter" idx="16"/>
          </p:nvPr>
        </p:nvSpPr>
        <p:spPr>
          <a:xfrm>
            <a:off x="898356" y="631876"/>
            <a:ext cx="4990998" cy="992652"/>
          </a:xfrm>
        </p:spPr>
        <p:txBody>
          <a:bodyPr/>
          <a:lstStyle/>
          <a:p>
            <a:pPr marL="742950" indent="-742950" algn="l" rtl="0">
              <a:buFont typeface="+mj-lt"/>
              <a:buAutoNum type="arabicPeriod" startAt="4"/>
            </a:pPr>
            <a:r>
              <a:rPr lang="en-IE" b="1"/>
              <a:t>Sosyal Adalet ve Adil Ticaret</a:t>
            </a:r>
          </a:p>
        </p:txBody>
      </p:sp>
      <p:pic>
        <p:nvPicPr>
          <p:cNvPr id="6" name="Picture Placeholder 5" descr="Smiling man in overalls and work cap standing in front of shelves with tagged cheese">
            <a:extLst>
              <a:ext uri="{FF2B5EF4-FFF2-40B4-BE49-F238E27FC236}">
                <a16:creationId xmlns:a16="http://schemas.microsoft.com/office/drawing/2014/main" id="{35B4DFB1-7EB9-587C-ED4E-1F715C49042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8FADF010-0A3A-7D4E-3C68-BA285B657EA3}"/>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sz="2000" b="1">
                <a:solidFill>
                  <a:schemeClr val="bg1"/>
                </a:solidFill>
              </a:rPr>
              <a:t>Bu </a:t>
            </a:r>
            <a:r>
              <a:rPr lang="en-IE" sz="2000" b="1" err="1">
                <a:solidFill>
                  <a:schemeClr val="bg1"/>
                </a:solidFill>
              </a:rPr>
              <a:t>sadece</a:t>
            </a:r>
            <a:r>
              <a:rPr lang="en-IE" sz="2000" b="1">
                <a:solidFill>
                  <a:schemeClr val="bg1"/>
                </a:solidFill>
              </a:rPr>
              <a:t> (</a:t>
            </a:r>
            <a:r>
              <a:rPr lang="en-IE" sz="2000" b="1" err="1">
                <a:solidFill>
                  <a:schemeClr val="bg1"/>
                </a:solidFill>
              </a:rPr>
              <a:t>Modül</a:t>
            </a:r>
            <a:r>
              <a:rPr lang="en-IE" sz="2000" b="1">
                <a:solidFill>
                  <a:schemeClr val="bg1"/>
                </a:solidFill>
              </a:rPr>
              <a:t> 2'de </a:t>
            </a:r>
            <a:r>
              <a:rPr lang="en-IE" sz="2000" b="1" err="1">
                <a:solidFill>
                  <a:schemeClr val="bg1"/>
                </a:solidFill>
              </a:rPr>
              <a:t>tartışılan</a:t>
            </a:r>
            <a:r>
              <a:rPr lang="en-IE" sz="2000" b="1">
                <a:solidFill>
                  <a:schemeClr val="bg1"/>
                </a:solidFill>
              </a:rPr>
              <a:t>) </a:t>
            </a:r>
            <a:r>
              <a:rPr lang="en-IE" sz="2000" b="1" err="1">
                <a:solidFill>
                  <a:schemeClr val="bg1"/>
                </a:solidFill>
              </a:rPr>
              <a:t>Yasalarla</a:t>
            </a:r>
            <a:r>
              <a:rPr lang="en-IE" sz="2000" b="1">
                <a:solidFill>
                  <a:schemeClr val="bg1"/>
                </a:solidFill>
              </a:rPr>
              <a:t> </a:t>
            </a:r>
            <a:r>
              <a:rPr lang="en-IE" sz="2000" b="1" err="1">
                <a:solidFill>
                  <a:schemeClr val="bg1"/>
                </a:solidFill>
              </a:rPr>
              <a:t>değil</a:t>
            </a:r>
            <a:r>
              <a:rPr lang="en-IE" sz="2000" b="1">
                <a:solidFill>
                  <a:schemeClr val="bg1"/>
                </a:solidFill>
              </a:rPr>
              <a:t>, DOĞRU </a:t>
            </a:r>
            <a:r>
              <a:rPr lang="en-IE" sz="2000" b="1" err="1">
                <a:solidFill>
                  <a:schemeClr val="bg1"/>
                </a:solidFill>
              </a:rPr>
              <a:t>şeyi</a:t>
            </a:r>
            <a:r>
              <a:rPr lang="en-IE" sz="2000" b="1">
                <a:solidFill>
                  <a:schemeClr val="bg1"/>
                </a:solidFill>
              </a:rPr>
              <a:t> yapmakla ilgili!</a:t>
            </a:r>
            <a:endParaRPr lang="en-IE" sz="2000">
              <a:solidFill>
                <a:schemeClr val="bg1"/>
              </a:solidFill>
            </a:endParaRPr>
          </a:p>
        </p:txBody>
      </p:sp>
    </p:spTree>
    <p:extLst>
      <p:ext uri="{BB962C8B-B14F-4D97-AF65-F5344CB8AC3E}">
        <p14:creationId xmlns:p14="http://schemas.microsoft.com/office/powerpoint/2010/main" val="393387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FFA3D-70BE-C8F0-3408-BD924CB9F1D6}"/>
              </a:ext>
            </a:extLst>
          </p:cNvPr>
          <p:cNvSpPr>
            <a:spLocks noGrp="1"/>
          </p:cNvSpPr>
          <p:nvPr>
            <p:ph type="body" sz="quarter" idx="18"/>
          </p:nvPr>
        </p:nvSpPr>
        <p:spPr>
          <a:xfrm>
            <a:off x="898357" y="1433103"/>
            <a:ext cx="5544484" cy="3991793"/>
          </a:xfrm>
        </p:spPr>
        <p:txBody>
          <a:bodyPr lIns="91440" tIns="45720" rIns="91440" bIns="45720" anchor="t"/>
          <a:lstStyle/>
          <a:p>
            <a:r>
              <a:rPr lang="en-US" sz="2300"/>
              <a:t>Etik bir gıda sistemi, gıda </a:t>
            </a:r>
            <a:r>
              <a:rPr lang="en-US" sz="2300" err="1"/>
              <a:t>üretiminde</a:t>
            </a:r>
            <a:r>
              <a:rPr lang="en-US" sz="2300"/>
              <a:t> </a:t>
            </a:r>
            <a:r>
              <a:rPr lang="en-US" sz="2300" err="1"/>
              <a:t>hayvanlara</a:t>
            </a:r>
            <a:r>
              <a:rPr lang="en-US" sz="2300"/>
              <a:t> </a:t>
            </a:r>
            <a:r>
              <a:rPr lang="en-US" sz="2300" err="1"/>
              <a:t>insani</a:t>
            </a:r>
            <a:r>
              <a:rPr lang="en-US" sz="2300"/>
              <a:t> </a:t>
            </a:r>
            <a:r>
              <a:rPr lang="en-US" sz="2300" err="1"/>
              <a:t>muameleyi</a:t>
            </a:r>
            <a:r>
              <a:rPr lang="en-US" sz="2300"/>
              <a:t> </a:t>
            </a:r>
            <a:r>
              <a:rPr lang="en-US" sz="2300" err="1"/>
              <a:t>bir</a:t>
            </a:r>
            <a:r>
              <a:rPr lang="en-US" sz="2300"/>
              <a:t> </a:t>
            </a:r>
            <a:r>
              <a:rPr lang="en-US" sz="2300" err="1"/>
              <a:t>öncelik</a:t>
            </a:r>
            <a:r>
              <a:rPr lang="en-US" sz="2300"/>
              <a:t> </a:t>
            </a:r>
            <a:r>
              <a:rPr lang="en-US" sz="2300" err="1"/>
              <a:t>olarak</a:t>
            </a:r>
            <a:r>
              <a:rPr lang="en-US" sz="2300"/>
              <a:t> </a:t>
            </a:r>
            <a:r>
              <a:rPr lang="en-US" sz="2300" err="1"/>
              <a:t>kabul</a:t>
            </a:r>
            <a:r>
              <a:rPr lang="en-US" sz="2300"/>
              <a:t> </a:t>
            </a:r>
            <a:r>
              <a:rPr lang="en-US" sz="2300" err="1"/>
              <a:t>eder</a:t>
            </a:r>
            <a:r>
              <a:rPr lang="en-US" sz="2300"/>
              <a:t>. </a:t>
            </a:r>
            <a:r>
              <a:rPr lang="en-US" sz="2300">
                <a:ea typeface="+mn-lt"/>
                <a:cs typeface="+mn-lt"/>
              </a:rPr>
              <a:t>Bu </a:t>
            </a:r>
            <a:r>
              <a:rPr lang="en-US" sz="2300" err="1">
                <a:ea typeface="+mn-lt"/>
                <a:cs typeface="+mn-lt"/>
              </a:rPr>
              <a:t>yaklaşım</a:t>
            </a:r>
            <a:r>
              <a:rPr lang="en-US" sz="2300">
                <a:ea typeface="+mn-lt"/>
                <a:cs typeface="+mn-lt"/>
              </a:rPr>
              <a:t>, </a:t>
            </a:r>
            <a:r>
              <a:rPr lang="en-US" sz="2300" err="1">
                <a:ea typeface="+mn-lt"/>
                <a:cs typeface="+mn-lt"/>
              </a:rPr>
              <a:t>hayvanların</a:t>
            </a:r>
            <a:r>
              <a:rPr lang="en-US" sz="2300">
                <a:ea typeface="+mn-lt"/>
                <a:cs typeface="+mn-lt"/>
              </a:rPr>
              <a:t> </a:t>
            </a:r>
            <a:r>
              <a:rPr lang="en-US" sz="2300" err="1">
                <a:ea typeface="+mn-lt"/>
                <a:cs typeface="+mn-lt"/>
              </a:rPr>
              <a:t>acı</a:t>
            </a:r>
            <a:r>
              <a:rPr lang="en-US" sz="2300">
                <a:ea typeface="+mn-lt"/>
                <a:cs typeface="+mn-lt"/>
              </a:rPr>
              <a:t> </a:t>
            </a:r>
            <a:r>
              <a:rPr lang="en-US" sz="2300" err="1">
                <a:ea typeface="+mn-lt"/>
                <a:cs typeface="+mn-lt"/>
              </a:rPr>
              <a:t>çekmesini</a:t>
            </a:r>
            <a:r>
              <a:rPr lang="en-US" sz="2300">
                <a:ea typeface="+mn-lt"/>
                <a:cs typeface="+mn-lt"/>
              </a:rPr>
              <a:t> </a:t>
            </a:r>
            <a:r>
              <a:rPr lang="en-US" sz="2300" err="1">
                <a:ea typeface="+mn-lt"/>
                <a:cs typeface="+mn-lt"/>
              </a:rPr>
              <a:t>veya</a:t>
            </a:r>
            <a:r>
              <a:rPr lang="en-US" sz="2300">
                <a:ea typeface="+mn-lt"/>
                <a:cs typeface="+mn-lt"/>
              </a:rPr>
              <a:t> </a:t>
            </a:r>
            <a:r>
              <a:rPr lang="en-US" sz="2300" err="1">
                <a:ea typeface="+mn-lt"/>
                <a:cs typeface="+mn-lt"/>
              </a:rPr>
              <a:t>huzursuz</a:t>
            </a:r>
            <a:r>
              <a:rPr lang="en-US" sz="2300">
                <a:ea typeface="+mn-lt"/>
                <a:cs typeface="+mn-lt"/>
              </a:rPr>
              <a:t> </a:t>
            </a:r>
            <a:r>
              <a:rPr lang="en-US" sz="2300" err="1">
                <a:ea typeface="+mn-lt"/>
                <a:cs typeface="+mn-lt"/>
              </a:rPr>
              <a:t>olmasını</a:t>
            </a:r>
            <a:r>
              <a:rPr lang="en-US" sz="2300">
                <a:ea typeface="+mn-lt"/>
                <a:cs typeface="+mn-lt"/>
              </a:rPr>
              <a:t> </a:t>
            </a:r>
            <a:r>
              <a:rPr lang="en-US" sz="2300" err="1">
                <a:ea typeface="+mn-lt"/>
                <a:cs typeface="+mn-lt"/>
              </a:rPr>
              <a:t>en</a:t>
            </a:r>
            <a:r>
              <a:rPr lang="en-US" sz="2300">
                <a:ea typeface="+mn-lt"/>
                <a:cs typeface="+mn-lt"/>
              </a:rPr>
              <a:t> </a:t>
            </a:r>
            <a:r>
              <a:rPr lang="en-US" sz="2300" err="1">
                <a:ea typeface="+mn-lt"/>
                <a:cs typeface="+mn-lt"/>
              </a:rPr>
              <a:t>aza</a:t>
            </a:r>
            <a:r>
              <a:rPr lang="en-US" sz="2300">
                <a:ea typeface="+mn-lt"/>
                <a:cs typeface="+mn-lt"/>
              </a:rPr>
              <a:t> </a:t>
            </a:r>
            <a:r>
              <a:rPr lang="en-US" sz="2300" err="1">
                <a:ea typeface="+mn-lt"/>
                <a:cs typeface="+mn-lt"/>
              </a:rPr>
              <a:t>indiren</a:t>
            </a:r>
            <a:r>
              <a:rPr lang="en-US" sz="2300">
                <a:ea typeface="+mn-lt"/>
                <a:cs typeface="+mn-lt"/>
              </a:rPr>
              <a:t> </a:t>
            </a:r>
            <a:r>
              <a:rPr lang="en-US" sz="2300" err="1">
                <a:ea typeface="+mn-lt"/>
                <a:cs typeface="+mn-lt"/>
              </a:rPr>
              <a:t>uygulamaları</a:t>
            </a:r>
            <a:r>
              <a:rPr lang="en-US" sz="2300">
                <a:ea typeface="+mn-lt"/>
                <a:cs typeface="+mn-lt"/>
              </a:rPr>
              <a:t> </a:t>
            </a:r>
            <a:r>
              <a:rPr lang="en-US" sz="2300" err="1">
                <a:ea typeface="+mn-lt"/>
                <a:cs typeface="+mn-lt"/>
              </a:rPr>
              <a:t>savunur</a:t>
            </a:r>
            <a:r>
              <a:rPr lang="en-US" sz="2300">
                <a:ea typeface="+mn-lt"/>
                <a:cs typeface="+mn-lt"/>
              </a:rPr>
              <a:t>, </a:t>
            </a:r>
            <a:r>
              <a:rPr lang="en-US" sz="2300" err="1">
                <a:ea typeface="+mn-lt"/>
                <a:cs typeface="+mn-lt"/>
              </a:rPr>
              <a:t>örneğin</a:t>
            </a:r>
            <a:r>
              <a:rPr lang="en-US" sz="2300">
                <a:ea typeface="+mn-lt"/>
                <a:cs typeface="+mn-lt"/>
              </a:rPr>
              <a:t> </a:t>
            </a:r>
            <a:r>
              <a:rPr lang="en-US" sz="2300" err="1">
                <a:ea typeface="+mn-lt"/>
                <a:cs typeface="+mn-lt"/>
              </a:rPr>
              <a:t>bol</a:t>
            </a:r>
            <a:r>
              <a:rPr lang="en-US" sz="2300">
                <a:ea typeface="+mn-lt"/>
                <a:cs typeface="+mn-lt"/>
              </a:rPr>
              <a:t> </a:t>
            </a:r>
            <a:r>
              <a:rPr lang="en-US" sz="2300" err="1">
                <a:ea typeface="+mn-lt"/>
                <a:cs typeface="+mn-lt"/>
              </a:rPr>
              <a:t>miktarda</a:t>
            </a:r>
            <a:r>
              <a:rPr lang="en-US" sz="2300">
                <a:ea typeface="+mn-lt"/>
                <a:cs typeface="+mn-lt"/>
              </a:rPr>
              <a:t> </a:t>
            </a:r>
            <a:r>
              <a:rPr lang="en-US" sz="2300" err="1">
                <a:ea typeface="+mn-lt"/>
                <a:cs typeface="+mn-lt"/>
              </a:rPr>
              <a:t>alan</a:t>
            </a:r>
            <a:r>
              <a:rPr lang="en-US" sz="2300">
                <a:ea typeface="+mn-lt"/>
                <a:cs typeface="+mn-lt"/>
              </a:rPr>
              <a:t> </a:t>
            </a:r>
            <a:r>
              <a:rPr lang="en-US" sz="2300" err="1">
                <a:ea typeface="+mn-lt"/>
                <a:cs typeface="+mn-lt"/>
              </a:rPr>
              <a:t>ve</a:t>
            </a:r>
            <a:r>
              <a:rPr lang="en-US" sz="2300">
                <a:ea typeface="+mn-lt"/>
                <a:cs typeface="+mn-lt"/>
              </a:rPr>
              <a:t> </a:t>
            </a:r>
            <a:r>
              <a:rPr lang="en-US" sz="2300" err="1">
                <a:ea typeface="+mn-lt"/>
                <a:cs typeface="+mn-lt"/>
              </a:rPr>
              <a:t>yem</a:t>
            </a:r>
            <a:r>
              <a:rPr lang="en-US" sz="2300">
                <a:ea typeface="+mn-lt"/>
                <a:cs typeface="+mn-lt"/>
              </a:rPr>
              <a:t> </a:t>
            </a:r>
            <a:r>
              <a:rPr lang="en-US" sz="2300" err="1">
                <a:ea typeface="+mn-lt"/>
                <a:cs typeface="+mn-lt"/>
              </a:rPr>
              <a:t>sağlama</a:t>
            </a:r>
            <a:r>
              <a:rPr lang="en-US" sz="2300">
                <a:ea typeface="+mn-lt"/>
                <a:cs typeface="+mn-lt"/>
              </a:rPr>
              <a:t>, </a:t>
            </a:r>
            <a:r>
              <a:rPr lang="en-US" sz="2300" err="1">
                <a:ea typeface="+mn-lt"/>
                <a:cs typeface="+mn-lt"/>
              </a:rPr>
              <a:t>doğal</a:t>
            </a:r>
            <a:r>
              <a:rPr lang="en-US" sz="2300">
                <a:ea typeface="+mn-lt"/>
                <a:cs typeface="+mn-lt"/>
              </a:rPr>
              <a:t> </a:t>
            </a:r>
            <a:r>
              <a:rPr lang="en-US" sz="2300" err="1">
                <a:ea typeface="+mn-lt"/>
                <a:cs typeface="+mn-lt"/>
              </a:rPr>
              <a:t>davranışlara</a:t>
            </a:r>
            <a:r>
              <a:rPr lang="en-US" sz="2300">
                <a:ea typeface="+mn-lt"/>
                <a:cs typeface="+mn-lt"/>
              </a:rPr>
              <a:t> </a:t>
            </a:r>
            <a:r>
              <a:rPr lang="en-US" sz="2300" err="1">
                <a:ea typeface="+mn-lt"/>
                <a:cs typeface="+mn-lt"/>
              </a:rPr>
              <a:t>erişim</a:t>
            </a:r>
            <a:r>
              <a:rPr lang="en-US" sz="2300">
                <a:ea typeface="+mn-lt"/>
                <a:cs typeface="+mn-lt"/>
              </a:rPr>
              <a:t> </a:t>
            </a:r>
            <a:r>
              <a:rPr lang="en-US" sz="2300" err="1">
                <a:ea typeface="+mn-lt"/>
                <a:cs typeface="+mn-lt"/>
              </a:rPr>
              <a:t>ve</a:t>
            </a:r>
            <a:r>
              <a:rPr lang="en-US" sz="2300">
                <a:ea typeface="+mn-lt"/>
                <a:cs typeface="+mn-lt"/>
              </a:rPr>
              <a:t> </a:t>
            </a:r>
            <a:r>
              <a:rPr lang="en-US" sz="2300" err="1">
                <a:ea typeface="+mn-lt"/>
                <a:cs typeface="+mn-lt"/>
              </a:rPr>
              <a:t>insancıl</a:t>
            </a:r>
            <a:r>
              <a:rPr lang="en-US" sz="2300">
                <a:ea typeface="+mn-lt"/>
                <a:cs typeface="+mn-lt"/>
              </a:rPr>
              <a:t> </a:t>
            </a:r>
            <a:r>
              <a:rPr lang="en-US" sz="2300" err="1">
                <a:ea typeface="+mn-lt"/>
                <a:cs typeface="+mn-lt"/>
              </a:rPr>
              <a:t>kesim</a:t>
            </a:r>
            <a:r>
              <a:rPr lang="en-US" sz="2300">
                <a:ea typeface="+mn-lt"/>
                <a:cs typeface="+mn-lt"/>
              </a:rPr>
              <a:t> </a:t>
            </a:r>
            <a:r>
              <a:rPr lang="en-US" sz="2300" err="1">
                <a:ea typeface="+mn-lt"/>
                <a:cs typeface="+mn-lt"/>
              </a:rPr>
              <a:t>yöntemleri</a:t>
            </a:r>
            <a:r>
              <a:rPr lang="en-US" sz="2300">
                <a:ea typeface="+mn-lt"/>
                <a:cs typeface="+mn-lt"/>
              </a:rPr>
              <a:t> </a:t>
            </a:r>
            <a:r>
              <a:rPr lang="en-US" sz="2300" err="1">
                <a:ea typeface="+mn-lt"/>
                <a:cs typeface="+mn-lt"/>
              </a:rPr>
              <a:t>gibi</a:t>
            </a:r>
            <a:r>
              <a:rPr lang="en-US" sz="2300">
                <a:ea typeface="+mn-lt"/>
                <a:cs typeface="+mn-lt"/>
              </a:rPr>
              <a:t>.</a:t>
            </a:r>
          </a:p>
          <a:p>
            <a:r>
              <a:rPr lang="en-US" sz="2300"/>
              <a:t>Etik bir gıda sistemi, hayvan refahını teşvik </a:t>
            </a:r>
            <a:r>
              <a:rPr lang="en-US" sz="2300" err="1"/>
              <a:t>ederek</a:t>
            </a:r>
            <a:r>
              <a:rPr lang="en-US" sz="2300"/>
              <a:t>, </a:t>
            </a:r>
            <a:r>
              <a:rPr lang="en-US" sz="2300" err="1"/>
              <a:t>diğer</a:t>
            </a:r>
            <a:r>
              <a:rPr lang="en-US" sz="2300"/>
              <a:t> </a:t>
            </a:r>
            <a:r>
              <a:rPr lang="en-US" sz="2300" err="1"/>
              <a:t>canlı</a:t>
            </a:r>
            <a:r>
              <a:rPr lang="en-US" sz="2300"/>
              <a:t> </a:t>
            </a:r>
            <a:r>
              <a:rPr lang="en-US" sz="2300" err="1"/>
              <a:t>varlıklarla</a:t>
            </a:r>
            <a:r>
              <a:rPr lang="en-US" sz="2300"/>
              <a:t> </a:t>
            </a:r>
            <a:r>
              <a:rPr lang="en-US" sz="2300" err="1"/>
              <a:t>etkileşimlerimizde</a:t>
            </a:r>
            <a:r>
              <a:rPr lang="en-US" sz="2300"/>
              <a:t> </a:t>
            </a:r>
            <a:r>
              <a:rPr lang="en-US" sz="2300" err="1"/>
              <a:t>şefkat</a:t>
            </a:r>
            <a:r>
              <a:rPr lang="en-US" sz="2300"/>
              <a:t> </a:t>
            </a:r>
            <a:r>
              <a:rPr lang="en-US" sz="2300" err="1"/>
              <a:t>ve</a:t>
            </a:r>
            <a:r>
              <a:rPr lang="en-US" sz="2300"/>
              <a:t> </a:t>
            </a:r>
            <a:r>
              <a:rPr lang="en-US" sz="2300" err="1"/>
              <a:t>etik</a:t>
            </a:r>
            <a:r>
              <a:rPr lang="en-US" sz="2300"/>
              <a:t> </a:t>
            </a:r>
            <a:r>
              <a:rPr lang="en-US" sz="2300" err="1"/>
              <a:t>hususları</a:t>
            </a:r>
            <a:r>
              <a:rPr lang="en-US" sz="2300"/>
              <a:t> </a:t>
            </a:r>
            <a:r>
              <a:rPr lang="en-US" sz="2300" err="1"/>
              <a:t>vurgular</a:t>
            </a:r>
            <a:r>
              <a:rPr lang="en-US" sz="2300"/>
              <a:t>.</a:t>
            </a:r>
            <a:endParaRPr lang="en-IE" sz="2300">
              <a:cs typeface="Calibri"/>
            </a:endParaRPr>
          </a:p>
        </p:txBody>
      </p:sp>
      <p:sp>
        <p:nvSpPr>
          <p:cNvPr id="3" name="Text Placeholder 2">
            <a:extLst>
              <a:ext uri="{FF2B5EF4-FFF2-40B4-BE49-F238E27FC236}">
                <a16:creationId xmlns:a16="http://schemas.microsoft.com/office/drawing/2014/main" id="{84F2412C-49C7-3060-B4FC-33A057163537}"/>
              </a:ext>
            </a:extLst>
          </p:cNvPr>
          <p:cNvSpPr>
            <a:spLocks noGrp="1"/>
          </p:cNvSpPr>
          <p:nvPr>
            <p:ph type="body" sz="quarter" idx="16"/>
          </p:nvPr>
        </p:nvSpPr>
        <p:spPr>
          <a:xfrm>
            <a:off x="898358" y="751288"/>
            <a:ext cx="4990998" cy="992652"/>
          </a:xfrm>
        </p:spPr>
        <p:txBody>
          <a:bodyPr/>
          <a:lstStyle/>
          <a:p>
            <a:pPr marL="742950" indent="-742950" algn="l" rtl="0">
              <a:buFont typeface="+mj-lt"/>
              <a:buAutoNum type="arabicPeriod" startAt="5"/>
            </a:pPr>
            <a:r>
              <a:rPr lang="en-IE" b="1"/>
              <a:t>Hayvan refahı</a:t>
            </a:r>
          </a:p>
        </p:txBody>
      </p:sp>
      <p:pic>
        <p:nvPicPr>
          <p:cNvPr id="6" name="Picture Placeholder 5" descr="Person standing close to shorn sheep eating grass in pasture, with palm held to furthest sheep’s mouth">
            <a:extLst>
              <a:ext uri="{FF2B5EF4-FFF2-40B4-BE49-F238E27FC236}">
                <a16:creationId xmlns:a16="http://schemas.microsoft.com/office/drawing/2014/main" id="{A38275C8-3594-9E15-0A69-C23AAC40440E}"/>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A4B6A92A-F479-274B-ABF0-82F87AC0761F}"/>
              </a:ext>
            </a:extLst>
          </p:cNvPr>
          <p:cNvSpPr/>
          <p:nvPr/>
        </p:nvSpPr>
        <p:spPr>
          <a:xfrm>
            <a:off x="3121573" y="5365381"/>
            <a:ext cx="6106510"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000">
                <a:solidFill>
                  <a:schemeClr val="bg1"/>
                </a:solidFill>
              </a:rPr>
              <a:t>Daha </a:t>
            </a:r>
            <a:r>
              <a:rPr lang="en-IE" sz="2000" err="1">
                <a:solidFill>
                  <a:schemeClr val="bg1"/>
                </a:solidFill>
              </a:rPr>
              <a:t>fazlasını</a:t>
            </a:r>
            <a:r>
              <a:rPr lang="en-IE" sz="2000">
                <a:solidFill>
                  <a:schemeClr val="bg1"/>
                </a:solidFill>
              </a:rPr>
              <a:t> </a:t>
            </a:r>
            <a:r>
              <a:rPr lang="en-IE" sz="2000" err="1">
                <a:solidFill>
                  <a:schemeClr val="bg1"/>
                </a:solidFill>
              </a:rPr>
              <a:t>öğrenmek</a:t>
            </a:r>
            <a:r>
              <a:rPr lang="en-IE" sz="2000">
                <a:solidFill>
                  <a:schemeClr val="bg1"/>
                </a:solidFill>
              </a:rPr>
              <a:t> </a:t>
            </a:r>
            <a:r>
              <a:rPr lang="en-IE" sz="2000" err="1">
                <a:solidFill>
                  <a:schemeClr val="bg1"/>
                </a:solidFill>
              </a:rPr>
              <a:t>için</a:t>
            </a:r>
            <a:r>
              <a:rPr lang="en-IE" sz="2000">
                <a:solidFill>
                  <a:schemeClr val="bg1"/>
                </a:solidFill>
              </a:rPr>
              <a:t>…</a:t>
            </a:r>
            <a:r>
              <a:rPr lang="en-IE" sz="2000" err="1">
                <a:solidFill>
                  <a:schemeClr val="bg1"/>
                </a:solidFill>
              </a:rPr>
              <a:t>Hayvan</a:t>
            </a:r>
            <a:r>
              <a:rPr lang="en-IE" sz="2000">
                <a:solidFill>
                  <a:schemeClr val="bg1"/>
                </a:solidFill>
              </a:rPr>
              <a:t> </a:t>
            </a:r>
            <a:r>
              <a:rPr lang="en-IE" sz="2000" err="1">
                <a:solidFill>
                  <a:schemeClr val="bg1"/>
                </a:solidFill>
              </a:rPr>
              <a:t>refahı</a:t>
            </a:r>
            <a:r>
              <a:rPr lang="en-IE" sz="2000">
                <a:solidFill>
                  <a:schemeClr val="bg1"/>
                </a:solidFill>
              </a:rPr>
              <a:t> </a:t>
            </a:r>
            <a:r>
              <a:rPr lang="en-IE" sz="2000" err="1">
                <a:solidFill>
                  <a:schemeClr val="bg1"/>
                </a:solidFill>
              </a:rPr>
              <a:t>konusunda</a:t>
            </a:r>
            <a:r>
              <a:rPr lang="en-IE" sz="2000">
                <a:solidFill>
                  <a:schemeClr val="bg1"/>
                </a:solidFill>
              </a:rPr>
              <a:t> </a:t>
            </a:r>
            <a:r>
              <a:rPr lang="en-IE" sz="2000" err="1">
                <a:solidFill>
                  <a:schemeClr val="bg1"/>
                </a:solidFill>
              </a:rPr>
              <a:t>tutkulu</a:t>
            </a:r>
            <a:r>
              <a:rPr lang="en-IE" sz="2000">
                <a:solidFill>
                  <a:schemeClr val="bg1"/>
                </a:solidFill>
              </a:rPr>
              <a:t> </a:t>
            </a:r>
            <a:r>
              <a:rPr lang="en-IE" sz="2000" err="1">
                <a:solidFill>
                  <a:schemeClr val="bg1"/>
                </a:solidFill>
              </a:rPr>
              <a:t>olan</a:t>
            </a:r>
            <a:r>
              <a:rPr lang="en-IE" sz="2000">
                <a:solidFill>
                  <a:schemeClr val="bg1"/>
                </a:solidFill>
              </a:rPr>
              <a:t> </a:t>
            </a:r>
            <a:r>
              <a:rPr lang="en-IE" sz="2000" err="1">
                <a:solidFill>
                  <a:schemeClr val="bg1"/>
                </a:solidFill>
              </a:rPr>
              <a:t>kuruluşlar</a:t>
            </a:r>
            <a:r>
              <a:rPr lang="en-IE" sz="2000">
                <a:solidFill>
                  <a:schemeClr val="bg1"/>
                </a:solidFill>
              </a:rPr>
              <a:t> var, </a:t>
            </a:r>
            <a:r>
              <a:rPr lang="en-IE" sz="2000" err="1">
                <a:solidFill>
                  <a:schemeClr val="bg1"/>
                </a:solidFill>
              </a:rPr>
              <a:t>örn</a:t>
            </a:r>
            <a:r>
              <a:rPr lang="en-IE" sz="2000">
                <a:solidFill>
                  <a:schemeClr val="bg1"/>
                </a:solidFill>
              </a:rPr>
              <a:t>.</a:t>
            </a:r>
            <a:r>
              <a:rPr lang="en-US" sz="2000" b="1">
                <a:solidFill>
                  <a:schemeClr val="bg1"/>
                </a:solidFill>
                <a:hlinkClick r:id="rId4">
                  <a:extLst>
                    <a:ext uri="{A12FA001-AC4F-418D-AE19-62706E023703}">
                      <ahyp:hlinkClr xmlns:ahyp="http://schemas.microsoft.com/office/drawing/2018/hyperlinkcolor" val="tx"/>
                    </a:ext>
                  </a:extLst>
                </a:hlinkClick>
              </a:rPr>
              <a:t>PETA</a:t>
            </a:r>
            <a:r>
              <a:rPr lang="en-US" sz="2000" b="1">
                <a:solidFill>
                  <a:schemeClr val="bg1"/>
                </a:solidFill>
              </a:rPr>
              <a:t>, </a:t>
            </a:r>
            <a:r>
              <a:rPr lang="en-US" sz="2000" b="1">
                <a:solidFill>
                  <a:schemeClr val="bg1"/>
                </a:solidFill>
                <a:hlinkClick r:id="rId5">
                  <a:extLst>
                    <a:ext uri="{A12FA001-AC4F-418D-AE19-62706E023703}">
                      <ahyp:hlinkClr xmlns:ahyp="http://schemas.microsoft.com/office/drawing/2018/hyperlinkcolor" val="tx"/>
                    </a:ext>
                  </a:extLst>
                </a:hlinkClick>
              </a:rPr>
              <a:t>World Animal Protectio</a:t>
            </a:r>
            <a:r>
              <a:rPr lang="en-US" sz="2000" b="1">
                <a:solidFill>
                  <a:schemeClr val="bg2"/>
                </a:solidFill>
                <a:hlinkClick r:id="rId5">
                  <a:extLst>
                    <a:ext uri="{A12FA001-AC4F-418D-AE19-62706E023703}">
                      <ahyp:hlinkClr xmlns:ahyp="http://schemas.microsoft.com/office/drawing/2018/hyperlinkcolor" val="tx"/>
                    </a:ext>
                  </a:extLst>
                </a:hlinkClick>
              </a:rPr>
              <a:t>n</a:t>
            </a:r>
            <a:r>
              <a:rPr lang="en-US" sz="2000" b="1">
                <a:solidFill>
                  <a:schemeClr val="bg2"/>
                </a:solidFill>
              </a:rPr>
              <a:t>, </a:t>
            </a:r>
            <a:r>
              <a:rPr lang="en-US" sz="2000" b="1">
                <a:solidFill>
                  <a:schemeClr val="bg2"/>
                </a:solidFill>
                <a:hlinkClick r:id="rId6">
                  <a:extLst>
                    <a:ext uri="{A12FA001-AC4F-418D-AE19-62706E023703}">
                      <ahyp:hlinkClr xmlns:ahyp="http://schemas.microsoft.com/office/drawing/2018/hyperlinkcolor" val="tx"/>
                    </a:ext>
                  </a:extLst>
                </a:hlinkClick>
              </a:rPr>
              <a:t>Kafessiz Türkiye</a:t>
            </a:r>
            <a:r>
              <a:rPr lang="en-US" sz="2000" b="1">
                <a:solidFill>
                  <a:schemeClr val="bg2"/>
                </a:solidFill>
              </a:rPr>
              <a:t> </a:t>
            </a:r>
            <a:endParaRPr lang="en-US" sz="2000" b="1">
              <a:solidFill>
                <a:schemeClr val="bg2"/>
              </a:solidFill>
              <a:cs typeface="Calibri"/>
            </a:endParaRPr>
          </a:p>
        </p:txBody>
      </p:sp>
    </p:spTree>
    <p:extLst>
      <p:ext uri="{BB962C8B-B14F-4D97-AF65-F5344CB8AC3E}">
        <p14:creationId xmlns:p14="http://schemas.microsoft.com/office/powerpoint/2010/main" val="278669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FBDD0-7FE7-964C-22C6-C0280F27B325}"/>
              </a:ext>
            </a:extLst>
          </p:cNvPr>
          <p:cNvSpPr>
            <a:spLocks noGrp="1"/>
          </p:cNvSpPr>
          <p:nvPr>
            <p:ph type="body" sz="quarter" idx="18"/>
          </p:nvPr>
        </p:nvSpPr>
        <p:spPr>
          <a:xfrm>
            <a:off x="898357" y="1987881"/>
            <a:ext cx="5646737" cy="3434745"/>
          </a:xfrm>
        </p:spPr>
        <p:txBody>
          <a:bodyPr lIns="91440" tIns="45720" rIns="91440" bIns="45720" anchor="t"/>
          <a:lstStyle/>
          <a:p>
            <a:r>
              <a:rPr lang="en-US" err="1"/>
              <a:t>Etik</a:t>
            </a:r>
            <a:r>
              <a:rPr lang="en-US"/>
              <a:t> </a:t>
            </a:r>
            <a:r>
              <a:rPr lang="en-US" err="1"/>
              <a:t>bir</a:t>
            </a:r>
            <a:r>
              <a:rPr lang="en-US"/>
              <a:t> </a:t>
            </a:r>
            <a:r>
              <a:rPr lang="en-US" err="1"/>
              <a:t>gıda</a:t>
            </a:r>
            <a:r>
              <a:rPr lang="en-US"/>
              <a:t> </a:t>
            </a:r>
            <a:r>
              <a:rPr lang="en-US" err="1"/>
              <a:t>sistemi</a:t>
            </a:r>
            <a:r>
              <a:rPr lang="en-US"/>
              <a:t> </a:t>
            </a:r>
            <a:r>
              <a:rPr lang="en-US" err="1"/>
              <a:t>geleneksel</a:t>
            </a:r>
            <a:r>
              <a:rPr lang="en-US"/>
              <a:t> </a:t>
            </a:r>
            <a:r>
              <a:rPr lang="en-US" err="1"/>
              <a:t>bilginin</a:t>
            </a:r>
            <a:r>
              <a:rPr lang="en-US"/>
              <a:t>, </a:t>
            </a:r>
            <a:r>
              <a:rPr lang="en-US" err="1"/>
              <a:t>kültürel</a:t>
            </a:r>
            <a:r>
              <a:rPr lang="en-US"/>
              <a:t> </a:t>
            </a:r>
            <a:r>
              <a:rPr lang="en-US" err="1"/>
              <a:t>uygulamaların</a:t>
            </a:r>
            <a:r>
              <a:rPr lang="en-US"/>
              <a:t> </a:t>
            </a:r>
            <a:r>
              <a:rPr lang="en-US" err="1"/>
              <a:t>ve</a:t>
            </a:r>
            <a:r>
              <a:rPr lang="en-US"/>
              <a:t> </a:t>
            </a:r>
            <a:r>
              <a:rPr lang="en-US" err="1"/>
              <a:t>gıda</a:t>
            </a:r>
            <a:r>
              <a:rPr lang="en-US"/>
              <a:t> </a:t>
            </a:r>
            <a:r>
              <a:rPr lang="en-US" err="1"/>
              <a:t>çeşitliliğinin</a:t>
            </a:r>
            <a:r>
              <a:rPr lang="en-US"/>
              <a:t> </a:t>
            </a:r>
            <a:r>
              <a:rPr lang="en-US" err="1"/>
              <a:t>değerini</a:t>
            </a:r>
            <a:r>
              <a:rPr lang="en-US"/>
              <a:t> </a:t>
            </a:r>
            <a:r>
              <a:rPr lang="en-US" err="1"/>
              <a:t>bilir</a:t>
            </a:r>
            <a:r>
              <a:rPr lang="en-US"/>
              <a:t>. </a:t>
            </a:r>
            <a:r>
              <a:rPr lang="en-US" err="1"/>
              <a:t>Küçük</a:t>
            </a:r>
            <a:r>
              <a:rPr lang="en-US"/>
              <a:t> </a:t>
            </a:r>
            <a:r>
              <a:rPr lang="en-US" err="1"/>
              <a:t>ölçekli</a:t>
            </a:r>
            <a:r>
              <a:rPr lang="en-US"/>
              <a:t> </a:t>
            </a:r>
            <a:r>
              <a:rPr lang="en-US" err="1"/>
              <a:t>çiftçileri</a:t>
            </a:r>
            <a:r>
              <a:rPr lang="en-US"/>
              <a:t>, </a:t>
            </a:r>
            <a:r>
              <a:rPr lang="en-US" err="1"/>
              <a:t>yerel</a:t>
            </a:r>
            <a:r>
              <a:rPr lang="en-US"/>
              <a:t> </a:t>
            </a:r>
            <a:r>
              <a:rPr lang="en-US" err="1"/>
              <a:t>beslenme</a:t>
            </a:r>
            <a:r>
              <a:rPr lang="en-US"/>
              <a:t> </a:t>
            </a:r>
            <a:r>
              <a:rPr lang="en-US" err="1"/>
              <a:t>geleneklerini</a:t>
            </a:r>
            <a:r>
              <a:rPr lang="en-US"/>
              <a:t> </a:t>
            </a:r>
            <a:r>
              <a:rPr lang="en-US" err="1"/>
              <a:t>ve</a:t>
            </a:r>
            <a:r>
              <a:rPr lang="en-US"/>
              <a:t> </a:t>
            </a:r>
            <a:r>
              <a:rPr lang="en-US" err="1"/>
              <a:t>yerel</a:t>
            </a:r>
            <a:r>
              <a:rPr lang="en-US"/>
              <a:t> </a:t>
            </a:r>
            <a:r>
              <a:rPr lang="en-US" err="1"/>
              <a:t>gıda</a:t>
            </a:r>
            <a:r>
              <a:rPr lang="en-US"/>
              <a:t> sistemlerini destekler. Kültürel çeşitliliği koruyarak ve kutlayarak, etik bir gıda sistemi kültürel kimliği, toplum direncini, biyolojik çeşitliliği ve mutfak mirasını besler.</a:t>
            </a:r>
            <a:endParaRPr lang="en-IE"/>
          </a:p>
        </p:txBody>
      </p:sp>
      <p:sp>
        <p:nvSpPr>
          <p:cNvPr id="3" name="Text Placeholder 2">
            <a:extLst>
              <a:ext uri="{FF2B5EF4-FFF2-40B4-BE49-F238E27FC236}">
                <a16:creationId xmlns:a16="http://schemas.microsoft.com/office/drawing/2014/main" id="{04A7E896-0917-4F94-C52F-0A00DCA1553F}"/>
              </a:ext>
            </a:extLst>
          </p:cNvPr>
          <p:cNvSpPr>
            <a:spLocks noGrp="1"/>
          </p:cNvSpPr>
          <p:nvPr>
            <p:ph type="body" sz="quarter" idx="16"/>
          </p:nvPr>
        </p:nvSpPr>
        <p:spPr>
          <a:xfrm>
            <a:off x="822944" y="684675"/>
            <a:ext cx="4990998" cy="992652"/>
          </a:xfrm>
        </p:spPr>
        <p:txBody>
          <a:bodyPr/>
          <a:lstStyle/>
          <a:p>
            <a:pPr marL="742950" indent="-742950" algn="l" rtl="0">
              <a:buFont typeface="+mj-lt"/>
              <a:buAutoNum type="arabicPeriod" startAt="6"/>
            </a:pPr>
            <a:r>
              <a:rPr lang="en-US" b="1"/>
              <a:t>Kültürel Koruma ve Çeşitlilik</a:t>
            </a:r>
            <a:endParaRPr lang="en-IE" b="1"/>
          </a:p>
        </p:txBody>
      </p:sp>
      <p:pic>
        <p:nvPicPr>
          <p:cNvPr id="7" name="Picture Placeholder 6" descr="Cooked food with ingredients on a table">
            <a:extLst>
              <a:ext uri="{FF2B5EF4-FFF2-40B4-BE49-F238E27FC236}">
                <a16:creationId xmlns:a16="http://schemas.microsoft.com/office/drawing/2014/main" id="{0632D695-398A-8604-D4DB-AD438D94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Speech Bubble: Rectangle with Corners Rounded 4">
            <a:extLst>
              <a:ext uri="{FF2B5EF4-FFF2-40B4-BE49-F238E27FC236}">
                <a16:creationId xmlns:a16="http://schemas.microsoft.com/office/drawing/2014/main" id="{E70CC702-D0EB-7B81-EE48-E66D3A62D488}"/>
              </a:ext>
            </a:extLst>
          </p:cNvPr>
          <p:cNvSpPr/>
          <p:nvPr/>
        </p:nvSpPr>
        <p:spPr>
          <a:xfrm>
            <a:off x="2963917" y="5197862"/>
            <a:ext cx="4834759" cy="1203585"/>
          </a:xfrm>
          <a:prstGeom prst="wedgeRoundRectCallout">
            <a:avLst>
              <a:gd name="adj1" fmla="val -58097"/>
              <a:gd name="adj2" fmla="val -39037"/>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000" b="1">
                <a:solidFill>
                  <a:schemeClr val="bg1"/>
                </a:solidFill>
              </a:rPr>
              <a:t>Bu </a:t>
            </a:r>
            <a:r>
              <a:rPr lang="en-IE" sz="2000" b="1" err="1">
                <a:solidFill>
                  <a:schemeClr val="bg1"/>
                </a:solidFill>
              </a:rPr>
              <a:t>konuyu</a:t>
            </a:r>
            <a:r>
              <a:rPr lang="en-IE" sz="2000" b="1">
                <a:solidFill>
                  <a:schemeClr val="bg1"/>
                </a:solidFill>
              </a:rPr>
              <a:t> </a:t>
            </a:r>
            <a:r>
              <a:rPr lang="en-IE" sz="2000" b="1" err="1">
                <a:solidFill>
                  <a:schemeClr val="bg1"/>
                </a:solidFill>
              </a:rPr>
              <a:t>kapsayan</a:t>
            </a:r>
            <a:r>
              <a:rPr lang="en-IE" sz="2000" b="1">
                <a:solidFill>
                  <a:schemeClr val="bg1"/>
                </a:solidFill>
              </a:rPr>
              <a:t> </a:t>
            </a:r>
            <a:r>
              <a:rPr lang="en-IE" sz="2000" b="1" err="1">
                <a:solidFill>
                  <a:schemeClr val="bg1"/>
                </a:solidFill>
              </a:rPr>
              <a:t>bu</a:t>
            </a:r>
            <a:r>
              <a:rPr lang="en-IE" sz="2000" b="1">
                <a:solidFill>
                  <a:schemeClr val="bg1"/>
                </a:solidFill>
              </a:rPr>
              <a:t> Erasmus+ </a:t>
            </a:r>
            <a:r>
              <a:rPr lang="en-IE" sz="2000" b="1" err="1">
                <a:solidFill>
                  <a:schemeClr val="bg1"/>
                </a:solidFill>
              </a:rPr>
              <a:t>Projesine</a:t>
            </a:r>
            <a:r>
              <a:rPr lang="en-IE" sz="2000" b="1">
                <a:solidFill>
                  <a:schemeClr val="bg1"/>
                </a:solidFill>
              </a:rPr>
              <a:t> </a:t>
            </a:r>
            <a:r>
              <a:rPr lang="en-IE" sz="2000" b="1" err="1">
                <a:solidFill>
                  <a:schemeClr val="bg1"/>
                </a:solidFill>
              </a:rPr>
              <a:t>göz</a:t>
            </a:r>
            <a:r>
              <a:rPr lang="en-IE" sz="2000" b="1">
                <a:solidFill>
                  <a:schemeClr val="bg1"/>
                </a:solidFill>
              </a:rPr>
              <a:t> </a:t>
            </a:r>
            <a:r>
              <a:rPr lang="en-IE" sz="2000" b="1" err="1">
                <a:solidFill>
                  <a:schemeClr val="bg1"/>
                </a:solidFill>
              </a:rPr>
              <a:t>atın</a:t>
            </a:r>
            <a:r>
              <a:rPr lang="en-IE" sz="2000" b="1">
                <a:solidFill>
                  <a:schemeClr val="bg1"/>
                </a:solidFill>
              </a:rPr>
              <a:t> </a:t>
            </a:r>
            <a:r>
              <a:rPr lang="en-US" sz="2000" b="1">
                <a:solidFill>
                  <a:schemeClr val="bg1"/>
                </a:solidFill>
                <a:hlinkClick r:id="rId3">
                  <a:extLst>
                    <a:ext uri="{A12FA001-AC4F-418D-AE19-62706E023703}">
                      <ahyp:hlinkClr xmlns:ahyp="http://schemas.microsoft.com/office/drawing/2018/hyperlinkcolor" val="tx"/>
                    </a:ext>
                  </a:extLst>
                </a:hlinkClick>
              </a:rPr>
              <a:t>Mesleki eğitimde</a:t>
            </a:r>
            <a:r>
              <a:rPr lang="en-US" sz="2000" b="1">
                <a:solidFill>
                  <a:schemeClr val="bg1"/>
                </a:solidFill>
              </a:rPr>
              <a:t> </a:t>
            </a:r>
            <a:r>
              <a:rPr lang="en-US" sz="2000" b="1">
                <a:solidFill>
                  <a:schemeClr val="bg1"/>
                </a:solidFill>
                <a:hlinkClick r:id="rId3">
                  <a:extLst>
                    <a:ext uri="{A12FA001-AC4F-418D-AE19-62706E023703}">
                      <ahyp:hlinkClr xmlns:ahyp="http://schemas.microsoft.com/office/drawing/2018/hyperlinkcolor" val="tx"/>
                    </a:ext>
                  </a:extLst>
                </a:hlinkClick>
              </a:rPr>
              <a:t>mutfak mirası | İleri Pişir</a:t>
            </a:r>
            <a:endParaRPr lang="en-IE" sz="2000" b="1">
              <a:solidFill>
                <a:schemeClr val="bg1"/>
              </a:solidFill>
            </a:endParaRPr>
          </a:p>
        </p:txBody>
      </p:sp>
    </p:spTree>
    <p:extLst>
      <p:ext uri="{BB962C8B-B14F-4D97-AF65-F5344CB8AC3E}">
        <p14:creationId xmlns:p14="http://schemas.microsoft.com/office/powerpoint/2010/main" val="42568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942691" y="1306294"/>
            <a:ext cx="5885793" cy="3849918"/>
          </a:xfrm>
        </p:spPr>
        <p:txBody>
          <a:bodyPr lIns="91440" tIns="45720" rIns="91440" bIns="45720" anchor="t"/>
          <a:lstStyle/>
          <a:p>
            <a:r>
              <a:rPr lang="en-US"/>
              <a:t>Etik bir gıda sistemi, gıda ürünlerinin menşei, üretim yöntemleri ve etik standartları hakkında şeffaf bilgiler sağlayarak tüketicileri güçlendirir. Yerel, organik, adil ticaret ve sürdürülebilir şekilde </a:t>
            </a:r>
            <a:r>
              <a:rPr lang="en-US" err="1"/>
              <a:t>üretilmiş</a:t>
            </a:r>
            <a:r>
              <a:rPr lang="en-US"/>
              <a:t> </a:t>
            </a:r>
            <a:r>
              <a:rPr lang="en-US" err="1"/>
              <a:t>gıdaları</a:t>
            </a:r>
            <a:r>
              <a:rPr lang="en-US"/>
              <a:t> </a:t>
            </a:r>
            <a:r>
              <a:rPr lang="en-US" err="1"/>
              <a:t>desteklediği</a:t>
            </a:r>
            <a:r>
              <a:rPr lang="en-US"/>
              <a:t> </a:t>
            </a:r>
            <a:r>
              <a:rPr lang="en-US" err="1"/>
              <a:t>gibi</a:t>
            </a:r>
            <a:r>
              <a:rPr lang="en-US"/>
              <a:t> </a:t>
            </a:r>
            <a:r>
              <a:rPr lang="en-US" err="1"/>
              <a:t>bilinçli</a:t>
            </a:r>
            <a:r>
              <a:rPr lang="en-US"/>
              <a:t> </a:t>
            </a:r>
            <a:r>
              <a:rPr lang="en-US" err="1"/>
              <a:t>tüketici</a:t>
            </a:r>
            <a:r>
              <a:rPr lang="en-US"/>
              <a:t> </a:t>
            </a:r>
            <a:r>
              <a:rPr lang="en-US" err="1"/>
              <a:t>seçimlerini</a:t>
            </a:r>
            <a:r>
              <a:rPr lang="en-US"/>
              <a:t> </a:t>
            </a:r>
            <a:r>
              <a:rPr lang="en-US" err="1"/>
              <a:t>teşvik</a:t>
            </a:r>
            <a:r>
              <a:rPr lang="en-US"/>
              <a:t> </a:t>
            </a:r>
            <a:r>
              <a:rPr lang="en-US" err="1"/>
              <a:t>eder</a:t>
            </a:r>
            <a:r>
              <a:rPr lang="en-US"/>
              <a:t>.</a:t>
            </a:r>
          </a:p>
          <a:p>
            <a:pPr algn="l" rtl="0"/>
            <a:r>
              <a:rPr lang="en-US"/>
              <a:t>Kendinizi eğitmenin ve fark yaratan biri olmanın yanı sıra... tüketicileri yiyecek seçimlerinin etkileri konusunda eğiterek, siz ve eylemleriniz sorumlu tüketimi teşvik edebilir ve bireyleri bilinçli kararlar alma konusunda güçlendirebilir.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531680" y="502640"/>
            <a:ext cx="10595237" cy="803654"/>
          </a:xfrm>
        </p:spPr>
        <p:txBody>
          <a:bodyPr lIns="91440" tIns="45720" rIns="91440" bIns="45720" anchor="t">
            <a:noAutofit/>
          </a:bodyPr>
          <a:lstStyle/>
          <a:p>
            <a:pPr marL="742950" indent="-742950">
              <a:buFont typeface="+mj-lt"/>
              <a:buAutoNum type="arabicPeriod" startAt="7"/>
            </a:pPr>
            <a:r>
              <a:rPr lang="en-US" b="1" err="1"/>
              <a:t>Tüketici</a:t>
            </a:r>
            <a:r>
              <a:rPr lang="en-US" b="1"/>
              <a:t> </a:t>
            </a:r>
            <a:r>
              <a:rPr lang="en-US" b="1" err="1"/>
              <a:t>Bilinçlendirmesi</a:t>
            </a:r>
            <a:r>
              <a:rPr lang="en-US" b="1"/>
              <a:t> </a:t>
            </a:r>
            <a:r>
              <a:rPr lang="en-US" b="1" err="1"/>
              <a:t>ve</a:t>
            </a:r>
            <a:r>
              <a:rPr lang="en-US" b="1"/>
              <a:t> </a:t>
            </a:r>
            <a:r>
              <a:rPr lang="en-US" b="1" err="1"/>
              <a:t>Eğitimi</a:t>
            </a:r>
            <a:endParaRPr lang="en-US" b="1" err="1">
              <a:cs typeface="Calibri"/>
            </a:endParaRPr>
          </a:p>
          <a:p>
            <a:pPr algn="l" rtl="0"/>
            <a:endParaRPr lang="en-US" b="1"/>
          </a:p>
        </p:txBody>
      </p:sp>
      <p:pic>
        <p:nvPicPr>
          <p:cNvPr id="6" name="Picture 5" descr="Student walking with notebook">
            <a:extLst>
              <a:ext uri="{FF2B5EF4-FFF2-40B4-BE49-F238E27FC236}">
                <a16:creationId xmlns:a16="http://schemas.microsoft.com/office/drawing/2014/main" id="{679121EE-73C2-531C-E115-18153FCBB2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867" y="1469601"/>
            <a:ext cx="4870637" cy="4208172"/>
          </a:xfrm>
          <a:prstGeom prst="rect">
            <a:avLst/>
          </a:prstGeom>
        </p:spPr>
      </p:pic>
      <p:sp>
        <p:nvSpPr>
          <p:cNvPr id="7" name="TextBox 6">
            <a:extLst>
              <a:ext uri="{FF2B5EF4-FFF2-40B4-BE49-F238E27FC236}">
                <a16:creationId xmlns:a16="http://schemas.microsoft.com/office/drawing/2014/main" id="{995CA457-8E10-4BF9-B08C-7D95ED84320F}"/>
              </a:ext>
            </a:extLst>
          </p:cNvPr>
          <p:cNvSpPr txBox="1"/>
          <p:nvPr/>
        </p:nvSpPr>
        <p:spPr>
          <a:xfrm>
            <a:off x="160160" y="6122582"/>
            <a:ext cx="6594630" cy="369332"/>
          </a:xfrm>
          <a:prstGeom prst="rect">
            <a:avLst/>
          </a:prstGeom>
          <a:noFill/>
        </p:spPr>
        <p:txBody>
          <a:bodyPr wrap="square" lIns="91440" tIns="45720" rIns="91440" bIns="45720" rtlCol="0" anchor="t">
            <a:spAutoFit/>
          </a:bodyPr>
          <a:lstStyle/>
          <a:p>
            <a:pPr algn="l" rtl="0"/>
            <a:r>
              <a:rPr lang="en-IE" b="1">
                <a:solidFill>
                  <a:srgbClr val="000000"/>
                </a:solidFill>
              </a:rPr>
              <a:t>İLGİNİZİ ÇEKTİYSE, ÖĞRENMEYE VE PAYLAŞMAYA DEVAM EDİN!!</a:t>
            </a:r>
          </a:p>
        </p:txBody>
      </p:sp>
    </p:spTree>
    <p:extLst>
      <p:ext uri="{BB962C8B-B14F-4D97-AF65-F5344CB8AC3E}">
        <p14:creationId xmlns:p14="http://schemas.microsoft.com/office/powerpoint/2010/main" val="393356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291086"/>
          </a:xfrm>
        </p:spPr>
        <p:txBody>
          <a:bodyPr lIns="91440" tIns="45720" rIns="91440" bIns="45720" anchor="t"/>
          <a:lstStyle/>
          <a:p>
            <a:r>
              <a:rPr lang="en-IE" sz="2200" b="1" u="sng" dirty="0">
                <a:solidFill>
                  <a:srgbClr val="F79037"/>
                </a:solidFill>
                <a:ea typeface="+mn-lt"/>
                <a:cs typeface="+mn-lt"/>
                <a:hlinkClick r:id="rId2">
                  <a:extLst>
                    <a:ext uri="{A12FA001-AC4F-418D-AE19-62706E023703}">
                      <ahyp:hlinkClr xmlns:ahyp="http://schemas.microsoft.com/office/drawing/2018/hyperlinkcolor" val="tx"/>
                    </a:ext>
                  </a:extLst>
                </a:hlinkClick>
              </a:rPr>
              <a:t>İyi </a:t>
            </a:r>
            <a:r>
              <a:rPr lang="en-IE" sz="2200" b="1" u="sng" dirty="0" err="1">
                <a:solidFill>
                  <a:srgbClr val="F79037"/>
                </a:solidFill>
                <a:ea typeface="+mn-lt"/>
                <a:cs typeface="+mn-lt"/>
                <a:hlinkClick r:id="rId2">
                  <a:extLst>
                    <a:ext uri="{A12FA001-AC4F-418D-AE19-62706E023703}">
                      <ahyp:hlinkClr xmlns:ahyp="http://schemas.microsoft.com/office/drawing/2018/hyperlinkcolor" val="tx"/>
                    </a:ext>
                  </a:extLst>
                </a:hlinkClick>
              </a:rPr>
              <a:t>Uygulama</a:t>
            </a:r>
            <a:r>
              <a:rPr lang="en-IE" sz="2200" b="1" u="sng" dirty="0">
                <a:solidFill>
                  <a:srgbClr val="F79037"/>
                </a:solidFill>
                <a:ea typeface="+mn-lt"/>
                <a:cs typeface="+mn-lt"/>
                <a:hlinkClick r:id="rId2">
                  <a:extLst>
                    <a:ext uri="{A12FA001-AC4F-418D-AE19-62706E023703}">
                      <ahyp:hlinkClr xmlns:ahyp="http://schemas.microsoft.com/office/drawing/2018/hyperlinkcolor" val="tx"/>
                    </a:ext>
                  </a:extLst>
                </a:hlinkClick>
              </a:rPr>
              <a:t> </a:t>
            </a:r>
            <a:r>
              <a:rPr lang="en-IE" sz="2200" b="1" u="sng" dirty="0" err="1">
                <a:solidFill>
                  <a:srgbClr val="F79037"/>
                </a:solidFill>
                <a:ea typeface="+mn-lt"/>
                <a:cs typeface="+mn-lt"/>
                <a:hlinkClick r:id="rId2">
                  <a:extLst>
                    <a:ext uri="{A12FA001-AC4F-418D-AE19-62706E023703}">
                      <ahyp:hlinkClr xmlns:ahyp="http://schemas.microsoft.com/office/drawing/2018/hyperlinkcolor" val="tx"/>
                    </a:ext>
                  </a:extLst>
                </a:hlinkClick>
              </a:rPr>
              <a:t>Örneklerimize</a:t>
            </a:r>
            <a:r>
              <a:rPr lang="en-IE" sz="2200" b="1" dirty="0">
                <a:solidFill>
                  <a:srgbClr val="F79037"/>
                </a:solidFill>
                <a:ea typeface="+mn-lt"/>
                <a:cs typeface="+mn-lt"/>
              </a:rPr>
              <a:t> </a:t>
            </a:r>
            <a:r>
              <a:rPr lang="en-IE" sz="2200" dirty="0" err="1">
                <a:ea typeface="+mn-lt"/>
                <a:cs typeface="+mn-lt"/>
              </a:rPr>
              <a:t>bir</a:t>
            </a:r>
            <a:r>
              <a:rPr lang="en-IE" sz="2200" dirty="0">
                <a:ea typeface="+mn-lt"/>
                <a:cs typeface="+mn-lt"/>
              </a:rPr>
              <a:t> </a:t>
            </a:r>
            <a:r>
              <a:rPr lang="en-IE" sz="2200" dirty="0" err="1">
                <a:ea typeface="+mn-lt"/>
                <a:cs typeface="+mn-lt"/>
              </a:rPr>
              <a:t>göz</a:t>
            </a:r>
            <a:r>
              <a:rPr lang="en-IE" sz="2200" dirty="0">
                <a:ea typeface="+mn-lt"/>
                <a:cs typeface="+mn-lt"/>
              </a:rPr>
              <a:t> </a:t>
            </a:r>
            <a:r>
              <a:rPr lang="en-IE" sz="2200" dirty="0" err="1">
                <a:ea typeface="+mn-lt"/>
                <a:cs typeface="+mn-lt"/>
              </a:rPr>
              <a:t>atın</a:t>
            </a:r>
            <a:r>
              <a:rPr lang="en-IE" sz="2200" dirty="0">
                <a:ea typeface="+mn-lt"/>
                <a:cs typeface="+mn-lt"/>
              </a:rPr>
              <a:t>.</a:t>
            </a:r>
            <a:endParaRPr lang="en-US" sz="2200" dirty="0">
              <a:cs typeface="Calibri"/>
            </a:endParaRPr>
          </a:p>
          <a:p>
            <a:r>
              <a:rPr lang="en-IE" sz="2200" b="1" dirty="0">
                <a:solidFill>
                  <a:srgbClr val="F68F37"/>
                </a:solidFill>
                <a:hlinkClick r:id="rId3">
                  <a:extLst>
                    <a:ext uri="{A12FA001-AC4F-418D-AE19-62706E023703}">
                      <ahyp:hlinkClr xmlns:ahyp="http://schemas.microsoft.com/office/drawing/2018/hyperlinkcolor" val="tx"/>
                    </a:ext>
                  </a:extLst>
                </a:hlinkClick>
              </a:rPr>
              <a:t>K Group</a:t>
            </a:r>
            <a:r>
              <a:rPr lang="en-IE" sz="2200" b="1" dirty="0">
                <a:solidFill>
                  <a:srgbClr val="F68F37"/>
                </a:solidFill>
              </a:rPr>
              <a:t> </a:t>
            </a:r>
            <a:r>
              <a:rPr lang="en-US" sz="2200" dirty="0" err="1"/>
              <a:t>sadece</a:t>
            </a:r>
            <a:r>
              <a:rPr lang="en-US" sz="2200" dirty="0"/>
              <a:t> </a:t>
            </a:r>
            <a:r>
              <a:rPr lang="en-US" sz="2200" dirty="0" err="1"/>
              <a:t>kendi</a:t>
            </a:r>
            <a:r>
              <a:rPr lang="en-US" sz="2200" dirty="0"/>
              <a:t> </a:t>
            </a:r>
            <a:r>
              <a:rPr lang="en-US" sz="2200" dirty="0" err="1"/>
              <a:t>içlerinde</a:t>
            </a:r>
            <a:r>
              <a:rPr lang="en-US" sz="2200" dirty="0"/>
              <a:t> </a:t>
            </a:r>
            <a:r>
              <a:rPr lang="en-US" sz="2200" dirty="0" err="1"/>
              <a:t>gıda</a:t>
            </a:r>
            <a:r>
              <a:rPr lang="en-US" sz="2200" dirty="0"/>
              <a:t> </a:t>
            </a:r>
            <a:r>
              <a:rPr lang="en-US" sz="2200" dirty="0" err="1"/>
              <a:t>israfını</a:t>
            </a:r>
            <a:r>
              <a:rPr lang="en-US" sz="2200" dirty="0"/>
              <a:t> </a:t>
            </a:r>
            <a:r>
              <a:rPr lang="en-US" sz="2200" dirty="0" err="1"/>
              <a:t>önlemede</a:t>
            </a:r>
            <a:r>
              <a:rPr lang="en-US" sz="2200" dirty="0"/>
              <a:t> </a:t>
            </a:r>
            <a:r>
              <a:rPr lang="en-US" sz="2200" dirty="0" err="1"/>
              <a:t>aktif</a:t>
            </a:r>
            <a:r>
              <a:rPr lang="en-US" sz="2200" dirty="0"/>
              <a:t> </a:t>
            </a:r>
            <a:r>
              <a:rPr lang="en-US" sz="2200" dirty="0" err="1"/>
              <a:t>değildir</a:t>
            </a:r>
            <a:r>
              <a:rPr lang="en-US" sz="2200" dirty="0"/>
              <a:t>, </a:t>
            </a:r>
            <a:r>
              <a:rPr lang="en-US" sz="2200" dirty="0" err="1"/>
              <a:t>ayrıca</a:t>
            </a:r>
            <a:r>
              <a:rPr lang="en-US" sz="2200" dirty="0"/>
              <a:t> </a:t>
            </a:r>
            <a:r>
              <a:rPr lang="en-US" sz="2200" dirty="0" err="1"/>
              <a:t>kendi</a:t>
            </a:r>
            <a:r>
              <a:rPr lang="en-US" sz="2200" dirty="0"/>
              <a:t> </a:t>
            </a:r>
            <a:r>
              <a:rPr lang="en-US" sz="2200" dirty="0" err="1"/>
              <a:t>sorumlu</a:t>
            </a:r>
            <a:r>
              <a:rPr lang="en-US" sz="2200" dirty="0"/>
              <a:t> </a:t>
            </a:r>
            <a:r>
              <a:rPr lang="en-US" sz="2200" dirty="0" err="1"/>
              <a:t>gıda</a:t>
            </a:r>
            <a:r>
              <a:rPr lang="en-US" sz="2200" dirty="0"/>
              <a:t> </a:t>
            </a:r>
            <a:r>
              <a:rPr lang="en-US" sz="2200" dirty="0" err="1"/>
              <a:t>markalarını</a:t>
            </a:r>
            <a:r>
              <a:rPr lang="en-US" sz="2200" dirty="0"/>
              <a:t> da </a:t>
            </a:r>
            <a:r>
              <a:rPr lang="en-US" sz="2200" dirty="0" err="1"/>
              <a:t>yaratmışlardır</a:t>
            </a:r>
            <a:r>
              <a:rPr lang="en-US" sz="2200" dirty="0"/>
              <a:t>. </a:t>
            </a:r>
            <a:r>
              <a:rPr lang="en-US" sz="2200" dirty="0" err="1"/>
              <a:t>Bununla</a:t>
            </a:r>
            <a:r>
              <a:rPr lang="en-US" sz="2200" dirty="0"/>
              <a:t> </a:t>
            </a:r>
            <a:r>
              <a:rPr lang="en-US" sz="2200" dirty="0" err="1"/>
              <a:t>birlikte</a:t>
            </a:r>
            <a:r>
              <a:rPr lang="en-US" sz="2200" dirty="0"/>
              <a:t>, </a:t>
            </a:r>
            <a:r>
              <a:rPr lang="en-US" sz="2200" dirty="0" err="1"/>
              <a:t>bu</a:t>
            </a:r>
            <a:r>
              <a:rPr lang="en-US" sz="2200" dirty="0"/>
              <a:t> </a:t>
            </a:r>
            <a:r>
              <a:rPr lang="en-US" sz="2200" dirty="0" err="1"/>
              <a:t>sorumlu</a:t>
            </a:r>
            <a:r>
              <a:rPr lang="en-US" sz="2200" dirty="0"/>
              <a:t> </a:t>
            </a:r>
            <a:r>
              <a:rPr lang="en-US" sz="2200" dirty="0" err="1"/>
              <a:t>kültürü</a:t>
            </a:r>
            <a:r>
              <a:rPr lang="en-US" sz="2200" dirty="0"/>
              <a:t> </a:t>
            </a:r>
            <a:r>
              <a:rPr lang="en-US" sz="2200" dirty="0" err="1"/>
              <a:t>çalışanlara</a:t>
            </a:r>
            <a:r>
              <a:rPr lang="en-US" sz="2200" dirty="0"/>
              <a:t> </a:t>
            </a:r>
            <a:r>
              <a:rPr lang="en-US" sz="2200" dirty="0" err="1"/>
              <a:t>ve</a:t>
            </a:r>
            <a:r>
              <a:rPr lang="en-US" sz="2200" dirty="0"/>
              <a:t> </a:t>
            </a:r>
            <a:r>
              <a:rPr lang="en-US" sz="2200" dirty="0" err="1"/>
              <a:t>tüketicilere</a:t>
            </a:r>
            <a:r>
              <a:rPr lang="en-US" sz="2200" dirty="0"/>
              <a:t> </a:t>
            </a:r>
            <a:r>
              <a:rPr lang="en-US" sz="2200" dirty="0" err="1"/>
              <a:t>yaymaya</a:t>
            </a:r>
            <a:r>
              <a:rPr lang="en-US" sz="2200" dirty="0"/>
              <a:t> </a:t>
            </a:r>
            <a:r>
              <a:rPr lang="en-US" sz="2200" dirty="0" err="1"/>
              <a:t>çalışırlar</a:t>
            </a:r>
            <a:r>
              <a:rPr lang="en-US" sz="2200" dirty="0"/>
              <a:t>. </a:t>
            </a:r>
            <a:r>
              <a:rPr lang="en-US" sz="2200" dirty="0" err="1"/>
              <a:t>Personel</a:t>
            </a:r>
            <a:r>
              <a:rPr lang="en-US" sz="2200" dirty="0"/>
              <a:t> </a:t>
            </a:r>
            <a:r>
              <a:rPr lang="en-US" sz="2200" dirty="0" err="1"/>
              <a:t>için</a:t>
            </a:r>
            <a:r>
              <a:rPr lang="en-US" sz="2200" dirty="0"/>
              <a:t> </a:t>
            </a:r>
            <a:r>
              <a:rPr lang="en-US" sz="2200" dirty="0" err="1"/>
              <a:t>eğitimler</a:t>
            </a:r>
            <a:r>
              <a:rPr lang="en-US" sz="2200" dirty="0"/>
              <a:t> </a:t>
            </a:r>
            <a:r>
              <a:rPr lang="en-US" sz="2200" dirty="0" err="1"/>
              <a:t>veriyorlar</a:t>
            </a:r>
            <a:r>
              <a:rPr lang="en-US" sz="2200" dirty="0"/>
              <a:t> </a:t>
            </a:r>
            <a:r>
              <a:rPr lang="en-US" sz="2200" dirty="0" err="1"/>
              <a:t>ve</a:t>
            </a:r>
            <a:r>
              <a:rPr lang="en-US" sz="2200" dirty="0"/>
              <a:t> </a:t>
            </a:r>
            <a:r>
              <a:rPr lang="en-US" sz="2200" dirty="0" err="1"/>
              <a:t>tüketicileri</a:t>
            </a:r>
            <a:r>
              <a:rPr lang="en-US" sz="2200" dirty="0"/>
              <a:t> </a:t>
            </a:r>
            <a:r>
              <a:rPr lang="en-US" sz="2200" dirty="0" err="1"/>
              <a:t>ile</a:t>
            </a:r>
            <a:r>
              <a:rPr lang="en-US" sz="2200" dirty="0"/>
              <a:t> </a:t>
            </a:r>
            <a:r>
              <a:rPr lang="en-US" sz="2200" dirty="0" err="1"/>
              <a:t>aralarında</a:t>
            </a:r>
            <a:r>
              <a:rPr lang="en-US" sz="2200" dirty="0"/>
              <a:t> </a:t>
            </a:r>
            <a:r>
              <a:rPr lang="en-US" sz="2200" dirty="0" err="1"/>
              <a:t>şeffaflık</a:t>
            </a:r>
            <a:r>
              <a:rPr lang="en-US" sz="2200" dirty="0"/>
              <a:t> </a:t>
            </a:r>
            <a:r>
              <a:rPr lang="en-US" sz="2200" dirty="0" err="1"/>
              <a:t>olması</a:t>
            </a:r>
            <a:r>
              <a:rPr lang="en-US" sz="2200" dirty="0"/>
              <a:t> </a:t>
            </a:r>
            <a:r>
              <a:rPr lang="en-US" sz="2200" dirty="0" err="1"/>
              <a:t>gerektiğine</a:t>
            </a:r>
            <a:r>
              <a:rPr lang="en-US" sz="2200" dirty="0"/>
              <a:t> </a:t>
            </a:r>
            <a:r>
              <a:rPr lang="en-US" sz="2200" dirty="0" err="1"/>
              <a:t>inanıyorlar</a:t>
            </a:r>
            <a:r>
              <a:rPr lang="en-US" sz="2200" dirty="0"/>
              <a:t> </a:t>
            </a:r>
            <a:r>
              <a:rPr lang="en-US" sz="2200" dirty="0" err="1"/>
              <a:t>ve</a:t>
            </a:r>
            <a:r>
              <a:rPr lang="en-US" sz="2200" dirty="0"/>
              <a:t> </a:t>
            </a:r>
            <a:r>
              <a:rPr lang="en-US" sz="2200" dirty="0" err="1"/>
              <a:t>müşterilerin</a:t>
            </a:r>
            <a:r>
              <a:rPr lang="en-US" sz="2200" dirty="0"/>
              <a:t> </a:t>
            </a:r>
            <a:r>
              <a:rPr lang="en-US" sz="2200" dirty="0" err="1"/>
              <a:t>ürünler</a:t>
            </a:r>
            <a:r>
              <a:rPr lang="en-US" sz="2200" dirty="0"/>
              <a:t> </a:t>
            </a:r>
            <a:r>
              <a:rPr lang="en-US" sz="2200" dirty="0" err="1"/>
              <a:t>üzerindeki</a:t>
            </a:r>
            <a:r>
              <a:rPr lang="en-US" sz="2200" dirty="0"/>
              <a:t> QR </a:t>
            </a:r>
            <a:r>
              <a:rPr lang="en-US" sz="2200" dirty="0" err="1"/>
              <a:t>kodları</a:t>
            </a:r>
            <a:r>
              <a:rPr lang="en-US" sz="2200" dirty="0"/>
              <a:t> </a:t>
            </a:r>
            <a:r>
              <a:rPr lang="en-US" sz="2200" dirty="0" err="1"/>
              <a:t>aracılığıyla</a:t>
            </a:r>
            <a:r>
              <a:rPr lang="en-US" sz="2200" dirty="0"/>
              <a:t> </a:t>
            </a:r>
            <a:r>
              <a:rPr lang="en-US" sz="2200" dirty="0" err="1"/>
              <a:t>bilgilere</a:t>
            </a:r>
            <a:r>
              <a:rPr lang="en-US" sz="2200" dirty="0"/>
              <a:t> </a:t>
            </a:r>
            <a:r>
              <a:rPr lang="en-US" sz="2200" dirty="0" err="1"/>
              <a:t>erişimini</a:t>
            </a:r>
            <a:r>
              <a:rPr lang="en-US" sz="2200" dirty="0"/>
              <a:t> </a:t>
            </a:r>
            <a:r>
              <a:rPr lang="en-US" sz="2200" dirty="0" err="1"/>
              <a:t>iyileştirmek</a:t>
            </a:r>
            <a:r>
              <a:rPr lang="en-US" sz="2200" dirty="0"/>
              <a:t> </a:t>
            </a:r>
            <a:r>
              <a:rPr lang="en-US" sz="2200" dirty="0" err="1"/>
              <a:t>için</a:t>
            </a:r>
            <a:r>
              <a:rPr lang="en-US" sz="2200" dirty="0"/>
              <a:t> </a:t>
            </a:r>
            <a:r>
              <a:rPr lang="en-US" sz="2200" dirty="0" err="1"/>
              <a:t>aktif</a:t>
            </a:r>
            <a:r>
              <a:rPr lang="en-US" sz="2200" dirty="0"/>
              <a:t> </a:t>
            </a:r>
            <a:r>
              <a:rPr lang="en-US" sz="2200" dirty="0" err="1"/>
              <a:t>olarak</a:t>
            </a:r>
            <a:r>
              <a:rPr lang="en-US" sz="2200" dirty="0"/>
              <a:t> </a:t>
            </a:r>
            <a:r>
              <a:rPr lang="en-US" sz="2200" dirty="0" err="1"/>
              <a:t>çaba</a:t>
            </a:r>
            <a:r>
              <a:rPr lang="en-US" sz="2200" dirty="0"/>
              <a:t> </a:t>
            </a:r>
            <a:r>
              <a:rPr lang="en-US" sz="2200" dirty="0" err="1"/>
              <a:t>harcıyorlar</a:t>
            </a:r>
            <a:r>
              <a:rPr lang="en-US" sz="2200" dirty="0"/>
              <a:t>.</a:t>
            </a:r>
            <a:endParaRPr lang="en-US" sz="2200" dirty="0">
              <a:cs typeface="Calibri"/>
            </a:endParaRPr>
          </a:p>
          <a:p>
            <a:pPr algn="l" rtl="0"/>
            <a:endParaRPr lang="en-IE" sz="2200" dirty="0">
              <a:cs typeface="Calibri"/>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629373"/>
          </a:xfrm>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highlight>
                  <a:srgbClr val="F79037"/>
                </a:highlight>
              </a:rPr>
              <a:t>…</a:t>
            </a:r>
          </a:p>
        </p:txBody>
      </p:sp>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5" name="Picture 4" descr="A screen shot of a computer&#10;&#10;Description automatically generated">
            <a:extLst>
              <a:ext uri="{FF2B5EF4-FFF2-40B4-BE49-F238E27FC236}">
                <a16:creationId xmlns:a16="http://schemas.microsoft.com/office/drawing/2014/main" id="{9D04C7A1-8FF1-2074-A541-4C8B86D89012}"/>
              </a:ext>
            </a:extLst>
          </p:cNvPr>
          <p:cNvPicPr>
            <a:picLocks noChangeAspect="1"/>
          </p:cNvPicPr>
          <p:nvPr/>
        </p:nvPicPr>
        <p:blipFill rotWithShape="1">
          <a:blip r:embed="rId4"/>
          <a:srcRect l="36095" t="13694" r="32925" b="8975"/>
          <a:stretch/>
        </p:blipFill>
        <p:spPr>
          <a:xfrm>
            <a:off x="6673701" y="566530"/>
            <a:ext cx="1774979" cy="2493248"/>
          </a:xfrm>
          <a:prstGeom prst="rect">
            <a:avLst/>
          </a:prstGeom>
          <a:ln>
            <a:noFill/>
          </a:ln>
          <a:effectLst>
            <a:outerShdw blurRad="292100" dist="139700" dir="2700000" algn="tl" rotWithShape="0">
              <a:srgbClr val="333333">
                <a:alpha val="65000"/>
              </a:srgbClr>
            </a:outerShdw>
          </a:effectLst>
        </p:spPr>
      </p:pic>
      <p:pic>
        <p:nvPicPr>
          <p:cNvPr id="7" name="Picture 6" descr="A screenshot of a magazine&#10;&#10;Description automatically generated">
            <a:extLst>
              <a:ext uri="{FF2B5EF4-FFF2-40B4-BE49-F238E27FC236}">
                <a16:creationId xmlns:a16="http://schemas.microsoft.com/office/drawing/2014/main" id="{5F6E7FB0-CB1B-8E3E-9F84-1BD8072A9C5D}"/>
              </a:ext>
            </a:extLst>
          </p:cNvPr>
          <p:cNvPicPr>
            <a:picLocks noChangeAspect="1"/>
          </p:cNvPicPr>
          <p:nvPr/>
        </p:nvPicPr>
        <p:blipFill rotWithShape="1">
          <a:blip r:embed="rId5"/>
          <a:srcRect l="20711" t="15523" r="48832" b="6859"/>
          <a:stretch/>
        </p:blipFill>
        <p:spPr>
          <a:xfrm>
            <a:off x="8853377" y="1239802"/>
            <a:ext cx="2509146" cy="4369243"/>
          </a:xfrm>
          <a:prstGeom prst="rect">
            <a:avLst/>
          </a:prstGeom>
        </p:spPr>
      </p:pic>
    </p:spTree>
    <p:extLst>
      <p:ext uri="{BB962C8B-B14F-4D97-AF65-F5344CB8AC3E}">
        <p14:creationId xmlns:p14="http://schemas.microsoft.com/office/powerpoint/2010/main" val="168428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885836" y="2879106"/>
            <a:ext cx="4780699" cy="58222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a:t>Halihazırda ne yaptığınızı listeleyin?</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679177" y="2879105"/>
            <a:ext cx="4957908" cy="582221"/>
          </a:xfrm>
          <a:prstGeom prst="rect">
            <a:avLst/>
          </a:prstGeom>
        </p:spPr>
        <p:txBody>
          <a:bodyPr vert="horz" lIns="91440" tIns="45720" rIns="91440" bIns="45720" rtlCol="0" anchor="t">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err="1"/>
              <a:t>Geliştirmek</a:t>
            </a:r>
            <a:r>
              <a:rPr lang="en-IE"/>
              <a:t> </a:t>
            </a:r>
            <a:r>
              <a:rPr lang="en-IE" err="1"/>
              <a:t>için</a:t>
            </a:r>
            <a:r>
              <a:rPr lang="en-IE"/>
              <a:t> ne </a:t>
            </a:r>
            <a:r>
              <a:rPr lang="en-IE" err="1"/>
              <a:t>yapabilirsiniz</a:t>
            </a:r>
            <a:r>
              <a:rPr lang="en-IE"/>
              <a:t>?</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472950" y="673294"/>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597204" y="743076"/>
            <a:ext cx="10708960"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IE" sz="3600" dirty="0" err="1">
                <a:solidFill>
                  <a:srgbClr val="000000"/>
                </a:solidFill>
                <a:highlight>
                  <a:srgbClr val="F79037"/>
                </a:highlight>
              </a:rPr>
              <a:t>Hızlı</a:t>
            </a:r>
            <a:r>
              <a:rPr lang="en-IE" sz="3600" dirty="0">
                <a:solidFill>
                  <a:srgbClr val="000000"/>
                </a:solidFill>
                <a:highlight>
                  <a:srgbClr val="F79037"/>
                </a:highlight>
              </a:rPr>
              <a:t> </a:t>
            </a:r>
            <a:r>
              <a:rPr lang="en-IE" sz="3600" dirty="0" err="1">
                <a:solidFill>
                  <a:srgbClr val="000000"/>
                </a:solidFill>
                <a:highlight>
                  <a:srgbClr val="F79037"/>
                </a:highlight>
              </a:rPr>
              <a:t>bir</a:t>
            </a:r>
            <a:r>
              <a:rPr lang="en-IE" sz="3600" dirty="0">
                <a:solidFill>
                  <a:srgbClr val="000000"/>
                </a:solidFill>
                <a:highlight>
                  <a:srgbClr val="F79037"/>
                </a:highlight>
              </a:rPr>
              <a:t> EGZERSİZ -</a:t>
            </a:r>
          </a:p>
          <a:p>
            <a:r>
              <a:rPr lang="en-IE" sz="3600" dirty="0" err="1">
                <a:solidFill>
                  <a:srgbClr val="000000"/>
                </a:solidFill>
              </a:rPr>
              <a:t>senin</a:t>
            </a:r>
            <a:r>
              <a:rPr lang="en-IE" sz="3600" dirty="0">
                <a:solidFill>
                  <a:srgbClr val="000000"/>
                </a:solidFill>
              </a:rPr>
              <a:t> </a:t>
            </a:r>
            <a:r>
              <a:rPr lang="en-IE" sz="3600" b="1" dirty="0" err="1">
                <a:solidFill>
                  <a:srgbClr val="000000"/>
                </a:solidFill>
              </a:rPr>
              <a:t>Etik</a:t>
            </a:r>
            <a:r>
              <a:rPr lang="en-IE" sz="3600" b="1" dirty="0">
                <a:solidFill>
                  <a:srgbClr val="000000"/>
                </a:solidFill>
              </a:rPr>
              <a:t> </a:t>
            </a:r>
            <a:r>
              <a:rPr lang="en-IE" sz="3600" b="1" dirty="0" err="1">
                <a:solidFill>
                  <a:srgbClr val="000000"/>
                </a:solidFill>
              </a:rPr>
              <a:t>Eylemler</a:t>
            </a:r>
            <a:r>
              <a:rPr lang="en-IE" sz="3600" b="1" dirty="0">
                <a:solidFill>
                  <a:srgbClr val="000000"/>
                </a:solidFill>
              </a:rPr>
              <a:t> </a:t>
            </a:r>
            <a:r>
              <a:rPr lang="en-IE" sz="3600" b="1" dirty="0" err="1">
                <a:solidFill>
                  <a:srgbClr val="000000"/>
                </a:solidFill>
              </a:rPr>
              <a:t>ve</a:t>
            </a:r>
            <a:r>
              <a:rPr lang="en-IE" sz="3600" b="1" dirty="0">
                <a:solidFill>
                  <a:srgbClr val="000000"/>
                </a:solidFill>
              </a:rPr>
              <a:t> </a:t>
            </a:r>
            <a:r>
              <a:rPr lang="en-IE" sz="3600" b="1" dirty="0" err="1">
                <a:solidFill>
                  <a:srgbClr val="000000"/>
                </a:solidFill>
              </a:rPr>
              <a:t>Hevesin</a:t>
            </a:r>
            <a:r>
              <a:rPr lang="en-IE" sz="3600" b="1" dirty="0">
                <a:solidFill>
                  <a:srgbClr val="000000"/>
                </a:solidFill>
              </a:rPr>
              <a:t> </a:t>
            </a:r>
            <a:r>
              <a:rPr lang="en-IE" sz="3600" dirty="0" err="1">
                <a:solidFill>
                  <a:srgbClr val="000000"/>
                </a:solidFill>
              </a:rPr>
              <a:t>açısından</a:t>
            </a:r>
            <a:r>
              <a:rPr lang="en-IE" sz="3600" dirty="0">
                <a:solidFill>
                  <a:srgbClr val="000000"/>
                </a:solidFill>
              </a:rPr>
              <a:t>…</a:t>
            </a:r>
          </a:p>
          <a:p>
            <a:r>
              <a:rPr lang="en-IE" sz="3600" dirty="0" err="1">
                <a:solidFill>
                  <a:srgbClr val="000000"/>
                </a:solidFill>
              </a:rPr>
              <a:t>işlemlerinizin</a:t>
            </a:r>
            <a:r>
              <a:rPr lang="en-IE" sz="3600" dirty="0">
                <a:solidFill>
                  <a:srgbClr val="000000"/>
                </a:solidFill>
              </a:rPr>
              <a:t> </a:t>
            </a:r>
            <a:r>
              <a:rPr lang="en-IE" sz="3600" dirty="0" err="1">
                <a:solidFill>
                  <a:srgbClr val="000000"/>
                </a:solidFill>
              </a:rPr>
              <a:t>hızlı</a:t>
            </a:r>
            <a:r>
              <a:rPr lang="en-IE" sz="3600" dirty="0">
                <a:solidFill>
                  <a:srgbClr val="000000"/>
                </a:solidFill>
              </a:rPr>
              <a:t> </a:t>
            </a:r>
            <a:r>
              <a:rPr lang="en-IE" sz="3600" dirty="0" err="1">
                <a:solidFill>
                  <a:srgbClr val="000000"/>
                </a:solidFill>
              </a:rPr>
              <a:t>bir</a:t>
            </a:r>
            <a:r>
              <a:rPr lang="en-IE" sz="3600" dirty="0">
                <a:solidFill>
                  <a:srgbClr val="000000"/>
                </a:solidFill>
              </a:rPr>
              <a:t> </a:t>
            </a:r>
            <a:r>
              <a:rPr lang="en-IE" sz="3600" dirty="0" err="1">
                <a:solidFill>
                  <a:srgbClr val="000000"/>
                </a:solidFill>
              </a:rPr>
              <a:t>denetimini</a:t>
            </a:r>
            <a:r>
              <a:rPr lang="en-IE" sz="3600" dirty="0">
                <a:solidFill>
                  <a:srgbClr val="000000"/>
                </a:solidFill>
              </a:rPr>
              <a:t> </a:t>
            </a:r>
            <a:r>
              <a:rPr lang="en-IE" sz="3600" dirty="0" err="1">
                <a:solidFill>
                  <a:srgbClr val="000000"/>
                </a:solidFill>
              </a:rPr>
              <a:t>gerçekleştirin</a:t>
            </a:r>
            <a:endParaRPr lang="en-IE" sz="3600" dirty="0">
              <a:solidFill>
                <a:srgbClr val="000000"/>
              </a:solidFill>
            </a:endParaRP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rtl="0"/>
            <a:r>
              <a:rPr lang="en-IE"/>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185538" y="540171"/>
            <a:ext cx="1476764" cy="1430031"/>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2B2F0-A131-EC65-C132-236A24AAE759}"/>
              </a:ext>
            </a:extLst>
          </p:cNvPr>
          <p:cNvSpPr>
            <a:spLocks noGrp="1"/>
          </p:cNvSpPr>
          <p:nvPr>
            <p:ph type="body" sz="quarter" idx="16"/>
          </p:nvPr>
        </p:nvSpPr>
        <p:spPr/>
        <p:txBody>
          <a:bodyPr/>
          <a:lstStyle/>
          <a:p>
            <a:pPr algn="l" rtl="0"/>
            <a:r>
              <a:rPr lang="en-IE"/>
              <a:t>Sürdürülebilir Gıda Sistemlerinin Geliştirilmesi</a:t>
            </a:r>
          </a:p>
          <a:p>
            <a:pPr algn="l" rtl="0"/>
            <a:endParaRPr lang="en-IE"/>
          </a:p>
        </p:txBody>
      </p:sp>
      <p:sp>
        <p:nvSpPr>
          <p:cNvPr id="3" name="Text Placeholder 2">
            <a:extLst>
              <a:ext uri="{FF2B5EF4-FFF2-40B4-BE49-F238E27FC236}">
                <a16:creationId xmlns:a16="http://schemas.microsoft.com/office/drawing/2014/main" id="{848DD5BF-2C66-1516-93F7-D41B812961E8}"/>
              </a:ext>
            </a:extLst>
          </p:cNvPr>
          <p:cNvSpPr>
            <a:spLocks noGrp="1"/>
          </p:cNvSpPr>
          <p:nvPr>
            <p:ph type="body" sz="quarter" idx="17"/>
          </p:nvPr>
        </p:nvSpPr>
        <p:spPr/>
        <p:txBody>
          <a:bodyPr/>
          <a:lstStyle/>
          <a:p>
            <a:pPr algn="l" rtl="0"/>
            <a:r>
              <a:rPr lang="en-IE"/>
              <a:t>02</a:t>
            </a:r>
          </a:p>
        </p:txBody>
      </p:sp>
    </p:spTree>
    <p:extLst>
      <p:ext uri="{BB962C8B-B14F-4D97-AF65-F5344CB8AC3E}">
        <p14:creationId xmlns:p14="http://schemas.microsoft.com/office/powerpoint/2010/main" val="61609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D0A11-391F-3ABB-8C9F-D229D02B2A82}"/>
              </a:ext>
            </a:extLst>
          </p:cNvPr>
          <p:cNvSpPr>
            <a:spLocks noGrp="1"/>
          </p:cNvSpPr>
          <p:nvPr>
            <p:ph type="body" sz="quarter" idx="18"/>
          </p:nvPr>
        </p:nvSpPr>
        <p:spPr>
          <a:xfrm>
            <a:off x="798381" y="1795333"/>
            <a:ext cx="4807763" cy="3658410"/>
          </a:xfrm>
          <a:solidFill>
            <a:srgbClr val="FCD3B2"/>
          </a:solidFill>
        </p:spPr>
        <p:txBody>
          <a:bodyPr lIns="91440" tIns="45720" rIns="91440" bIns="45720" anchor="ctr"/>
          <a:lstStyle/>
          <a:p>
            <a:pPr algn="ctr"/>
            <a:r>
              <a:rPr lang="en-US" dirty="0" err="1">
                <a:ea typeface="+mn-lt"/>
                <a:cs typeface="+mn-lt"/>
              </a:rPr>
              <a:t>Etik</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sistemi</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üretimi</a:t>
            </a:r>
            <a:r>
              <a:rPr lang="en-US" dirty="0">
                <a:ea typeface="+mn-lt"/>
                <a:cs typeface="+mn-lt"/>
              </a:rPr>
              <a:t>, </a:t>
            </a:r>
            <a:r>
              <a:rPr lang="en-US" dirty="0" err="1">
                <a:ea typeface="+mn-lt"/>
                <a:cs typeface="+mn-lt"/>
              </a:rPr>
              <a:t>dağıtımı</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tüketiminin</a:t>
            </a:r>
            <a:r>
              <a:rPr lang="en-US" dirty="0">
                <a:ea typeface="+mn-lt"/>
                <a:cs typeface="+mn-lt"/>
              </a:rPr>
              <a:t> her </a:t>
            </a:r>
            <a:r>
              <a:rPr lang="en-US" dirty="0" err="1">
                <a:ea typeface="+mn-lt"/>
                <a:cs typeface="+mn-lt"/>
              </a:rPr>
              <a:t>yönünde</a:t>
            </a:r>
            <a:r>
              <a:rPr lang="en-US" dirty="0">
                <a:ea typeface="+mn-lt"/>
                <a:cs typeface="+mn-lt"/>
              </a:rPr>
              <a:t> </a:t>
            </a:r>
            <a:r>
              <a:rPr lang="en-US" b="1" dirty="0" err="1">
                <a:ea typeface="+mn-lt"/>
                <a:cs typeface="+mn-lt"/>
              </a:rPr>
              <a:t>ahlaki</a:t>
            </a:r>
            <a:r>
              <a:rPr lang="en-US" b="1" dirty="0">
                <a:ea typeface="+mn-lt"/>
                <a:cs typeface="+mn-lt"/>
              </a:rPr>
              <a:t> </a:t>
            </a:r>
            <a:r>
              <a:rPr lang="en-US" b="1" dirty="0" err="1">
                <a:ea typeface="+mn-lt"/>
                <a:cs typeface="+mn-lt"/>
              </a:rPr>
              <a:t>ve</a:t>
            </a:r>
            <a:r>
              <a:rPr lang="en-US" b="1" dirty="0">
                <a:ea typeface="+mn-lt"/>
                <a:cs typeface="+mn-lt"/>
              </a:rPr>
              <a:t> </a:t>
            </a:r>
            <a:r>
              <a:rPr lang="en-US" b="1" dirty="0" err="1">
                <a:ea typeface="+mn-lt"/>
                <a:cs typeface="+mn-lt"/>
              </a:rPr>
              <a:t>değerlere</a:t>
            </a:r>
            <a:r>
              <a:rPr lang="en-US" b="1" dirty="0">
                <a:ea typeface="+mn-lt"/>
                <a:cs typeface="+mn-lt"/>
              </a:rPr>
              <a:t> </a:t>
            </a:r>
            <a:r>
              <a:rPr lang="en-US" b="1" dirty="0" err="1">
                <a:ea typeface="+mn-lt"/>
                <a:cs typeface="+mn-lt"/>
              </a:rPr>
              <a:t>dayalı</a:t>
            </a:r>
            <a:r>
              <a:rPr lang="en-US" b="1" dirty="0">
                <a:ea typeface="+mn-lt"/>
                <a:cs typeface="+mn-lt"/>
              </a:rPr>
              <a:t> </a:t>
            </a:r>
            <a:r>
              <a:rPr lang="en-US" b="1" dirty="0" err="1">
                <a:ea typeface="+mn-lt"/>
                <a:cs typeface="+mn-lt"/>
              </a:rPr>
              <a:t>prensiplere</a:t>
            </a:r>
            <a:r>
              <a:rPr lang="en-US" dirty="0">
                <a:ea typeface="+mn-lt"/>
                <a:cs typeface="+mn-lt"/>
              </a:rPr>
              <a:t> </a:t>
            </a:r>
            <a:r>
              <a:rPr lang="en-US" dirty="0" err="1">
                <a:ea typeface="+mn-lt"/>
                <a:cs typeface="+mn-lt"/>
              </a:rPr>
              <a:t>vurgu</a:t>
            </a:r>
            <a:r>
              <a:rPr lang="en-US" dirty="0">
                <a:ea typeface="+mn-lt"/>
                <a:cs typeface="+mn-lt"/>
              </a:rPr>
              <a:t> </a:t>
            </a:r>
            <a:r>
              <a:rPr lang="en-US" dirty="0" err="1">
                <a:ea typeface="+mn-lt"/>
                <a:cs typeface="+mn-lt"/>
              </a:rPr>
              <a:t>yapar</a:t>
            </a:r>
            <a:r>
              <a:rPr lang="en-US" dirty="0">
                <a:ea typeface="+mn-lt"/>
                <a:cs typeface="+mn-lt"/>
              </a:rPr>
              <a:t>.</a:t>
            </a:r>
            <a:r>
              <a:rPr lang="en-US" dirty="0"/>
              <a:t> </a:t>
            </a:r>
            <a:r>
              <a:rPr lang="en-US" dirty="0" err="1"/>
              <a:t>Gıda</a:t>
            </a:r>
            <a:r>
              <a:rPr lang="en-US" dirty="0"/>
              <a:t> </a:t>
            </a:r>
            <a:r>
              <a:rPr lang="en-US" dirty="0" err="1"/>
              <a:t>seçimlerinin</a:t>
            </a:r>
            <a:r>
              <a:rPr lang="en-US" dirty="0"/>
              <a:t> </a:t>
            </a:r>
            <a:r>
              <a:rPr lang="en-US" dirty="0" err="1"/>
              <a:t>sosyal</a:t>
            </a:r>
            <a:r>
              <a:rPr lang="en-US" dirty="0"/>
              <a:t>, </a:t>
            </a:r>
            <a:r>
              <a:rPr lang="en-US" dirty="0" err="1"/>
              <a:t>çevresel</a:t>
            </a:r>
            <a:r>
              <a:rPr lang="en-US" dirty="0"/>
              <a:t> </a:t>
            </a:r>
            <a:r>
              <a:rPr lang="en-US" dirty="0" err="1"/>
              <a:t>ve</a:t>
            </a:r>
            <a:r>
              <a:rPr lang="en-US" dirty="0"/>
              <a:t> </a:t>
            </a:r>
            <a:r>
              <a:rPr lang="en-US" dirty="0" err="1"/>
              <a:t>etik</a:t>
            </a:r>
            <a:r>
              <a:rPr lang="en-US" dirty="0"/>
              <a:t> </a:t>
            </a:r>
            <a:r>
              <a:rPr lang="en-US" dirty="0" err="1"/>
              <a:t>sonuçlarını</a:t>
            </a:r>
            <a:r>
              <a:rPr lang="en-US" dirty="0"/>
              <a:t> </a:t>
            </a:r>
            <a:r>
              <a:rPr lang="en-US" dirty="0" err="1"/>
              <a:t>göz</a:t>
            </a:r>
            <a:r>
              <a:rPr lang="en-US" dirty="0"/>
              <a:t> </a:t>
            </a:r>
            <a:r>
              <a:rPr lang="en-US" dirty="0" err="1"/>
              <a:t>önünde</a:t>
            </a:r>
            <a:r>
              <a:rPr lang="en-US" dirty="0"/>
              <a:t> </a:t>
            </a:r>
            <a:r>
              <a:rPr lang="en-US" dirty="0" err="1"/>
              <a:t>bulundurur</a:t>
            </a:r>
            <a:r>
              <a:rPr lang="en-US" dirty="0"/>
              <a:t> </a:t>
            </a:r>
            <a:r>
              <a:rPr lang="en-US" dirty="0" err="1"/>
              <a:t>ve</a:t>
            </a:r>
            <a:r>
              <a:rPr lang="en-US" dirty="0"/>
              <a:t> </a:t>
            </a:r>
            <a:r>
              <a:rPr lang="en-US" dirty="0" err="1"/>
              <a:t>adaleti</a:t>
            </a:r>
            <a:r>
              <a:rPr lang="en-US" dirty="0"/>
              <a:t>, </a:t>
            </a:r>
            <a:r>
              <a:rPr lang="en-US" dirty="0" err="1"/>
              <a:t>eşitliği</a:t>
            </a:r>
            <a:r>
              <a:rPr lang="en-US" dirty="0"/>
              <a:t> </a:t>
            </a:r>
            <a:r>
              <a:rPr lang="en-US" dirty="0" err="1"/>
              <a:t>ve</a:t>
            </a:r>
            <a:r>
              <a:rPr lang="en-US" dirty="0"/>
              <a:t> </a:t>
            </a:r>
            <a:r>
              <a:rPr lang="en-US" dirty="0" err="1"/>
              <a:t>sorumlu</a:t>
            </a:r>
            <a:r>
              <a:rPr lang="en-US" dirty="0"/>
              <a:t> </a:t>
            </a:r>
            <a:r>
              <a:rPr lang="en-US" dirty="0" err="1"/>
              <a:t>uygulamaları</a:t>
            </a:r>
            <a:r>
              <a:rPr lang="en-US" dirty="0"/>
              <a:t> </a:t>
            </a:r>
            <a:r>
              <a:rPr lang="en-US" dirty="0" err="1"/>
              <a:t>teşvik</a:t>
            </a:r>
            <a:r>
              <a:rPr lang="en-US" dirty="0"/>
              <a:t> </a:t>
            </a:r>
            <a:r>
              <a:rPr lang="en-US" dirty="0" err="1"/>
              <a:t>etmeyi</a:t>
            </a:r>
            <a:r>
              <a:rPr lang="en-US" dirty="0"/>
              <a:t> </a:t>
            </a:r>
            <a:r>
              <a:rPr lang="en-US" dirty="0" err="1"/>
              <a:t>amaçlar</a:t>
            </a:r>
            <a:r>
              <a:rPr lang="en-US" dirty="0"/>
              <a:t>.</a:t>
            </a:r>
          </a:p>
        </p:txBody>
      </p:sp>
      <p:sp>
        <p:nvSpPr>
          <p:cNvPr id="3" name="Text Placeholder 2">
            <a:extLst>
              <a:ext uri="{FF2B5EF4-FFF2-40B4-BE49-F238E27FC236}">
                <a16:creationId xmlns:a16="http://schemas.microsoft.com/office/drawing/2014/main" id="{C53D01D4-9E56-68EB-B551-48DE3B6CF55F}"/>
              </a:ext>
            </a:extLst>
          </p:cNvPr>
          <p:cNvSpPr>
            <a:spLocks noGrp="1"/>
          </p:cNvSpPr>
          <p:nvPr>
            <p:ph type="body" sz="quarter" idx="16"/>
          </p:nvPr>
        </p:nvSpPr>
        <p:spPr>
          <a:xfrm>
            <a:off x="798381" y="761603"/>
            <a:ext cx="10958190" cy="803654"/>
          </a:xfrm>
        </p:spPr>
        <p:txBody>
          <a:bodyPr lIns="91440" tIns="45720" rIns="91440" bIns="45720" anchor="t">
            <a:noAutofit/>
          </a:bodyPr>
          <a:lstStyle/>
          <a:p>
            <a:r>
              <a:rPr lang="en-IE" b="1" err="1"/>
              <a:t>Etik</a:t>
            </a:r>
            <a:r>
              <a:rPr lang="en-IE" b="1"/>
              <a:t> </a:t>
            </a:r>
            <a:r>
              <a:rPr lang="en-IE" b="1" err="1"/>
              <a:t>Gıda</a:t>
            </a:r>
            <a:r>
              <a:rPr lang="en-IE" b="1"/>
              <a:t> </a:t>
            </a:r>
            <a:r>
              <a:rPr lang="en-IE" b="1" err="1"/>
              <a:t>Sistemi'</a:t>
            </a:r>
            <a:r>
              <a:rPr lang="en-IE" err="1"/>
              <a:t>ne</a:t>
            </a:r>
            <a:r>
              <a:rPr lang="en-IE"/>
              <a:t> </a:t>
            </a:r>
            <a:r>
              <a:rPr lang="en-IE" err="1"/>
              <a:t>karşı</a:t>
            </a:r>
            <a:r>
              <a:rPr lang="en-IE"/>
              <a:t>      </a:t>
            </a:r>
            <a:r>
              <a:rPr lang="en-IE" b="1" err="1"/>
              <a:t>Sürdürülebilir</a:t>
            </a:r>
            <a:r>
              <a:rPr lang="en-IE" b="1"/>
              <a:t> </a:t>
            </a:r>
            <a:r>
              <a:rPr lang="en-IE" b="1" err="1"/>
              <a:t>Gıda</a:t>
            </a:r>
            <a:r>
              <a:rPr lang="en-IE" b="1"/>
              <a:t> </a:t>
            </a:r>
            <a:r>
              <a:rPr lang="en-IE" b="1" err="1"/>
              <a:t>Sistemi</a:t>
            </a:r>
            <a:endParaRPr lang="en-IE" b="1" err="1">
              <a:cs typeface="Calibri"/>
            </a:endParaRPr>
          </a:p>
          <a:p>
            <a:pPr algn="l" rtl="0"/>
            <a:endParaRPr lang="en-IE"/>
          </a:p>
        </p:txBody>
      </p:sp>
      <p:sp>
        <p:nvSpPr>
          <p:cNvPr id="4" name="Text Placeholder 1">
            <a:extLst>
              <a:ext uri="{FF2B5EF4-FFF2-40B4-BE49-F238E27FC236}">
                <a16:creationId xmlns:a16="http://schemas.microsoft.com/office/drawing/2014/main" id="{6D94293D-520C-C960-F4D6-589CFB6915B4}"/>
              </a:ext>
            </a:extLst>
          </p:cNvPr>
          <p:cNvSpPr txBox="1">
            <a:spLocks/>
          </p:cNvSpPr>
          <p:nvPr/>
        </p:nvSpPr>
        <p:spPr>
          <a:xfrm>
            <a:off x="6585855" y="1795333"/>
            <a:ext cx="4807763" cy="3658410"/>
          </a:xfrm>
          <a:prstGeom prst="rect">
            <a:avLst/>
          </a:prstGeom>
          <a:solidFill>
            <a:srgbClr val="FCD3B2"/>
          </a:solidFill>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ea typeface="+mn-lt"/>
                <a:cs typeface="+mn-lt"/>
              </a:rPr>
              <a:t>Sürdürülebilir</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sistemi</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üretimi</a:t>
            </a:r>
            <a:r>
              <a:rPr lang="en-US" dirty="0">
                <a:ea typeface="+mn-lt"/>
                <a:cs typeface="+mn-lt"/>
              </a:rPr>
              <a:t>, </a:t>
            </a:r>
            <a:r>
              <a:rPr lang="en-US" dirty="0" err="1">
                <a:ea typeface="+mn-lt"/>
                <a:cs typeface="+mn-lt"/>
              </a:rPr>
              <a:t>dağıtımı</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tüketimin</a:t>
            </a:r>
            <a:r>
              <a:rPr lang="en-US" dirty="0">
                <a:ea typeface="+mn-lt"/>
                <a:cs typeface="+mn-lt"/>
              </a:rPr>
              <a:t> </a:t>
            </a:r>
            <a:r>
              <a:rPr lang="en-US" b="1" dirty="0" err="1">
                <a:ea typeface="+mn-lt"/>
                <a:cs typeface="+mn-lt"/>
              </a:rPr>
              <a:t>çevresel</a:t>
            </a:r>
            <a:r>
              <a:rPr lang="en-US" b="1" dirty="0">
                <a:ea typeface="+mn-lt"/>
                <a:cs typeface="+mn-lt"/>
              </a:rPr>
              <a:t> </a:t>
            </a:r>
            <a:r>
              <a:rPr lang="en-US" b="1" dirty="0" err="1">
                <a:ea typeface="+mn-lt"/>
                <a:cs typeface="+mn-lt"/>
              </a:rPr>
              <a:t>yönlerine</a:t>
            </a:r>
            <a:r>
              <a:rPr lang="en-US" dirty="0">
                <a:ea typeface="+mn-lt"/>
                <a:cs typeface="+mn-lt"/>
              </a:rPr>
              <a:t> </a:t>
            </a:r>
            <a:r>
              <a:rPr lang="en-US" dirty="0" err="1">
                <a:ea typeface="+mn-lt"/>
                <a:cs typeface="+mn-lt"/>
              </a:rPr>
              <a:t>odaklanır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ekolojik</a:t>
            </a:r>
            <a:r>
              <a:rPr lang="en-US" dirty="0">
                <a:ea typeface="+mn-lt"/>
                <a:cs typeface="+mn-lt"/>
              </a:rPr>
              <a:t> </a:t>
            </a:r>
            <a:r>
              <a:rPr lang="en-US" dirty="0" err="1">
                <a:ea typeface="+mn-lt"/>
                <a:cs typeface="+mn-lt"/>
              </a:rPr>
              <a:t>etkiyi</a:t>
            </a:r>
            <a:r>
              <a:rPr lang="en-US" dirty="0">
                <a:ea typeface="+mn-lt"/>
                <a:cs typeface="+mn-lt"/>
              </a:rPr>
              <a:t> minimize </a:t>
            </a:r>
            <a:r>
              <a:rPr lang="en-US" dirty="0" err="1">
                <a:ea typeface="+mn-lt"/>
                <a:cs typeface="+mn-lt"/>
              </a:rPr>
              <a:t>etmeyi</a:t>
            </a:r>
            <a:r>
              <a:rPr lang="en-US" dirty="0">
                <a:ea typeface="+mn-lt"/>
                <a:cs typeface="+mn-lt"/>
              </a:rPr>
              <a:t>, </a:t>
            </a:r>
            <a:r>
              <a:rPr lang="en-US" dirty="0" err="1">
                <a:ea typeface="+mn-lt"/>
                <a:cs typeface="+mn-lt"/>
              </a:rPr>
              <a:t>kaynakları</a:t>
            </a:r>
            <a:r>
              <a:rPr lang="en-US" dirty="0">
                <a:ea typeface="+mn-lt"/>
                <a:cs typeface="+mn-lt"/>
              </a:rPr>
              <a:t> </a:t>
            </a:r>
            <a:r>
              <a:rPr lang="en-US" dirty="0" err="1">
                <a:ea typeface="+mn-lt"/>
                <a:cs typeface="+mn-lt"/>
              </a:rPr>
              <a:t>korumayı</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ekolojik</a:t>
            </a:r>
            <a:r>
              <a:rPr lang="en-US" dirty="0">
                <a:ea typeface="+mn-lt"/>
                <a:cs typeface="+mn-lt"/>
              </a:rPr>
              <a:t> </a:t>
            </a:r>
            <a:r>
              <a:rPr lang="en-US" dirty="0" err="1">
                <a:ea typeface="+mn-lt"/>
                <a:cs typeface="+mn-lt"/>
              </a:rPr>
              <a:t>dengeyi</a:t>
            </a:r>
            <a:r>
              <a:rPr lang="en-US" dirty="0">
                <a:ea typeface="+mn-lt"/>
                <a:cs typeface="+mn-lt"/>
              </a:rPr>
              <a:t> </a:t>
            </a:r>
            <a:r>
              <a:rPr lang="en-US" dirty="0" err="1">
                <a:ea typeface="+mn-lt"/>
                <a:cs typeface="+mn-lt"/>
              </a:rPr>
              <a:t>sürdürmeyi</a:t>
            </a:r>
            <a:r>
              <a:rPr lang="en-US" dirty="0">
                <a:ea typeface="+mn-lt"/>
                <a:cs typeface="+mn-lt"/>
              </a:rPr>
              <a:t> </a:t>
            </a:r>
            <a:r>
              <a:rPr lang="en-US" dirty="0" err="1">
                <a:ea typeface="+mn-lt"/>
                <a:cs typeface="+mn-lt"/>
              </a:rPr>
              <a:t>amaçlar</a:t>
            </a:r>
            <a:r>
              <a:rPr lang="en-US" dirty="0">
                <a:ea typeface="+mn-lt"/>
                <a:cs typeface="+mn-lt"/>
              </a:rPr>
              <a:t>. Bu, </a:t>
            </a:r>
            <a:r>
              <a:rPr lang="en-US" dirty="0" err="1">
                <a:ea typeface="+mn-lt"/>
                <a:cs typeface="+mn-lt"/>
              </a:rPr>
              <a:t>gıda</a:t>
            </a:r>
            <a:r>
              <a:rPr lang="en-US" dirty="0">
                <a:ea typeface="+mn-lt"/>
                <a:cs typeface="+mn-lt"/>
              </a:rPr>
              <a:t> </a:t>
            </a:r>
            <a:r>
              <a:rPr lang="en-US" dirty="0" err="1">
                <a:ea typeface="+mn-lt"/>
                <a:cs typeface="+mn-lt"/>
              </a:rPr>
              <a:t>sisteminin</a:t>
            </a:r>
            <a:r>
              <a:rPr lang="en-US" dirty="0">
                <a:ea typeface="+mn-lt"/>
                <a:cs typeface="+mn-lt"/>
              </a:rPr>
              <a:t> </a:t>
            </a:r>
            <a:r>
              <a:rPr lang="en-US" b="1" dirty="0" err="1">
                <a:ea typeface="+mn-lt"/>
                <a:cs typeface="+mn-lt"/>
              </a:rPr>
              <a:t>uzun</a:t>
            </a:r>
            <a:r>
              <a:rPr lang="en-US" b="1" dirty="0">
                <a:ea typeface="+mn-lt"/>
                <a:cs typeface="+mn-lt"/>
              </a:rPr>
              <a:t> </a:t>
            </a:r>
            <a:r>
              <a:rPr lang="en-US" b="1" dirty="0" err="1">
                <a:ea typeface="+mn-lt"/>
                <a:cs typeface="+mn-lt"/>
              </a:rPr>
              <a:t>vadeli</a:t>
            </a:r>
            <a:r>
              <a:rPr lang="en-US" b="1" dirty="0">
                <a:ea typeface="+mn-lt"/>
                <a:cs typeface="+mn-lt"/>
              </a:rPr>
              <a:t> </a:t>
            </a:r>
            <a:r>
              <a:rPr lang="en-US" b="1" dirty="0" err="1">
                <a:ea typeface="+mn-lt"/>
                <a:cs typeface="+mn-lt"/>
              </a:rPr>
              <a:t>sürdürülebilirliğini</a:t>
            </a:r>
            <a:r>
              <a:rPr lang="en-US" b="1" dirty="0">
                <a:ea typeface="+mn-lt"/>
                <a:cs typeface="+mn-lt"/>
              </a:rPr>
              <a:t> </a:t>
            </a:r>
            <a:r>
              <a:rPr lang="en-US" b="1" dirty="0" err="1">
                <a:ea typeface="+mn-lt"/>
                <a:cs typeface="+mn-lt"/>
              </a:rPr>
              <a:t>ve</a:t>
            </a:r>
            <a:r>
              <a:rPr lang="en-US" b="1" dirty="0">
                <a:ea typeface="+mn-lt"/>
                <a:cs typeface="+mn-lt"/>
              </a:rPr>
              <a:t> </a:t>
            </a:r>
            <a:r>
              <a:rPr lang="en-US" b="1" dirty="0" err="1">
                <a:ea typeface="+mn-lt"/>
                <a:cs typeface="+mn-lt"/>
              </a:rPr>
              <a:t>dayanıklılığını</a:t>
            </a:r>
            <a:r>
              <a:rPr lang="en-US" dirty="0">
                <a:ea typeface="+mn-lt"/>
                <a:cs typeface="+mn-lt"/>
              </a:rPr>
              <a:t> </a:t>
            </a:r>
            <a:r>
              <a:rPr lang="en-US" dirty="0" err="1">
                <a:ea typeface="+mn-lt"/>
                <a:cs typeface="+mn-lt"/>
              </a:rPr>
              <a:t>vurgular</a:t>
            </a:r>
            <a:r>
              <a:rPr lang="en-US" dirty="0">
                <a:ea typeface="+mn-lt"/>
                <a:cs typeface="+mn-lt"/>
              </a:rPr>
              <a:t>.</a:t>
            </a:r>
            <a:endParaRPr lang="en-US" dirty="0"/>
          </a:p>
        </p:txBody>
      </p:sp>
      <p:grpSp>
        <p:nvGrpSpPr>
          <p:cNvPr id="5" name="Group 4">
            <a:extLst>
              <a:ext uri="{FF2B5EF4-FFF2-40B4-BE49-F238E27FC236}">
                <a16:creationId xmlns:a16="http://schemas.microsoft.com/office/drawing/2014/main" id="{A75B8E41-5565-7549-1DE8-5DB9F9BF34FE}"/>
              </a:ext>
            </a:extLst>
          </p:cNvPr>
          <p:cNvGrpSpPr/>
          <p:nvPr/>
        </p:nvGrpSpPr>
        <p:grpSpPr>
          <a:xfrm>
            <a:off x="7503835" y="2092021"/>
            <a:ext cx="2971802" cy="3065033"/>
            <a:chOff x="978879" y="2999701"/>
            <a:chExt cx="2461200" cy="2460124"/>
          </a:xfrm>
        </p:grpSpPr>
        <p:grpSp>
          <p:nvGrpSpPr>
            <p:cNvPr id="6" name="Graphic 2">
              <a:extLst>
                <a:ext uri="{FF2B5EF4-FFF2-40B4-BE49-F238E27FC236}">
                  <a16:creationId xmlns:a16="http://schemas.microsoft.com/office/drawing/2014/main" id="{EF84E305-17D4-7700-6F29-77864E29035F}"/>
                </a:ext>
              </a:extLst>
            </p:cNvPr>
            <p:cNvGrpSpPr/>
            <p:nvPr/>
          </p:nvGrpSpPr>
          <p:grpSpPr>
            <a:xfrm>
              <a:off x="978879" y="2999701"/>
              <a:ext cx="2461200" cy="2460124"/>
              <a:chOff x="690225" y="4499263"/>
              <a:chExt cx="1499146" cy="1498490"/>
            </a:xfrm>
            <a:solidFill>
              <a:schemeClr val="bg1">
                <a:alpha val="27098"/>
              </a:schemeClr>
            </a:solidFill>
          </p:grpSpPr>
          <p:sp>
            <p:nvSpPr>
              <p:cNvPr id="10" name="Freeform 127">
                <a:extLst>
                  <a:ext uri="{FF2B5EF4-FFF2-40B4-BE49-F238E27FC236}">
                    <a16:creationId xmlns:a16="http://schemas.microsoft.com/office/drawing/2014/main" id="{255F59F0-94AD-5396-D0EE-C6D5F9954B5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1" name="Freeform 128">
                <a:extLst>
                  <a:ext uri="{FF2B5EF4-FFF2-40B4-BE49-F238E27FC236}">
                    <a16:creationId xmlns:a16="http://schemas.microsoft.com/office/drawing/2014/main" id="{826890EB-4A33-1741-A1A1-7077DF1EF9A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7" name="Freeform 124">
              <a:extLst>
                <a:ext uri="{FF2B5EF4-FFF2-40B4-BE49-F238E27FC236}">
                  <a16:creationId xmlns:a16="http://schemas.microsoft.com/office/drawing/2014/main" id="{A6B4DFEF-DA38-0923-2279-27255EE164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5">
              <a:extLst>
                <a:ext uri="{FF2B5EF4-FFF2-40B4-BE49-F238E27FC236}">
                  <a16:creationId xmlns:a16="http://schemas.microsoft.com/office/drawing/2014/main" id="{A50EBA7D-49AA-2186-EA03-73150D95CC1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9" name="Freeform 126">
              <a:extLst>
                <a:ext uri="{FF2B5EF4-FFF2-40B4-BE49-F238E27FC236}">
                  <a16:creationId xmlns:a16="http://schemas.microsoft.com/office/drawing/2014/main" id="{6541DB23-621E-BFB5-07BE-45D44311E651}"/>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12" name="Group 11">
            <a:extLst>
              <a:ext uri="{FF2B5EF4-FFF2-40B4-BE49-F238E27FC236}">
                <a16:creationId xmlns:a16="http://schemas.microsoft.com/office/drawing/2014/main" id="{7835226E-D7B3-5D25-0E23-A37A08BC6E45}"/>
              </a:ext>
            </a:extLst>
          </p:cNvPr>
          <p:cNvGrpSpPr/>
          <p:nvPr/>
        </p:nvGrpSpPr>
        <p:grpSpPr>
          <a:xfrm>
            <a:off x="1716361" y="2101739"/>
            <a:ext cx="2971802" cy="3065033"/>
            <a:chOff x="978879" y="2999701"/>
            <a:chExt cx="2461200" cy="2460124"/>
          </a:xfrm>
        </p:grpSpPr>
        <p:grpSp>
          <p:nvGrpSpPr>
            <p:cNvPr id="13" name="Graphic 2">
              <a:extLst>
                <a:ext uri="{FF2B5EF4-FFF2-40B4-BE49-F238E27FC236}">
                  <a16:creationId xmlns:a16="http://schemas.microsoft.com/office/drawing/2014/main" id="{8A337788-18CD-3E21-BBEE-2ACAF911FE2B}"/>
                </a:ext>
              </a:extLst>
            </p:cNvPr>
            <p:cNvGrpSpPr/>
            <p:nvPr/>
          </p:nvGrpSpPr>
          <p:grpSpPr>
            <a:xfrm>
              <a:off x="978879" y="2999701"/>
              <a:ext cx="2461200" cy="2460124"/>
              <a:chOff x="690225" y="4499263"/>
              <a:chExt cx="1499146" cy="1498490"/>
            </a:xfrm>
            <a:solidFill>
              <a:schemeClr val="bg1">
                <a:alpha val="27098"/>
              </a:schemeClr>
            </a:solidFill>
          </p:grpSpPr>
          <p:sp>
            <p:nvSpPr>
              <p:cNvPr id="17" name="Freeform 127">
                <a:extLst>
                  <a:ext uri="{FF2B5EF4-FFF2-40B4-BE49-F238E27FC236}">
                    <a16:creationId xmlns:a16="http://schemas.microsoft.com/office/drawing/2014/main" id="{45C41E6C-0E98-6E0A-3D93-8DF67B0F050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8" name="Freeform 128">
                <a:extLst>
                  <a:ext uri="{FF2B5EF4-FFF2-40B4-BE49-F238E27FC236}">
                    <a16:creationId xmlns:a16="http://schemas.microsoft.com/office/drawing/2014/main" id="{DC9F27AD-F78A-13B9-5E6E-249BCC4B59C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4" name="Freeform 124">
              <a:extLst>
                <a:ext uri="{FF2B5EF4-FFF2-40B4-BE49-F238E27FC236}">
                  <a16:creationId xmlns:a16="http://schemas.microsoft.com/office/drawing/2014/main" id="{2B32E136-7418-BEDB-DBB8-AF121B81903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5" name="Freeform 125">
              <a:extLst>
                <a:ext uri="{FF2B5EF4-FFF2-40B4-BE49-F238E27FC236}">
                  <a16:creationId xmlns:a16="http://schemas.microsoft.com/office/drawing/2014/main" id="{24B5D377-33A8-B392-3813-D58DDA0D7E0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6" name="Freeform 126">
              <a:extLst>
                <a:ext uri="{FF2B5EF4-FFF2-40B4-BE49-F238E27FC236}">
                  <a16:creationId xmlns:a16="http://schemas.microsoft.com/office/drawing/2014/main" id="{E46E39FC-A9CB-56C7-CAB5-DB870A2C4CE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15953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887688" y="3429000"/>
            <a:ext cx="2214793" cy="1202080"/>
          </a:xfrm>
        </p:spPr>
        <p:txBody>
          <a:bodyPr anchor="ctr"/>
          <a:lstStyle/>
          <a:p>
            <a:pPr marL="0" indent="0" rtl="0"/>
            <a:r>
              <a:rPr lang="en-US" sz="2400" b="1" dirty="0" err="1">
                <a:solidFill>
                  <a:srgbClr val="000000"/>
                </a:solidFill>
                <a:latin typeface="+mn-lt"/>
              </a:rPr>
              <a:t>Çevresel</a:t>
            </a:r>
            <a:r>
              <a:rPr lang="en-US" sz="2400" b="1" dirty="0">
                <a:solidFill>
                  <a:srgbClr val="000000"/>
                </a:solidFill>
                <a:latin typeface="+mn-lt"/>
              </a:rPr>
              <a:t> </a:t>
            </a:r>
            <a:r>
              <a:rPr lang="en-US" sz="2400" b="1" dirty="0" err="1">
                <a:solidFill>
                  <a:srgbClr val="000000"/>
                </a:solidFill>
                <a:latin typeface="+mn-lt"/>
              </a:rPr>
              <a:t>yönetim</a:t>
            </a:r>
            <a:endParaRPr lang="en-IE" sz="24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8787266" cy="1040859"/>
          </a:xfrm>
        </p:spPr>
        <p:txBody>
          <a:bodyPr anchor="ctr">
            <a:normAutofit fontScale="92500"/>
          </a:bodyPr>
          <a:lstStyle/>
          <a:p>
            <a:pPr marL="0" indent="0" algn="l" rtl="0"/>
            <a:r>
              <a:rPr lang="en-US" b="1" err="1">
                <a:solidFill>
                  <a:srgbClr val="000000"/>
                </a:solidFill>
              </a:rPr>
              <a:t>Sürdürülebilir</a:t>
            </a:r>
            <a:r>
              <a:rPr lang="en-US" b="1">
                <a:solidFill>
                  <a:srgbClr val="000000"/>
                </a:solidFill>
              </a:rPr>
              <a:t> </a:t>
            </a:r>
            <a:r>
              <a:rPr lang="en-US" b="1" err="1">
                <a:solidFill>
                  <a:srgbClr val="000000"/>
                </a:solidFill>
              </a:rPr>
              <a:t>bir</a:t>
            </a:r>
            <a:r>
              <a:rPr lang="en-US" b="1">
                <a:solidFill>
                  <a:srgbClr val="000000"/>
                </a:solidFill>
              </a:rPr>
              <a:t> </a:t>
            </a:r>
            <a:r>
              <a:rPr lang="en-US" b="1" err="1">
                <a:solidFill>
                  <a:srgbClr val="000000"/>
                </a:solidFill>
              </a:rPr>
              <a:t>gıda</a:t>
            </a:r>
            <a:r>
              <a:rPr lang="en-US" b="1">
                <a:solidFill>
                  <a:srgbClr val="000000"/>
                </a:solidFill>
              </a:rPr>
              <a:t> </a:t>
            </a:r>
            <a:r>
              <a:rPr lang="en-US" b="1" err="1">
                <a:solidFill>
                  <a:srgbClr val="000000"/>
                </a:solidFill>
              </a:rPr>
              <a:t>sisteminin</a:t>
            </a:r>
            <a:r>
              <a:rPr lang="en-US" b="1">
                <a:solidFill>
                  <a:srgbClr val="000000"/>
                </a:solidFill>
              </a:rPr>
              <a:t> </a:t>
            </a:r>
            <a:r>
              <a:rPr lang="en-US" b="1" err="1">
                <a:solidFill>
                  <a:srgbClr val="000000"/>
                </a:solidFill>
              </a:rPr>
              <a:t>temel</a:t>
            </a:r>
            <a:r>
              <a:rPr lang="en-US" b="1">
                <a:solidFill>
                  <a:srgbClr val="000000"/>
                </a:solidFill>
              </a:rPr>
              <a:t> </a:t>
            </a:r>
            <a:r>
              <a:rPr lang="en-US" b="1" err="1">
                <a:solidFill>
                  <a:srgbClr val="000000"/>
                </a:solidFill>
              </a:rPr>
              <a:t>yönleri</a:t>
            </a:r>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45050" y="3331910"/>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400" b="1" dirty="0">
                <a:solidFill>
                  <a:srgbClr val="000000"/>
                </a:solidFill>
                <a:latin typeface="+mn-lt"/>
              </a:rPr>
              <a:t>Kaynak </a:t>
            </a:r>
            <a:r>
              <a:rPr lang="en-US" sz="2400" b="1" dirty="0" err="1">
                <a:solidFill>
                  <a:srgbClr val="000000"/>
                </a:solidFill>
                <a:latin typeface="+mn-lt"/>
              </a:rPr>
              <a:t>Verimliliği</a:t>
            </a:r>
            <a:endParaRPr lang="en-IE" sz="24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706645" y="3381606"/>
            <a:ext cx="2214793" cy="1202080"/>
          </a:xfrm>
          <a:prstGeom prst="rect">
            <a:avLst/>
          </a:prstGeom>
          <a:noFill/>
          <a:ln>
            <a:noFill/>
          </a:ln>
        </p:spPr>
        <p:txBody>
          <a:bodyPr spcFirstLastPara="1" wrap="square" lIns="91425" tIns="45700" rIns="91425" bIns="45700" anchor="ctr"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400" b="1" err="1">
                <a:solidFill>
                  <a:srgbClr val="000000"/>
                </a:solidFill>
                <a:latin typeface="+mn-lt"/>
              </a:rPr>
              <a:t>İklim</a:t>
            </a:r>
            <a:r>
              <a:rPr lang="en-US" sz="2400" b="1">
                <a:solidFill>
                  <a:srgbClr val="000000"/>
                </a:solidFill>
                <a:latin typeface="+mn-lt"/>
              </a:rPr>
              <a:t> </a:t>
            </a:r>
            <a:r>
              <a:rPr lang="en-US" sz="2400" b="1" err="1">
                <a:solidFill>
                  <a:srgbClr val="000000"/>
                </a:solidFill>
                <a:latin typeface="+mn-lt"/>
              </a:rPr>
              <a:t>Değişikliği</a:t>
            </a:r>
            <a:r>
              <a:rPr lang="en-US" sz="2400" b="1">
                <a:solidFill>
                  <a:srgbClr val="000000"/>
                </a:solidFill>
                <a:latin typeface="+mn-lt"/>
              </a:rPr>
              <a:t> </a:t>
            </a:r>
            <a:r>
              <a:rPr lang="en-US" sz="2400" b="1" err="1">
                <a:solidFill>
                  <a:srgbClr val="000000"/>
                </a:solidFill>
                <a:latin typeface="+mn-lt"/>
              </a:rPr>
              <a:t>Etkisini</a:t>
            </a:r>
            <a:r>
              <a:rPr lang="en-US" sz="2400" b="1">
                <a:solidFill>
                  <a:srgbClr val="000000"/>
                </a:solidFill>
                <a:latin typeface="+mn-lt"/>
              </a:rPr>
              <a:t> Azaltma</a:t>
            </a:r>
            <a:endParaRPr lang="en-IE" sz="2400" b="1">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8118792"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pPr algn="l" rtl="0"/>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pPr algn="l" rtl="0"/>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 name="Group 1">
            <a:extLst>
              <a:ext uri="{FF2B5EF4-FFF2-40B4-BE49-F238E27FC236}">
                <a16:creationId xmlns:a16="http://schemas.microsoft.com/office/drawing/2014/main" id="{F7E4BD0E-A035-569E-E7FC-B42DDD620F29}"/>
              </a:ext>
            </a:extLst>
          </p:cNvPr>
          <p:cNvGrpSpPr/>
          <p:nvPr/>
        </p:nvGrpSpPr>
        <p:grpSpPr>
          <a:xfrm>
            <a:off x="2310795" y="2360724"/>
            <a:ext cx="771171" cy="771171"/>
            <a:chOff x="5297313" y="4260296"/>
            <a:chExt cx="2997029" cy="2761463"/>
          </a:xfrm>
        </p:grpSpPr>
        <p:sp>
          <p:nvSpPr>
            <p:cNvPr id="4" name="Freeform 587">
              <a:extLst>
                <a:ext uri="{FF2B5EF4-FFF2-40B4-BE49-F238E27FC236}">
                  <a16:creationId xmlns:a16="http://schemas.microsoft.com/office/drawing/2014/main" id="{3DFD05E9-F12D-2F38-9A36-31DEED6ADE94}"/>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79037"/>
            </a:solidFill>
            <a:ln w="9514" cap="flat">
              <a:noFill/>
              <a:prstDash val="solid"/>
              <a:miter/>
            </a:ln>
          </p:spPr>
          <p:txBody>
            <a:bodyPr rtlCol="0" anchor="ctr"/>
            <a:lstStyle/>
            <a:p>
              <a:pPr algn="l" rtl="0"/>
              <a:endParaRPr lang="en-US"/>
            </a:p>
          </p:txBody>
        </p:sp>
        <p:grpSp>
          <p:nvGrpSpPr>
            <p:cNvPr id="5" name="Graphic 500">
              <a:extLst>
                <a:ext uri="{FF2B5EF4-FFF2-40B4-BE49-F238E27FC236}">
                  <a16:creationId xmlns:a16="http://schemas.microsoft.com/office/drawing/2014/main" id="{0FAA5B6A-E150-5849-FB8B-B6E71C2B25F6}"/>
                </a:ext>
              </a:extLst>
            </p:cNvPr>
            <p:cNvGrpSpPr/>
            <p:nvPr/>
          </p:nvGrpSpPr>
          <p:grpSpPr>
            <a:xfrm>
              <a:off x="5297313" y="4260296"/>
              <a:ext cx="2997029" cy="2761463"/>
              <a:chOff x="6245479" y="2229503"/>
              <a:chExt cx="2997029" cy="2761463"/>
            </a:xfrm>
            <a:solidFill>
              <a:srgbClr val="000000"/>
            </a:solidFill>
          </p:grpSpPr>
          <p:sp>
            <p:nvSpPr>
              <p:cNvPr id="6" name="Freeform 589">
                <a:extLst>
                  <a:ext uri="{FF2B5EF4-FFF2-40B4-BE49-F238E27FC236}">
                    <a16:creationId xmlns:a16="http://schemas.microsoft.com/office/drawing/2014/main" id="{EC88F394-93E1-3382-9FF0-C5CDD4736CF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7" name="Freeform 590">
                <a:extLst>
                  <a:ext uri="{FF2B5EF4-FFF2-40B4-BE49-F238E27FC236}">
                    <a16:creationId xmlns:a16="http://schemas.microsoft.com/office/drawing/2014/main" id="{CD36EBA7-4E45-E8B8-7878-279FD8D54EB2}"/>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1">
                <a:extLst>
                  <a:ext uri="{FF2B5EF4-FFF2-40B4-BE49-F238E27FC236}">
                    <a16:creationId xmlns:a16="http://schemas.microsoft.com/office/drawing/2014/main" id="{BEEF12A3-4ADB-2B37-E690-33CE50933B6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pic>
        <p:nvPicPr>
          <p:cNvPr id="10" name="Picture 9">
            <a:extLst>
              <a:ext uri="{FF2B5EF4-FFF2-40B4-BE49-F238E27FC236}">
                <a16:creationId xmlns:a16="http://schemas.microsoft.com/office/drawing/2014/main" id="{7FB3AFC7-093B-5F29-4F03-6B45ED263A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172" y="2360724"/>
            <a:ext cx="564327" cy="564327"/>
          </a:xfrm>
          <a:prstGeom prst="rect">
            <a:avLst/>
          </a:prstGeom>
        </p:spPr>
      </p:pic>
      <p:sp>
        <p:nvSpPr>
          <p:cNvPr id="14" name="Teardrop 13">
            <a:extLst>
              <a:ext uri="{FF2B5EF4-FFF2-40B4-BE49-F238E27FC236}">
                <a16:creationId xmlns:a16="http://schemas.microsoft.com/office/drawing/2014/main" id="{49532187-759F-97D3-9D85-5996FA2A13D0}"/>
              </a:ext>
            </a:extLst>
          </p:cNvPr>
          <p:cNvSpPr/>
          <p:nvPr/>
        </p:nvSpPr>
        <p:spPr>
          <a:xfrm rot="19005722">
            <a:off x="5621703" y="2491075"/>
            <a:ext cx="162003" cy="144626"/>
          </a:xfrm>
          <a:prstGeom prst="teardrop">
            <a:avLst>
              <a:gd name="adj" fmla="val 127006"/>
            </a:avLst>
          </a:prstGeom>
          <a:solidFill>
            <a:srgbClr val="B2DEDD"/>
          </a:solidFill>
          <a:ln>
            <a:solidFill>
              <a:srgbClr val="B2DE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25502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algn="l" rtl="0"/>
            <a:r>
              <a:rPr lang="en-US" b="1">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26461" y="1362481"/>
            <a:ext cx="6035233" cy="689519"/>
          </a:xfrm>
        </p:spPr>
        <p:txBody>
          <a:bodyPr/>
          <a:lstStyle/>
          <a:p>
            <a:pPr algn="l" rtl="0"/>
            <a:r>
              <a:rPr lang="en-US" sz="2100" b="1"/>
              <a:t>ETİK Gıda Sisteminin Gücü</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6079" y="1266382"/>
            <a:ext cx="5166788" cy="4671588"/>
          </a:xfrm>
        </p:spPr>
        <p:txBody>
          <a:bodyPr lIns="91440" tIns="45720" rIns="91440" bIns="45720" anchor="t"/>
          <a:lstStyle/>
          <a:p>
            <a:pPr marL="0" indent="0"/>
            <a:r>
              <a:rPr lang="en-US" dirty="0"/>
              <a:t>Bu </a:t>
            </a:r>
            <a:r>
              <a:rPr lang="en-US" dirty="0" err="1"/>
              <a:t>kurs</a:t>
            </a:r>
            <a:r>
              <a:rPr lang="en-US" dirty="0"/>
              <a:t> </a:t>
            </a:r>
            <a:r>
              <a:rPr lang="en-US" dirty="0" err="1"/>
              <a:t>boyunca</a:t>
            </a:r>
            <a:r>
              <a:rPr lang="en-US" dirty="0"/>
              <a:t>, </a:t>
            </a:r>
            <a:r>
              <a:rPr lang="en-US" dirty="0" err="1"/>
              <a:t>bir</a:t>
            </a:r>
            <a:r>
              <a:rPr lang="en-US" dirty="0"/>
              <a:t> </a:t>
            </a:r>
            <a:r>
              <a:rPr lang="en-US" dirty="0" err="1"/>
              <a:t>gıda</a:t>
            </a:r>
            <a:r>
              <a:rPr lang="en-US" dirty="0"/>
              <a:t> </a:t>
            </a:r>
            <a:r>
              <a:rPr lang="en-US" dirty="0" err="1"/>
              <a:t>işletmesi</a:t>
            </a:r>
            <a:r>
              <a:rPr lang="en-US" dirty="0"/>
              <a:t> </a:t>
            </a:r>
            <a:r>
              <a:rPr lang="en-US" dirty="0" err="1"/>
              <a:t>kurmak</a:t>
            </a:r>
            <a:r>
              <a:rPr lang="en-US" dirty="0"/>
              <a:t> </a:t>
            </a:r>
            <a:r>
              <a:rPr lang="en-US" dirty="0" err="1"/>
              <a:t>ve</a:t>
            </a:r>
            <a:r>
              <a:rPr lang="en-US" dirty="0"/>
              <a:t> </a:t>
            </a:r>
            <a:r>
              <a:rPr lang="en-US" dirty="0" err="1"/>
              <a:t>yönetmekle</a:t>
            </a:r>
            <a:r>
              <a:rPr lang="en-US" dirty="0"/>
              <a:t> </a:t>
            </a:r>
            <a:r>
              <a:rPr lang="en-US" dirty="0" err="1"/>
              <a:t>ilgili</a:t>
            </a:r>
            <a:r>
              <a:rPr lang="en-US" dirty="0"/>
              <a:t> </a:t>
            </a:r>
            <a:r>
              <a:rPr lang="en-US" dirty="0" err="1"/>
              <a:t>bir</a:t>
            </a:r>
            <a:r>
              <a:rPr lang="en-US" dirty="0"/>
              <a:t> dizi </a:t>
            </a:r>
            <a:r>
              <a:rPr lang="en-US" dirty="0" err="1"/>
              <a:t>konuyu</a:t>
            </a:r>
            <a:r>
              <a:rPr lang="en-US" dirty="0"/>
              <a:t> </a:t>
            </a:r>
            <a:r>
              <a:rPr lang="en-US" dirty="0" err="1"/>
              <a:t>inceledik</a:t>
            </a:r>
            <a:r>
              <a:rPr lang="en-US" dirty="0"/>
              <a:t>, </a:t>
            </a:r>
            <a:r>
              <a:rPr lang="en-US" dirty="0" err="1"/>
              <a:t>ancak</a:t>
            </a:r>
            <a:r>
              <a:rPr lang="en-US" dirty="0"/>
              <a:t> </a:t>
            </a:r>
            <a:r>
              <a:rPr lang="en-US" dirty="0" err="1"/>
              <a:t>nihai</a:t>
            </a:r>
            <a:r>
              <a:rPr lang="en-US" dirty="0"/>
              <a:t> </a:t>
            </a:r>
            <a:r>
              <a:rPr lang="en-US" dirty="0" err="1"/>
              <a:t>olarak</a:t>
            </a:r>
            <a:r>
              <a:rPr lang="en-US" dirty="0"/>
              <a:t> </a:t>
            </a:r>
            <a:r>
              <a:rPr lang="en-US" dirty="0" err="1"/>
              <a:t>kursun</a:t>
            </a:r>
            <a:r>
              <a:rPr lang="en-US" dirty="0"/>
              <a:t> </a:t>
            </a:r>
            <a:r>
              <a:rPr lang="en-US" dirty="0" err="1"/>
              <a:t>amacı</a:t>
            </a:r>
            <a:r>
              <a:rPr lang="en-US" dirty="0"/>
              <a:t>, </a:t>
            </a:r>
            <a:r>
              <a:rPr lang="en-US" dirty="0" err="1"/>
              <a:t>sizin</a:t>
            </a:r>
            <a:r>
              <a:rPr lang="en-US" dirty="0"/>
              <a:t> </a:t>
            </a:r>
            <a:r>
              <a:rPr lang="en-US" dirty="0" err="1"/>
              <a:t>gibi</a:t>
            </a:r>
            <a:r>
              <a:rPr lang="en-US" dirty="0"/>
              <a:t> </a:t>
            </a:r>
            <a:r>
              <a:rPr lang="en-US" dirty="0" err="1"/>
              <a:t>insanların</a:t>
            </a:r>
            <a:r>
              <a:rPr lang="en-US" dirty="0"/>
              <a:t> </a:t>
            </a:r>
            <a:r>
              <a:rPr lang="en-US" dirty="0" err="1"/>
              <a:t>güçlendirilmesine</a:t>
            </a:r>
            <a:r>
              <a:rPr lang="en-US" dirty="0"/>
              <a:t> </a:t>
            </a:r>
            <a:r>
              <a:rPr lang="en-US" dirty="0" err="1"/>
              <a:t>katkıda</a:t>
            </a:r>
            <a:r>
              <a:rPr lang="en-US" dirty="0"/>
              <a:t> </a:t>
            </a:r>
            <a:r>
              <a:rPr lang="en-US" dirty="0" err="1"/>
              <a:t>bulunmaktır</a:t>
            </a:r>
            <a:r>
              <a:rPr lang="en-US" dirty="0"/>
              <a:t>… yeni </a:t>
            </a:r>
            <a:r>
              <a:rPr lang="en-US" dirty="0" err="1"/>
              <a:t>nesil</a:t>
            </a:r>
            <a:r>
              <a:rPr lang="en-US" dirty="0"/>
              <a:t> </a:t>
            </a:r>
            <a:r>
              <a:rPr lang="en-US" dirty="0" err="1"/>
              <a:t>gıda</a:t>
            </a:r>
            <a:r>
              <a:rPr lang="en-US" dirty="0"/>
              <a:t> </a:t>
            </a:r>
            <a:r>
              <a:rPr lang="en-US" dirty="0" err="1"/>
              <a:t>girişimcilerinin</a:t>
            </a:r>
            <a:r>
              <a:rPr lang="en-US" dirty="0"/>
              <a:t> yeni </a:t>
            </a:r>
            <a:r>
              <a:rPr lang="en-US" dirty="0" err="1"/>
              <a:t>etik</a:t>
            </a:r>
            <a:r>
              <a:rPr lang="en-US" dirty="0"/>
              <a:t> </a:t>
            </a:r>
            <a:r>
              <a:rPr lang="en-US" dirty="0" err="1"/>
              <a:t>gıda</a:t>
            </a:r>
            <a:r>
              <a:rPr lang="en-US" dirty="0"/>
              <a:t> </a:t>
            </a:r>
            <a:r>
              <a:rPr lang="en-US" dirty="0" err="1"/>
              <a:t>işletmeleri</a:t>
            </a:r>
            <a:r>
              <a:rPr lang="en-US" dirty="0"/>
              <a:t> </a:t>
            </a:r>
            <a:r>
              <a:rPr lang="en-US" dirty="0" err="1"/>
              <a:t>kurması</a:t>
            </a:r>
            <a:r>
              <a:rPr lang="en-US" dirty="0"/>
              <a:t>, </a:t>
            </a:r>
            <a:r>
              <a:rPr lang="en-US" dirty="0" err="1"/>
              <a:t>büyütmasi</a:t>
            </a:r>
            <a:r>
              <a:rPr lang="en-US" dirty="0"/>
              <a:t> </a:t>
            </a:r>
            <a:r>
              <a:rPr lang="en-US" dirty="0" err="1"/>
              <a:t>ve</a:t>
            </a:r>
            <a:r>
              <a:rPr lang="en-US" dirty="0"/>
              <a:t> </a:t>
            </a:r>
            <a:r>
              <a:rPr lang="en-US" dirty="0" err="1"/>
              <a:t>uyarlamasını</a:t>
            </a:r>
            <a:r>
              <a:rPr lang="en-US" dirty="0"/>
              <a:t> </a:t>
            </a:r>
            <a:r>
              <a:rPr lang="en-US" dirty="0" err="1"/>
              <a:t>sağlamaktır</a:t>
            </a:r>
            <a:r>
              <a:rPr lang="en-US" dirty="0"/>
              <a:t>. Bu </a:t>
            </a:r>
            <a:r>
              <a:rPr lang="en-US" dirty="0" err="1"/>
              <a:t>modülde</a:t>
            </a:r>
            <a:r>
              <a:rPr lang="en-US" dirty="0"/>
              <a:t>, GELECEĞE </a:t>
            </a:r>
            <a:r>
              <a:rPr lang="en-US" dirty="0" err="1"/>
              <a:t>bakıyoruz</a:t>
            </a:r>
            <a:r>
              <a:rPr lang="en-US" dirty="0"/>
              <a:t> </a:t>
            </a:r>
            <a:r>
              <a:rPr lang="en-US" dirty="0" err="1"/>
              <a:t>ve</a:t>
            </a:r>
            <a:r>
              <a:rPr lang="en-US" dirty="0"/>
              <a:t> </a:t>
            </a:r>
            <a:r>
              <a:rPr lang="en-US" dirty="0" err="1"/>
              <a:t>işletmenizin</a:t>
            </a:r>
            <a:r>
              <a:rPr lang="en-US" dirty="0"/>
              <a:t> </a:t>
            </a:r>
            <a:r>
              <a:rPr lang="en-US" dirty="0" err="1"/>
              <a:t>sürdürülebilirliği</a:t>
            </a:r>
            <a:r>
              <a:rPr lang="en-US" dirty="0"/>
              <a:t> </a:t>
            </a:r>
            <a:r>
              <a:rPr lang="en-US" dirty="0" err="1"/>
              <a:t>ve</a:t>
            </a:r>
            <a:r>
              <a:rPr lang="en-US" dirty="0"/>
              <a:t> </a:t>
            </a:r>
            <a:r>
              <a:rPr lang="en-US" dirty="0" err="1"/>
              <a:t>gezegenin</a:t>
            </a:r>
            <a:r>
              <a:rPr lang="en-US" dirty="0"/>
              <a:t> </a:t>
            </a:r>
            <a:r>
              <a:rPr lang="en-US" dirty="0" err="1"/>
              <a:t>geleceği</a:t>
            </a:r>
            <a:r>
              <a:rPr lang="en-US" dirty="0"/>
              <a:t> </a:t>
            </a:r>
            <a:r>
              <a:rPr lang="en-US" dirty="0" err="1"/>
              <a:t>için</a:t>
            </a:r>
            <a:r>
              <a:rPr lang="en-US" dirty="0"/>
              <a:t> </a:t>
            </a:r>
            <a:r>
              <a:rPr lang="en-US" dirty="0" err="1"/>
              <a:t>kritik</a:t>
            </a:r>
            <a:r>
              <a:rPr lang="en-US" dirty="0"/>
              <a:t> </a:t>
            </a:r>
            <a:r>
              <a:rPr lang="en-US" dirty="0" err="1"/>
              <a:t>olan</a:t>
            </a:r>
            <a:r>
              <a:rPr lang="en-US" dirty="0"/>
              <a:t> ana </a:t>
            </a:r>
            <a:r>
              <a:rPr lang="en-US" dirty="0" err="1"/>
              <a:t>unsurları</a:t>
            </a:r>
            <a:r>
              <a:rPr lang="en-US" dirty="0"/>
              <a:t> </a:t>
            </a:r>
            <a:r>
              <a:rPr lang="en-US" dirty="0" err="1"/>
              <a:t>özetliyoruz</a:t>
            </a:r>
            <a:r>
              <a:rPr lang="en-US" dirty="0"/>
              <a:t>.</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algn="l" rtl="0"/>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26461" y="3140188"/>
            <a:ext cx="6574005" cy="689519"/>
          </a:xfrm>
        </p:spPr>
        <p:txBody>
          <a:bodyPr lIns="91440" tIns="45720" rIns="91440" bIns="45720" anchor="ctr">
            <a:noAutofit/>
          </a:bodyPr>
          <a:lstStyle/>
          <a:p>
            <a:pPr algn="l" rtl="0"/>
            <a:r>
              <a:rPr lang="en-US" sz="2100" b="1" err="1"/>
              <a:t>Gelecek</a:t>
            </a:r>
            <a:r>
              <a:rPr lang="en-US" sz="2100" b="1"/>
              <a:t> </a:t>
            </a:r>
            <a:r>
              <a:rPr lang="en-US" sz="2100" b="1" err="1"/>
              <a:t>için</a:t>
            </a:r>
            <a:r>
              <a:rPr lang="en-US" sz="2100" b="1"/>
              <a:t> </a:t>
            </a:r>
            <a:r>
              <a:rPr lang="en-US" sz="2100" b="1" err="1"/>
              <a:t>bir</a:t>
            </a:r>
            <a:r>
              <a:rPr lang="en-US" sz="2100" b="1"/>
              <a:t> </a:t>
            </a:r>
            <a:r>
              <a:rPr lang="en-US" sz="2100" b="1" err="1"/>
              <a:t>araç</a:t>
            </a:r>
            <a:r>
              <a:rPr lang="en-US" sz="2100" b="1"/>
              <a:t> </a:t>
            </a:r>
            <a:r>
              <a:rPr lang="en-US" sz="2100" b="1" err="1"/>
              <a:t>olarak</a:t>
            </a:r>
            <a:r>
              <a:rPr lang="en-US" sz="2100" b="1"/>
              <a:t> </a:t>
            </a:r>
            <a:r>
              <a:rPr lang="en-US" sz="2100" b="1" err="1"/>
              <a:t>İnovasyon</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algn="l" rtl="0"/>
            <a:r>
              <a:rPr lang="en-US" b="1">
                <a:solidFill>
                  <a:srgbClr val="F79037"/>
                </a:solidFill>
              </a:rPr>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algn="l" rtl="0"/>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26461" y="4082417"/>
            <a:ext cx="5412102" cy="689519"/>
          </a:xfrm>
        </p:spPr>
        <p:txBody>
          <a:bodyPr lIns="91440" tIns="45720" rIns="91440" bIns="45720" anchor="ctr">
            <a:noAutofit/>
          </a:bodyPr>
          <a:lstStyle/>
          <a:p>
            <a:r>
              <a:rPr lang="en-US" sz="2100" b="1"/>
              <a:t>"</a:t>
            </a:r>
            <a:r>
              <a:rPr lang="en-US" sz="2100" b="1" err="1"/>
              <a:t>İnsan</a:t>
            </a:r>
            <a:r>
              <a:rPr lang="en-US" sz="2100" b="1"/>
              <a:t>, </a:t>
            </a:r>
            <a:r>
              <a:rPr lang="en-US" sz="2100" b="1" err="1"/>
              <a:t>Gezegen</a:t>
            </a:r>
            <a:r>
              <a:rPr lang="en-US" sz="2100" b="1"/>
              <a:t> </a:t>
            </a:r>
            <a:r>
              <a:rPr lang="en-US" sz="2100" b="1" err="1"/>
              <a:t>ve</a:t>
            </a:r>
            <a:r>
              <a:rPr lang="en-US" sz="2100" b="1"/>
              <a:t> </a:t>
            </a:r>
            <a:r>
              <a:rPr lang="en-US" sz="2100" b="1" err="1"/>
              <a:t>Karlılık</a:t>
            </a:r>
            <a:r>
              <a:rPr lang="en-US" sz="2100" b="1"/>
              <a:t>" </a:t>
            </a:r>
            <a:r>
              <a:rPr lang="en-US" sz="2100" b="1" err="1"/>
              <a:t>ve</a:t>
            </a:r>
            <a:r>
              <a:rPr lang="en-US" sz="2100" b="1"/>
              <a:t> "</a:t>
            </a:r>
            <a:r>
              <a:rPr lang="en-US" sz="2100" b="1" err="1"/>
              <a:t>Sürdürülebilir</a:t>
            </a:r>
            <a:r>
              <a:rPr lang="en-US" sz="2100" b="1"/>
              <a:t> </a:t>
            </a:r>
            <a:r>
              <a:rPr lang="en-US" sz="2100" b="1" err="1"/>
              <a:t>Kalkınma</a:t>
            </a:r>
            <a:r>
              <a:rPr lang="en-US" sz="2100" b="1"/>
              <a:t> </a:t>
            </a:r>
            <a:r>
              <a:rPr lang="en-US" sz="2100" b="1" err="1"/>
              <a:t>Hedefleri</a:t>
            </a:r>
            <a:r>
              <a:rPr lang="en-US" sz="2100" b="1"/>
              <a:t>" </a:t>
            </a:r>
            <a:r>
              <a:rPr lang="en-US" sz="2100" b="1" err="1"/>
              <a:t>için</a:t>
            </a:r>
            <a:r>
              <a:rPr lang="en-US" sz="2100" b="1"/>
              <a:t> </a:t>
            </a:r>
            <a:r>
              <a:rPr lang="en-US" sz="2100" b="1" err="1"/>
              <a:t>daha</a:t>
            </a:r>
            <a:r>
              <a:rPr lang="en-US" sz="2100" b="1"/>
              <a:t> </a:t>
            </a:r>
            <a:r>
              <a:rPr lang="en-US" sz="2100" b="1" err="1"/>
              <a:t>sağlıklı</a:t>
            </a:r>
            <a:r>
              <a:rPr lang="en-US" sz="2100" b="1"/>
              <a:t> </a:t>
            </a:r>
            <a:r>
              <a:rPr lang="en-US" sz="2100" b="1" err="1"/>
              <a:t>bir</a:t>
            </a:r>
            <a:r>
              <a:rPr lang="en-US" sz="2100" b="1"/>
              <a:t> </a:t>
            </a:r>
            <a:r>
              <a:rPr lang="en-US" sz="2100" b="1" err="1"/>
              <a:t>gelecek</a:t>
            </a:r>
            <a:r>
              <a:rPr lang="en-US" sz="2100" b="1"/>
              <a:t> </a:t>
            </a:r>
            <a:r>
              <a:rPr lang="en-US" sz="2100" b="1" err="1"/>
              <a:t>yaratmak</a:t>
            </a:r>
            <a:endParaRPr lang="en-US" sz="2100" b="1" err="1">
              <a:cs typeface="Calibri"/>
            </a:endParaRP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a:xfrm>
            <a:off x="6726461" y="2242806"/>
            <a:ext cx="5364170" cy="689519"/>
          </a:xfrm>
        </p:spPr>
        <p:txBody>
          <a:bodyPr/>
          <a:lstStyle/>
          <a:p>
            <a:pPr algn="l" rtl="0"/>
            <a:r>
              <a:rPr lang="en-US" sz="2100" b="1" dirty="0"/>
              <a:t>SÜRDÜRÜLEBİLİR </a:t>
            </a:r>
            <a:r>
              <a:rPr lang="en-US" sz="2100" b="1" dirty="0" err="1"/>
              <a:t>gıda</a:t>
            </a:r>
            <a:r>
              <a:rPr lang="en-US" sz="2100" b="1" dirty="0"/>
              <a:t> </a:t>
            </a:r>
            <a:r>
              <a:rPr lang="en-US" sz="2100" b="1" dirty="0" err="1"/>
              <a:t>sistemleri</a:t>
            </a:r>
            <a:r>
              <a:rPr lang="en-US" sz="2100" b="1" dirty="0"/>
              <a:t> </a:t>
            </a:r>
            <a:r>
              <a:rPr lang="en-US" sz="2100" b="1" dirty="0" err="1"/>
              <a:t>geliştirmek</a:t>
            </a:r>
            <a:endParaRPr lang="en-US" sz="2100" b="1"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411496" y="368338"/>
            <a:ext cx="5041923" cy="720752"/>
          </a:xfrm>
        </p:spPr>
        <p:txBody>
          <a:bodyPr/>
          <a:lstStyle/>
          <a:p>
            <a:pPr algn="l" rtl="0"/>
            <a:r>
              <a:rPr lang="en-IE" sz="2800" b="1"/>
              <a:t>Gelecek için sürdürülebilirlik</a:t>
            </a:r>
            <a:endParaRPr lang="en-US" sz="2800" b="1"/>
          </a:p>
        </p:txBody>
      </p:sp>
      <p:sp>
        <p:nvSpPr>
          <p:cNvPr id="2" name="Text Placeholder 14">
            <a:extLst>
              <a:ext uri="{FF2B5EF4-FFF2-40B4-BE49-F238E27FC236}">
                <a16:creationId xmlns:a16="http://schemas.microsoft.com/office/drawing/2014/main" id="{911090B0-6631-92D6-AC81-FB50360B23B1}"/>
              </a:ext>
            </a:extLst>
          </p:cNvPr>
          <p:cNvSpPr txBox="1">
            <a:spLocks/>
          </p:cNvSpPr>
          <p:nvPr/>
        </p:nvSpPr>
        <p:spPr>
          <a:xfrm>
            <a:off x="6726461" y="6284177"/>
            <a:ext cx="5160739"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b="1"/>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CD648-140E-F31B-74DF-615DF3ACDB94}"/>
              </a:ext>
            </a:extLst>
          </p:cNvPr>
          <p:cNvSpPr>
            <a:spLocks noGrp="1"/>
          </p:cNvSpPr>
          <p:nvPr>
            <p:ph type="body" sz="quarter" idx="18"/>
          </p:nvPr>
        </p:nvSpPr>
        <p:spPr>
          <a:xfrm>
            <a:off x="798380" y="2045704"/>
            <a:ext cx="10969077" cy="3849918"/>
          </a:xfrm>
        </p:spPr>
        <p:txBody>
          <a:bodyPr lIns="91440" tIns="45720" rIns="91440" bIns="45720" anchor="t"/>
          <a:lstStyle/>
          <a:p>
            <a:pPr marL="342900" indent="-342900">
              <a:spcBef>
                <a:spcPts val="600"/>
              </a:spcBef>
              <a:buFont typeface="Arial" panose="020B0604020202020204" pitchFamily="34" charset="0"/>
              <a:buChar char="•"/>
            </a:pPr>
            <a:r>
              <a:rPr lang="en-IE" b="1" dirty="0" err="1"/>
              <a:t>Çevresel</a:t>
            </a:r>
            <a:r>
              <a:rPr lang="en-IE" b="1" dirty="0"/>
              <a:t> </a:t>
            </a:r>
            <a:r>
              <a:rPr lang="en-IE" b="1" dirty="0" err="1"/>
              <a:t>yönetim</a:t>
            </a:r>
            <a:r>
              <a:rPr lang="en-IE" b="1" dirty="0"/>
              <a:t>: </a:t>
            </a:r>
            <a:r>
              <a:rPr lang="en-IE" dirty="0" err="1"/>
              <a:t>Tedarik</a:t>
            </a:r>
            <a:r>
              <a:rPr lang="en-IE" dirty="0"/>
              <a:t> </a:t>
            </a:r>
            <a:r>
              <a:rPr lang="en-IE" dirty="0" err="1"/>
              <a:t>zinciri</a:t>
            </a:r>
            <a:r>
              <a:rPr lang="en-IE" dirty="0"/>
              <a:t> </a:t>
            </a:r>
            <a:r>
              <a:rPr lang="en-IE" dirty="0" err="1"/>
              <a:t>yönetimi</a:t>
            </a:r>
            <a:r>
              <a:rPr lang="en-IE" dirty="0"/>
              <a:t>, </a:t>
            </a:r>
            <a:r>
              <a:rPr lang="en-IE" dirty="0" err="1"/>
              <a:t>üretim</a:t>
            </a:r>
            <a:r>
              <a:rPr lang="en-IE" dirty="0"/>
              <a:t> </a:t>
            </a:r>
            <a:r>
              <a:rPr lang="en-IE" dirty="0" err="1"/>
              <a:t>süreçlerinde</a:t>
            </a:r>
            <a:r>
              <a:rPr lang="en-IE" dirty="0"/>
              <a:t> </a:t>
            </a:r>
            <a:r>
              <a:rPr lang="en-IE" dirty="0" err="1"/>
              <a:t>doğal</a:t>
            </a:r>
            <a:r>
              <a:rPr lang="en-IE" dirty="0"/>
              <a:t> </a:t>
            </a:r>
            <a:r>
              <a:rPr lang="en-IE" dirty="0" err="1"/>
              <a:t>kaynakların</a:t>
            </a:r>
            <a:r>
              <a:rPr lang="en-IE" dirty="0"/>
              <a:t> </a:t>
            </a:r>
            <a:r>
              <a:rPr lang="en-IE" dirty="0" err="1"/>
              <a:t>korunması</a:t>
            </a:r>
            <a:r>
              <a:rPr lang="en-IE" dirty="0"/>
              <a:t> </a:t>
            </a:r>
            <a:r>
              <a:rPr lang="en-IE" dirty="0" err="1"/>
              <a:t>açısından</a:t>
            </a:r>
            <a:r>
              <a:rPr lang="en-IE" dirty="0"/>
              <a:t> </a:t>
            </a:r>
            <a:r>
              <a:rPr lang="en-IE" dirty="0" err="1"/>
              <a:t>en</a:t>
            </a:r>
            <a:r>
              <a:rPr lang="en-IE" dirty="0"/>
              <a:t> iyi </a:t>
            </a:r>
            <a:r>
              <a:rPr lang="en-IE" dirty="0" err="1"/>
              <a:t>seçimleri</a:t>
            </a:r>
            <a:r>
              <a:rPr lang="en-IE" dirty="0"/>
              <a:t> </a:t>
            </a:r>
            <a:r>
              <a:rPr lang="en-IE" dirty="0" err="1"/>
              <a:t>yaparak</a:t>
            </a:r>
            <a:r>
              <a:rPr lang="en-IE" dirty="0"/>
              <a:t>; </a:t>
            </a:r>
            <a:r>
              <a:rPr lang="en-IE" dirty="0" err="1"/>
              <a:t>sürdürülebilir</a:t>
            </a:r>
            <a:r>
              <a:rPr lang="en-IE" dirty="0"/>
              <a:t> </a:t>
            </a:r>
            <a:r>
              <a:rPr lang="en-IE" dirty="0" err="1"/>
              <a:t>uygulamalar</a:t>
            </a:r>
            <a:r>
              <a:rPr lang="en-IE" dirty="0"/>
              <a:t> </a:t>
            </a:r>
            <a:r>
              <a:rPr lang="en-IE" dirty="0" err="1"/>
              <a:t>ve</a:t>
            </a:r>
            <a:r>
              <a:rPr lang="en-IE" dirty="0"/>
              <a:t> </a:t>
            </a:r>
            <a:r>
              <a:rPr lang="en-IE" dirty="0" err="1"/>
              <a:t>standartlar</a:t>
            </a:r>
            <a:r>
              <a:rPr lang="en-IE" dirty="0"/>
              <a:t> </a:t>
            </a:r>
            <a:r>
              <a:rPr lang="en-IE" dirty="0" err="1"/>
              <a:t>açısından</a:t>
            </a:r>
            <a:r>
              <a:rPr lang="en-IE" dirty="0"/>
              <a:t> </a:t>
            </a:r>
            <a:r>
              <a:rPr lang="en-IE" dirty="0" err="1"/>
              <a:t>teşvik</a:t>
            </a:r>
            <a:r>
              <a:rPr lang="en-IE" dirty="0"/>
              <a:t> </a:t>
            </a:r>
            <a:r>
              <a:rPr lang="en-IE" dirty="0" err="1"/>
              <a:t>ederek</a:t>
            </a:r>
            <a:r>
              <a:rPr lang="en-IE" dirty="0"/>
              <a:t> </a:t>
            </a:r>
            <a:r>
              <a:rPr lang="en-IE" dirty="0" err="1"/>
              <a:t>ve</a:t>
            </a:r>
            <a:r>
              <a:rPr lang="en-IE" dirty="0"/>
              <a:t> </a:t>
            </a:r>
            <a:r>
              <a:rPr lang="en-IE" dirty="0" err="1"/>
              <a:t>insanları</a:t>
            </a:r>
            <a:r>
              <a:rPr lang="en-IE" dirty="0"/>
              <a:t> </a:t>
            </a:r>
            <a:r>
              <a:rPr lang="en-IE" dirty="0" err="1"/>
              <a:t>eğiterek</a:t>
            </a:r>
            <a:r>
              <a:rPr lang="en-IE" dirty="0"/>
              <a:t> </a:t>
            </a:r>
            <a:r>
              <a:rPr lang="en-IE" dirty="0" err="1"/>
              <a:t>çevre</a:t>
            </a:r>
            <a:r>
              <a:rPr lang="en-IE" dirty="0"/>
              <a:t> </a:t>
            </a:r>
            <a:r>
              <a:rPr lang="en-IE" dirty="0" err="1"/>
              <a:t>için</a:t>
            </a:r>
            <a:r>
              <a:rPr lang="en-IE" dirty="0"/>
              <a:t> </a:t>
            </a:r>
            <a:r>
              <a:rPr lang="en-IE" dirty="0" err="1"/>
              <a:t>üzerinize</a:t>
            </a:r>
            <a:r>
              <a:rPr lang="en-IE" dirty="0"/>
              <a:t> </a:t>
            </a:r>
            <a:r>
              <a:rPr lang="en-IE" dirty="0" err="1"/>
              <a:t>düşeni</a:t>
            </a:r>
            <a:r>
              <a:rPr lang="en-IE" dirty="0"/>
              <a:t> </a:t>
            </a:r>
            <a:r>
              <a:rPr lang="en-IE" dirty="0" err="1"/>
              <a:t>yapmış</a:t>
            </a:r>
            <a:r>
              <a:rPr lang="en-IE" dirty="0"/>
              <a:t> </a:t>
            </a:r>
            <a:r>
              <a:rPr lang="en-IE" dirty="0" err="1"/>
              <a:t>olacaksınız</a:t>
            </a:r>
            <a:r>
              <a:rPr lang="en-IE" dirty="0"/>
              <a:t>.</a:t>
            </a:r>
            <a:endParaRPr lang="en-IE" dirty="0">
              <a:cs typeface="Calibri"/>
            </a:endParaRPr>
          </a:p>
          <a:p>
            <a:pPr marL="342900" indent="-342900">
              <a:spcBef>
                <a:spcPts val="600"/>
              </a:spcBef>
              <a:buFont typeface="Arial" panose="020B0604020202020204" pitchFamily="34" charset="0"/>
              <a:buChar char="•"/>
            </a:pPr>
            <a:r>
              <a:rPr lang="en-IE" b="1" dirty="0"/>
              <a:t>Kaynak </a:t>
            </a:r>
            <a:r>
              <a:rPr lang="en-IE" b="1" dirty="0" err="1"/>
              <a:t>Verimliliği</a:t>
            </a:r>
            <a:r>
              <a:rPr lang="en-IE" b="1" dirty="0"/>
              <a:t>: </a:t>
            </a:r>
            <a:r>
              <a:rPr lang="en-IE" dirty="0" err="1"/>
              <a:t>Benzer</a:t>
            </a:r>
            <a:r>
              <a:rPr lang="en-IE" dirty="0"/>
              <a:t> </a:t>
            </a:r>
            <a:r>
              <a:rPr lang="en-IE" dirty="0" err="1"/>
              <a:t>şekilde</a:t>
            </a:r>
            <a:r>
              <a:rPr lang="en-IE" dirty="0"/>
              <a:t>, </a:t>
            </a:r>
            <a:r>
              <a:rPr lang="en-IE" dirty="0" err="1"/>
              <a:t>işinizin</a:t>
            </a:r>
            <a:r>
              <a:rPr lang="en-IE" dirty="0"/>
              <a:t> </a:t>
            </a:r>
            <a:r>
              <a:rPr lang="en-IE" dirty="0" err="1"/>
              <a:t>ve</a:t>
            </a:r>
            <a:r>
              <a:rPr lang="en-IE" dirty="0"/>
              <a:t> </a:t>
            </a:r>
            <a:r>
              <a:rPr lang="en-IE" dirty="0" err="1"/>
              <a:t>tedarikçilerinizin</a:t>
            </a:r>
            <a:r>
              <a:rPr lang="en-IE" dirty="0"/>
              <a:t> </a:t>
            </a:r>
            <a:r>
              <a:rPr lang="en-IE" dirty="0" err="1"/>
              <a:t>kaynak</a:t>
            </a:r>
            <a:r>
              <a:rPr lang="en-IE" dirty="0"/>
              <a:t> </a:t>
            </a:r>
            <a:r>
              <a:rPr lang="en-IE" dirty="0" err="1"/>
              <a:t>kullanımını</a:t>
            </a:r>
            <a:r>
              <a:rPr lang="en-IE" dirty="0"/>
              <a:t> (</a:t>
            </a:r>
            <a:r>
              <a:rPr lang="en-IE" dirty="0" err="1"/>
              <a:t>su</a:t>
            </a:r>
            <a:r>
              <a:rPr lang="en-IE" dirty="0"/>
              <a:t>, </a:t>
            </a:r>
            <a:r>
              <a:rPr lang="en-IE" dirty="0" err="1"/>
              <a:t>enerji</a:t>
            </a:r>
            <a:r>
              <a:rPr lang="en-IE" dirty="0"/>
              <a:t> </a:t>
            </a:r>
            <a:r>
              <a:rPr lang="en-IE" dirty="0" err="1"/>
              <a:t>ve</a:t>
            </a:r>
            <a:r>
              <a:rPr lang="en-IE" dirty="0"/>
              <a:t> </a:t>
            </a:r>
            <a:r>
              <a:rPr lang="en-IE" dirty="0" err="1"/>
              <a:t>toprak</a:t>
            </a:r>
            <a:r>
              <a:rPr lang="en-IE" dirty="0"/>
              <a:t>) optimize </a:t>
            </a:r>
            <a:r>
              <a:rPr lang="en-IE" dirty="0" err="1"/>
              <a:t>etmesini</a:t>
            </a:r>
            <a:r>
              <a:rPr lang="en-IE" dirty="0"/>
              <a:t> </a:t>
            </a:r>
            <a:r>
              <a:rPr lang="en-IE" dirty="0" err="1"/>
              <a:t>sağlayarak</a:t>
            </a:r>
            <a:r>
              <a:rPr lang="en-IE" dirty="0"/>
              <a:t>; </a:t>
            </a:r>
            <a:r>
              <a:rPr lang="en-IE" dirty="0" err="1"/>
              <a:t>gıda</a:t>
            </a:r>
            <a:r>
              <a:rPr lang="en-IE" dirty="0"/>
              <a:t> </a:t>
            </a:r>
            <a:r>
              <a:rPr lang="en-IE" dirty="0" err="1"/>
              <a:t>atığını</a:t>
            </a:r>
            <a:r>
              <a:rPr lang="en-IE" dirty="0"/>
              <a:t> </a:t>
            </a:r>
            <a:r>
              <a:rPr lang="en-IE" dirty="0" err="1"/>
              <a:t>ve</a:t>
            </a:r>
            <a:r>
              <a:rPr lang="en-IE" dirty="0"/>
              <a:t> </a:t>
            </a:r>
            <a:r>
              <a:rPr lang="en-IE" dirty="0" err="1"/>
              <a:t>ambalaj</a:t>
            </a:r>
            <a:r>
              <a:rPr lang="en-IE" dirty="0"/>
              <a:t> </a:t>
            </a:r>
            <a:r>
              <a:rPr lang="en-IE" dirty="0" err="1"/>
              <a:t>atığını</a:t>
            </a:r>
            <a:r>
              <a:rPr lang="en-IE" dirty="0"/>
              <a:t> </a:t>
            </a:r>
            <a:r>
              <a:rPr lang="en-IE" dirty="0" err="1"/>
              <a:t>en</a:t>
            </a:r>
            <a:r>
              <a:rPr lang="en-IE" dirty="0"/>
              <a:t> </a:t>
            </a:r>
            <a:r>
              <a:rPr lang="en-IE" dirty="0" err="1"/>
              <a:t>aza</a:t>
            </a:r>
            <a:r>
              <a:rPr lang="en-IE" dirty="0"/>
              <a:t> </a:t>
            </a:r>
            <a:r>
              <a:rPr lang="en-IE" dirty="0" err="1"/>
              <a:t>indirerek</a:t>
            </a:r>
            <a:r>
              <a:rPr lang="en-IE" dirty="0"/>
              <a:t> </a:t>
            </a:r>
            <a:r>
              <a:rPr lang="en-IE" dirty="0" err="1"/>
              <a:t>veya</a:t>
            </a:r>
            <a:r>
              <a:rPr lang="en-IE" dirty="0"/>
              <a:t> </a:t>
            </a:r>
            <a:r>
              <a:rPr lang="en-IE" dirty="0" err="1"/>
              <a:t>ortadan</a:t>
            </a:r>
            <a:r>
              <a:rPr lang="en-IE" dirty="0"/>
              <a:t> </a:t>
            </a:r>
            <a:r>
              <a:rPr lang="en-IE" dirty="0" err="1"/>
              <a:t>kaldırmak</a:t>
            </a:r>
            <a:r>
              <a:rPr lang="en-IE" dirty="0"/>
              <a:t> </a:t>
            </a:r>
            <a:r>
              <a:rPr lang="en-IE" dirty="0" err="1"/>
              <a:t>için</a:t>
            </a:r>
            <a:r>
              <a:rPr lang="en-IE" dirty="0"/>
              <a:t> </a:t>
            </a:r>
            <a:r>
              <a:rPr lang="en-IE" dirty="0" err="1"/>
              <a:t>çaba</a:t>
            </a:r>
            <a:r>
              <a:rPr lang="en-IE" dirty="0"/>
              <a:t> </a:t>
            </a:r>
            <a:r>
              <a:rPr lang="en-IE" dirty="0" err="1"/>
              <a:t>sarf</a:t>
            </a:r>
            <a:r>
              <a:rPr lang="en-IE" dirty="0"/>
              <a:t> </a:t>
            </a:r>
            <a:r>
              <a:rPr lang="en-IE" dirty="0" err="1"/>
              <a:t>ederek</a:t>
            </a:r>
            <a:r>
              <a:rPr lang="en-IE" dirty="0"/>
              <a:t> </a:t>
            </a:r>
            <a:r>
              <a:rPr lang="en-IE" dirty="0" err="1"/>
              <a:t>rolünüzü</a:t>
            </a:r>
            <a:r>
              <a:rPr lang="en-IE" dirty="0"/>
              <a:t> </a:t>
            </a:r>
            <a:r>
              <a:rPr lang="en-IE" dirty="0" err="1"/>
              <a:t>yerine</a:t>
            </a:r>
            <a:r>
              <a:rPr lang="en-IE" dirty="0"/>
              <a:t> </a:t>
            </a:r>
            <a:r>
              <a:rPr lang="en-IE" dirty="0" err="1"/>
              <a:t>getireceksiniz</a:t>
            </a:r>
            <a:r>
              <a:rPr lang="en-IE" dirty="0"/>
              <a:t>.</a:t>
            </a:r>
            <a:endParaRPr lang="en-IE" dirty="0">
              <a:cs typeface="Calibri"/>
            </a:endParaRPr>
          </a:p>
          <a:p>
            <a:pPr marL="342900" indent="-342900">
              <a:spcBef>
                <a:spcPts val="600"/>
              </a:spcBef>
              <a:buFont typeface="Arial" panose="020B0604020202020204" pitchFamily="34" charset="0"/>
              <a:buChar char="•"/>
            </a:pPr>
            <a:r>
              <a:rPr lang="en-IE" b="1" dirty="0" err="1"/>
              <a:t>İklim</a:t>
            </a:r>
            <a:r>
              <a:rPr lang="en-IE" b="1" dirty="0"/>
              <a:t> </a:t>
            </a:r>
            <a:r>
              <a:rPr lang="en-IE" b="1" dirty="0" err="1"/>
              <a:t>Değişikliği</a:t>
            </a:r>
            <a:r>
              <a:rPr lang="en-IE" b="1" dirty="0"/>
              <a:t> </a:t>
            </a:r>
            <a:r>
              <a:rPr lang="en-IE" b="1" dirty="0" err="1"/>
              <a:t>Azaltma</a:t>
            </a:r>
            <a:r>
              <a:rPr lang="en-IE" b="1" dirty="0"/>
              <a:t>: </a:t>
            </a:r>
            <a:r>
              <a:rPr lang="en-IE" dirty="0" err="1"/>
              <a:t>Rolünüz</a:t>
            </a:r>
            <a:r>
              <a:rPr lang="en-IE" dirty="0"/>
              <a:t>, </a:t>
            </a:r>
            <a:r>
              <a:rPr lang="en-IE" dirty="0" err="1">
                <a:ea typeface="+mn-lt"/>
                <a:cs typeface="+mn-lt"/>
              </a:rPr>
              <a:t>işinizde</a:t>
            </a:r>
            <a:r>
              <a:rPr lang="en-IE" dirty="0">
                <a:ea typeface="+mn-lt"/>
                <a:cs typeface="+mn-lt"/>
              </a:rPr>
              <a:t> </a:t>
            </a:r>
            <a:r>
              <a:rPr lang="en-US" dirty="0" err="1">
                <a:ea typeface="+mn-lt"/>
                <a:cs typeface="+mn-lt"/>
              </a:rPr>
              <a:t>gıda</a:t>
            </a:r>
            <a:r>
              <a:rPr lang="en-US" dirty="0">
                <a:ea typeface="+mn-lt"/>
                <a:cs typeface="+mn-lt"/>
              </a:rPr>
              <a:t> </a:t>
            </a:r>
            <a:r>
              <a:rPr lang="en-US" dirty="0" err="1">
                <a:ea typeface="+mn-lt"/>
                <a:cs typeface="+mn-lt"/>
              </a:rPr>
              <a:t>üretimi</a:t>
            </a:r>
            <a:r>
              <a:rPr lang="en-US" dirty="0">
                <a:ea typeface="+mn-lt"/>
                <a:cs typeface="+mn-lt"/>
              </a:rPr>
              <a:t>, </a:t>
            </a:r>
            <a:r>
              <a:rPr lang="en-US" dirty="0" err="1">
                <a:ea typeface="+mn-lt"/>
                <a:cs typeface="+mn-lt"/>
              </a:rPr>
              <a:t>nakliyesi</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atık</a:t>
            </a:r>
            <a:r>
              <a:rPr lang="en-US" dirty="0">
                <a:ea typeface="+mn-lt"/>
                <a:cs typeface="+mn-lt"/>
              </a:rPr>
              <a:t> </a:t>
            </a:r>
            <a:r>
              <a:rPr lang="en-US" dirty="0" err="1">
                <a:ea typeface="+mn-lt"/>
                <a:cs typeface="+mn-lt"/>
              </a:rPr>
              <a:t>yönetimi</a:t>
            </a:r>
            <a:r>
              <a:rPr lang="en-US" dirty="0">
                <a:ea typeface="+mn-lt"/>
                <a:cs typeface="+mn-lt"/>
              </a:rPr>
              <a:t> </a:t>
            </a:r>
            <a:r>
              <a:rPr lang="en-US" dirty="0" err="1">
                <a:ea typeface="+mn-lt"/>
                <a:cs typeface="+mn-lt"/>
              </a:rPr>
              <a:t>ile</a:t>
            </a:r>
            <a:r>
              <a:rPr lang="en-US" dirty="0">
                <a:ea typeface="+mn-lt"/>
                <a:cs typeface="+mn-lt"/>
              </a:rPr>
              <a:t> </a:t>
            </a:r>
            <a:r>
              <a:rPr lang="en-US" dirty="0" err="1">
                <a:ea typeface="+mn-lt"/>
                <a:cs typeface="+mn-lt"/>
              </a:rPr>
              <a:t>ilişkili</a:t>
            </a:r>
            <a:r>
              <a:rPr lang="en-US" dirty="0">
                <a:ea typeface="+mn-lt"/>
                <a:cs typeface="+mn-lt"/>
              </a:rPr>
              <a:t> sera </a:t>
            </a:r>
            <a:r>
              <a:rPr lang="en-US" dirty="0" err="1">
                <a:ea typeface="+mn-lt"/>
                <a:cs typeface="+mn-lt"/>
              </a:rPr>
              <a:t>gazı</a:t>
            </a:r>
            <a:r>
              <a:rPr lang="en-US" dirty="0">
                <a:ea typeface="+mn-lt"/>
                <a:cs typeface="+mn-lt"/>
              </a:rPr>
              <a:t> </a:t>
            </a:r>
            <a:r>
              <a:rPr lang="en-US" dirty="0" err="1">
                <a:ea typeface="+mn-lt"/>
                <a:cs typeface="+mn-lt"/>
              </a:rPr>
              <a:t>emisyonlarından</a:t>
            </a:r>
            <a:r>
              <a:rPr lang="en-US" dirty="0"/>
              <a:t> </a:t>
            </a:r>
            <a:r>
              <a:rPr lang="en-US" dirty="0" err="1"/>
              <a:t>kaynaklı</a:t>
            </a:r>
            <a:r>
              <a:rPr lang="en-US" dirty="0"/>
              <a:t> </a:t>
            </a:r>
            <a:r>
              <a:rPr lang="en-IE" dirty="0" err="1"/>
              <a:t>karbon</a:t>
            </a:r>
            <a:r>
              <a:rPr lang="en-IE" dirty="0"/>
              <a:t> </a:t>
            </a:r>
            <a:r>
              <a:rPr lang="en-IE" dirty="0" err="1"/>
              <a:t>ayak</a:t>
            </a:r>
            <a:r>
              <a:rPr lang="en-IE" dirty="0"/>
              <a:t> </a:t>
            </a:r>
            <a:r>
              <a:rPr lang="en-IE" dirty="0" err="1"/>
              <a:t>izini</a:t>
            </a:r>
            <a:r>
              <a:rPr lang="en-IE" dirty="0"/>
              <a:t> </a:t>
            </a:r>
            <a:r>
              <a:rPr lang="en-IE" dirty="0" err="1"/>
              <a:t>en</a:t>
            </a:r>
            <a:r>
              <a:rPr lang="en-IE" dirty="0"/>
              <a:t> </a:t>
            </a:r>
            <a:r>
              <a:rPr lang="en-IE" dirty="0" err="1"/>
              <a:t>aza</a:t>
            </a:r>
            <a:r>
              <a:rPr lang="en-IE" dirty="0"/>
              <a:t> </a:t>
            </a:r>
            <a:r>
              <a:rPr lang="en-IE" dirty="0" err="1"/>
              <a:t>indirmeyi</a:t>
            </a:r>
            <a:r>
              <a:rPr lang="en-IE" dirty="0"/>
              <a:t> </a:t>
            </a:r>
            <a:r>
              <a:rPr lang="en-IE" dirty="0" err="1"/>
              <a:t>ve</a:t>
            </a:r>
            <a:r>
              <a:rPr lang="en-IE" dirty="0"/>
              <a:t> </a:t>
            </a:r>
            <a:r>
              <a:rPr lang="en-IE" dirty="0" err="1"/>
              <a:t>karbon</a:t>
            </a:r>
            <a:r>
              <a:rPr lang="en-IE" dirty="0"/>
              <a:t> </a:t>
            </a:r>
            <a:r>
              <a:rPr lang="en-IE" dirty="0" err="1"/>
              <a:t>ayak</a:t>
            </a:r>
            <a:r>
              <a:rPr lang="en-IE" dirty="0"/>
              <a:t> </a:t>
            </a:r>
            <a:r>
              <a:rPr lang="en-IE" dirty="0" err="1"/>
              <a:t>izini</a:t>
            </a:r>
            <a:r>
              <a:rPr lang="en-IE" dirty="0"/>
              <a:t> </a:t>
            </a:r>
            <a:r>
              <a:rPr lang="en-IE" dirty="0" err="1"/>
              <a:t>azaltmaya</a:t>
            </a:r>
            <a:r>
              <a:rPr lang="en-IE" dirty="0"/>
              <a:t> </a:t>
            </a:r>
            <a:r>
              <a:rPr lang="en-IE" dirty="0" err="1"/>
              <a:t>yönelik</a:t>
            </a:r>
            <a:r>
              <a:rPr lang="en-IE" dirty="0"/>
              <a:t> </a:t>
            </a:r>
            <a:r>
              <a:rPr lang="en-IE" dirty="0" err="1"/>
              <a:t>stratejileri</a:t>
            </a:r>
            <a:r>
              <a:rPr lang="en-IE" dirty="0"/>
              <a:t> </a:t>
            </a:r>
            <a:r>
              <a:rPr lang="en-IE" dirty="0" err="1"/>
              <a:t>vurgulamayı</a:t>
            </a:r>
            <a:r>
              <a:rPr lang="en-IE" dirty="0"/>
              <a:t> </a:t>
            </a:r>
            <a:r>
              <a:rPr lang="en-IE" dirty="0" err="1"/>
              <a:t>içerecektir</a:t>
            </a:r>
            <a:r>
              <a:rPr lang="en-IE" dirty="0"/>
              <a:t>.</a:t>
            </a:r>
            <a:endParaRPr lang="en-US" dirty="0">
              <a:cs typeface="Calibri"/>
            </a:endParaRPr>
          </a:p>
        </p:txBody>
      </p:sp>
      <p:sp>
        <p:nvSpPr>
          <p:cNvPr id="3" name="Text Placeholder 2">
            <a:extLst>
              <a:ext uri="{FF2B5EF4-FFF2-40B4-BE49-F238E27FC236}">
                <a16:creationId xmlns:a16="http://schemas.microsoft.com/office/drawing/2014/main" id="{640E5D79-E7CF-E93C-9F62-52A500C500E0}"/>
              </a:ext>
            </a:extLst>
          </p:cNvPr>
          <p:cNvSpPr>
            <a:spLocks noGrp="1"/>
          </p:cNvSpPr>
          <p:nvPr>
            <p:ph type="body" sz="quarter" idx="16"/>
          </p:nvPr>
        </p:nvSpPr>
        <p:spPr/>
        <p:txBody>
          <a:bodyPr/>
          <a:lstStyle/>
          <a:p>
            <a:pPr algn="l" rtl="0"/>
            <a:r>
              <a:rPr lang="en-IE" b="1"/>
              <a:t>Bir Gıda Girişimcisi olarak, Sürdürülebilir Gıda Sistemlerinin Geliştirilmesinde rol oynayabilirsiniz:</a:t>
            </a:r>
          </a:p>
        </p:txBody>
      </p:sp>
      <p:grpSp>
        <p:nvGrpSpPr>
          <p:cNvPr id="4" name="Graphic 2">
            <a:extLst>
              <a:ext uri="{FF2B5EF4-FFF2-40B4-BE49-F238E27FC236}">
                <a16:creationId xmlns:a16="http://schemas.microsoft.com/office/drawing/2014/main" id="{0EE34CA4-A400-79BA-EACB-BF138C2481A4}"/>
              </a:ext>
            </a:extLst>
          </p:cNvPr>
          <p:cNvGrpSpPr/>
          <p:nvPr/>
        </p:nvGrpSpPr>
        <p:grpSpPr>
          <a:xfrm>
            <a:off x="10358539" y="699266"/>
            <a:ext cx="978186" cy="979254"/>
            <a:chOff x="690225" y="4499263"/>
            <a:chExt cx="1499146" cy="1521296"/>
          </a:xfrm>
        </p:grpSpPr>
        <p:sp>
          <p:nvSpPr>
            <p:cNvPr id="5" name="Freeform 12">
              <a:extLst>
                <a:ext uri="{FF2B5EF4-FFF2-40B4-BE49-F238E27FC236}">
                  <a16:creationId xmlns:a16="http://schemas.microsoft.com/office/drawing/2014/main" id="{65B163DB-8131-52E8-4A46-31483F54ED3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FE7EDF74-69CA-AA8D-52ED-B74393F7AB9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C9FEAA46-191E-CFF2-A63F-4FC81B6210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1CE5CF75-66E4-956E-C448-A631213BEF7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CB189E64-7ACE-820C-A7F1-E08731EE7BA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2836C3B7-1EBD-2F81-DA57-E035299772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B75549B9-1012-2684-BE92-69AE1776BAC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7E6C57D9-BD92-B604-373B-73BD7A179AC8}"/>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F970DFB5-AC54-C806-F749-B27C3FC3E97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97357F23-20AC-76D8-4DB5-0569FD2CBB7E}"/>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1AFD451F-C603-89BE-D622-45D545B33BD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3039C287-E0BF-76D8-835C-E76BF2BE3C0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C014C36F-C1ED-FC87-6401-A0F685A73F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4A2C0E34-9FDA-4D55-8FA0-8DEC2BAE6B38}"/>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784153BC-6C36-1549-9D44-A7954EF5163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59241FB3-F8D7-B2DE-08FC-27B19DBBD9A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B4D973B6-C578-DF41-50B9-BB921371120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22E59DE0-D5EC-E767-BB8E-BD19B441AB75}"/>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7FDD6D74-E9D7-1E82-938A-E91821EE908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4EAD6228-55DE-1AA3-429F-C889712B6E41}"/>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2E7205ED-0FE0-593C-8005-4E95D024ECE7}"/>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09BC660-6940-D768-F64F-1AB5FEA13CA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AEBA833F-AA3E-1ACE-F94C-4F6B7134A85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6D41E039-20D3-2BA0-B125-CC4ECBF0DCF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8C4BCFA6-8BFB-96EE-82E0-6E3A0121DEB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EAF2EC48-3328-0A20-93AC-2E8402A7CF6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20902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C4C521-ACB3-3C4A-98C7-52C0D86C782A}"/>
              </a:ext>
            </a:extLst>
          </p:cNvPr>
          <p:cNvSpPr>
            <a:spLocks noGrp="1"/>
          </p:cNvSpPr>
          <p:nvPr>
            <p:ph type="body" sz="quarter" idx="13"/>
          </p:nvPr>
        </p:nvSpPr>
        <p:spPr>
          <a:xfrm>
            <a:off x="629148" y="1532028"/>
            <a:ext cx="4624777" cy="3793943"/>
          </a:xfrm>
        </p:spPr>
        <p:txBody>
          <a:bodyPr/>
          <a:lstStyle/>
          <a:p>
            <a:pPr rtl="0"/>
            <a:r>
              <a:rPr lang="en-US" b="1" dirty="0"/>
              <a:t>HER ZAMAN ORGANİK ALDIĞINIZDA, DAHA FAZLA ÇİFTÇİYİ ORGANİK YETİŞTİRMEYE İKNA EDERSİNİZ</a:t>
            </a:r>
          </a:p>
          <a:p>
            <a:pPr rtl="0"/>
            <a:endParaRPr lang="en-US" b="1" dirty="0"/>
          </a:p>
        </p:txBody>
      </p:sp>
      <p:pic>
        <p:nvPicPr>
          <p:cNvPr id="23" name="Picture Placeholder 22">
            <a:extLst>
              <a:ext uri="{FF2B5EF4-FFF2-40B4-BE49-F238E27FC236}">
                <a16:creationId xmlns:a16="http://schemas.microsoft.com/office/drawing/2014/main" id="{C3573787-DFF1-CB4F-A5BF-AB39C367BF5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t="8899" b="8899"/>
          <a:stretch>
            <a:fillRect/>
          </a:stretch>
        </p:blipFill>
        <p:spPr/>
      </p:pic>
      <p:grpSp>
        <p:nvGrpSpPr>
          <p:cNvPr id="24" name="Group 23">
            <a:extLst>
              <a:ext uri="{FF2B5EF4-FFF2-40B4-BE49-F238E27FC236}">
                <a16:creationId xmlns:a16="http://schemas.microsoft.com/office/drawing/2014/main" id="{8B08CF45-6FE0-9940-9FBF-A234457404D0}"/>
              </a:ext>
            </a:extLst>
          </p:cNvPr>
          <p:cNvGrpSpPr/>
          <p:nvPr/>
        </p:nvGrpSpPr>
        <p:grpSpPr>
          <a:xfrm>
            <a:off x="4818620" y="850021"/>
            <a:ext cx="1487826" cy="1083162"/>
            <a:chOff x="3400450" y="986392"/>
            <a:chExt cx="1487826" cy="1083162"/>
          </a:xfrm>
        </p:grpSpPr>
        <p:sp>
          <p:nvSpPr>
            <p:cNvPr id="25" name="Freeform 24">
              <a:extLst>
                <a:ext uri="{FF2B5EF4-FFF2-40B4-BE49-F238E27FC236}">
                  <a16:creationId xmlns:a16="http://schemas.microsoft.com/office/drawing/2014/main" id="{232561EF-98E9-9948-9538-B6806B3E513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AFE9B329-CE44-B44E-9FA4-0C36AEF53A2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38246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04631" y="1822976"/>
            <a:ext cx="5835655" cy="3291086"/>
          </a:xfrm>
        </p:spPr>
        <p:txBody>
          <a:bodyPr lIns="91440" tIns="45720" rIns="91440" bIns="45720" anchor="t"/>
          <a:lstStyle/>
          <a:p>
            <a:pPr algn="l" rtl="0"/>
            <a:r>
              <a:rPr lang="en-US" b="1" err="1"/>
              <a:t>Yansıtma</a:t>
            </a:r>
            <a:r>
              <a:rPr lang="en-US" b="1"/>
              <a:t>:</a:t>
            </a:r>
          </a:p>
          <a:p>
            <a:pPr marL="342900" indent="-342900" algn="l" rtl="0">
              <a:buFont typeface="Arial" panose="020B0604020202020204" pitchFamily="34" charset="0"/>
              <a:buChar char="•"/>
            </a:pPr>
            <a:r>
              <a:rPr lang="en-US"/>
              <a:t>Daha sürdürülebilir bir gıda sistemi inşa etmede fark yaratan, işinizde veya kişisel yaşamınızda hâlihazırda uyguladığınız 3 eylemi listeleyin.</a:t>
            </a:r>
          </a:p>
          <a:p>
            <a:pPr marL="342900" indent="-342900" algn="l" rtl="0">
              <a:buFont typeface="Arial" panose="020B0604020202020204" pitchFamily="34" charset="0"/>
              <a:buChar char="•"/>
            </a:pPr>
            <a:r>
              <a:rPr lang="en-US"/>
              <a:t>Yakın gelecekte gerçekleştirmeyi taahhüt ettiğiniz 3 ek eylemi listeleyin.</a:t>
            </a:r>
          </a:p>
          <a:p>
            <a:pPr algn="l" rtl="0"/>
            <a:endParaRPr lang="en-US"/>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680644" y="751287"/>
            <a:ext cx="4990998" cy="992652"/>
          </a:xfrm>
        </p:spPr>
        <p:txBody>
          <a:bodyPr/>
          <a:lstStyle/>
          <a:p>
            <a:pPr algn="l" rtl="0"/>
            <a:r>
              <a:rPr lang="en-US" b="1">
                <a:highlight>
                  <a:srgbClr val="F79037"/>
                </a:highlight>
              </a:rPr>
              <a:t>Öğrenci Alıştırması:</a:t>
            </a:r>
          </a:p>
          <a:p>
            <a:pPr algn="l" rtl="0"/>
            <a:endParaRPr lang="en-US" b="1">
              <a:highlight>
                <a:srgbClr val="F79037"/>
              </a:highlight>
            </a:endParaRPr>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pSp>
        <p:nvGrpSpPr>
          <p:cNvPr id="3" name="Group 2">
            <a:extLst>
              <a:ext uri="{FF2B5EF4-FFF2-40B4-BE49-F238E27FC236}">
                <a16:creationId xmlns:a16="http://schemas.microsoft.com/office/drawing/2014/main" id="{F202B891-9528-8D47-36E8-887129A52651}"/>
              </a:ext>
            </a:extLst>
          </p:cNvPr>
          <p:cNvGrpSpPr/>
          <p:nvPr/>
        </p:nvGrpSpPr>
        <p:grpSpPr>
          <a:xfrm>
            <a:off x="4648632" y="813559"/>
            <a:ext cx="1035918" cy="1043265"/>
            <a:chOff x="3258209" y="1217582"/>
            <a:chExt cx="4712093" cy="4711281"/>
          </a:xfrm>
        </p:grpSpPr>
        <p:sp>
          <p:nvSpPr>
            <p:cNvPr id="4" name="Freeform 31">
              <a:extLst>
                <a:ext uri="{FF2B5EF4-FFF2-40B4-BE49-F238E27FC236}">
                  <a16:creationId xmlns:a16="http://schemas.microsoft.com/office/drawing/2014/main" id="{F9EE6990-EEAF-03CC-ED4C-BAAA3421E4A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6" name="Freeform 32">
              <a:extLst>
                <a:ext uri="{FF2B5EF4-FFF2-40B4-BE49-F238E27FC236}">
                  <a16:creationId xmlns:a16="http://schemas.microsoft.com/office/drawing/2014/main" id="{1CFEDBA0-8B13-B0FE-8D33-6661C13F3A41}"/>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7" name="Group 6">
              <a:extLst>
                <a:ext uri="{FF2B5EF4-FFF2-40B4-BE49-F238E27FC236}">
                  <a16:creationId xmlns:a16="http://schemas.microsoft.com/office/drawing/2014/main" id="{A92EA42A-93CF-BE1C-FCCA-18C134DBB6D1}"/>
                </a:ext>
              </a:extLst>
            </p:cNvPr>
            <p:cNvGrpSpPr/>
            <p:nvPr/>
          </p:nvGrpSpPr>
          <p:grpSpPr>
            <a:xfrm>
              <a:off x="3258209" y="1217582"/>
              <a:ext cx="4712093" cy="4711281"/>
              <a:chOff x="3258209" y="1217582"/>
              <a:chExt cx="4712093" cy="4711281"/>
            </a:xfrm>
          </p:grpSpPr>
          <p:sp>
            <p:nvSpPr>
              <p:cNvPr id="8" name="Freeform 16">
                <a:extLst>
                  <a:ext uri="{FF2B5EF4-FFF2-40B4-BE49-F238E27FC236}">
                    <a16:creationId xmlns:a16="http://schemas.microsoft.com/office/drawing/2014/main" id="{E1DA7D92-8E1B-2B60-AD48-D65E257B5B49}"/>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9" name="Freeform 17">
                <a:extLst>
                  <a:ext uri="{FF2B5EF4-FFF2-40B4-BE49-F238E27FC236}">
                    <a16:creationId xmlns:a16="http://schemas.microsoft.com/office/drawing/2014/main" id="{27BB5920-42E1-5043-F614-AF33565BDEDF}"/>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1C2BA558-965F-0F22-C5D2-37C344F4343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370C222E-FF04-E01C-A48A-049ADFBD9D5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88AAE608-EFB9-654F-CB8C-68AC7AB274CB}"/>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8F4A0C58-41AF-10A2-7E18-26D68EFE6FC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7E56B63-1E2E-AA41-9189-8F516109BD2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5789E314-B04A-639F-23AE-BEA9126D4DA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1FD88E07-4B24-337F-C648-426C46DC26E2}"/>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A1F8E7D0-23A7-F055-492B-20519A78B23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73BA3409-A9DB-FF0D-8340-5A863C472624}"/>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A36D65E5-E195-1B87-DF8B-6EEBFE3D62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32EA6DC8-47CB-D184-B659-F7227F33E788}"/>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1FEAB86B-4ABA-170C-1B0A-AD5DCD6450B6}"/>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F4002D6D-6687-3D13-D1C0-14CD10DA623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06964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641445" y="2009904"/>
            <a:ext cx="7874758" cy="3600483"/>
          </a:xfrm>
        </p:spPr>
        <p:txBody>
          <a:bodyPr lIns="91440" tIns="45720" rIns="91440" bIns="45720" anchor="t"/>
          <a:lstStyle/>
          <a:p>
            <a:pPr marL="342900" indent="-342900" algn="l" rtl="0">
              <a:buFont typeface="Arial" panose="020B0604020202020204" pitchFamily="34" charset="0"/>
              <a:buChar char="•"/>
            </a:pPr>
            <a:r>
              <a:rPr lang="en-US" b="1" dirty="0" err="1">
                <a:solidFill>
                  <a:srgbClr val="F79037"/>
                </a:solidFill>
                <a:hlinkClick r:id="rId3">
                  <a:extLst>
                    <a:ext uri="{A12FA001-AC4F-418D-AE19-62706E023703}">
                      <ahyp:hlinkClr xmlns:ahyp="http://schemas.microsoft.com/office/drawing/2018/hyperlinkcolor" val="tx"/>
                    </a:ext>
                  </a:extLst>
                </a:hlinkClick>
              </a:rPr>
              <a:t>Etik</a:t>
            </a:r>
            <a:r>
              <a:rPr lang="en-US" b="1" dirty="0">
                <a:solidFill>
                  <a:srgbClr val="F79037"/>
                </a:solidFill>
                <a:hlinkClick r:id="rId3">
                  <a:extLst>
                    <a:ext uri="{A12FA001-AC4F-418D-AE19-62706E023703}">
                      <ahyp:hlinkClr xmlns:ahyp="http://schemas.microsoft.com/office/drawing/2018/hyperlinkcolor" val="tx"/>
                    </a:ext>
                  </a:extLst>
                </a:hlinkClick>
              </a:rPr>
              <a:t> </a:t>
            </a:r>
            <a:r>
              <a:rPr lang="en-US" b="1" dirty="0" err="1">
                <a:solidFill>
                  <a:srgbClr val="F79037"/>
                </a:solidFill>
                <a:hlinkClick r:id="rId3">
                  <a:extLst>
                    <a:ext uri="{A12FA001-AC4F-418D-AE19-62706E023703}">
                      <ahyp:hlinkClr xmlns:ahyp="http://schemas.microsoft.com/office/drawing/2018/hyperlinkcolor" val="tx"/>
                    </a:ext>
                  </a:extLst>
                </a:hlinkClick>
              </a:rPr>
              <a:t>bir</a:t>
            </a:r>
            <a:r>
              <a:rPr lang="en-US" b="1" dirty="0">
                <a:solidFill>
                  <a:srgbClr val="F79037"/>
                </a:solidFill>
                <a:hlinkClick r:id="rId3">
                  <a:extLst>
                    <a:ext uri="{A12FA001-AC4F-418D-AE19-62706E023703}">
                      <ahyp:hlinkClr xmlns:ahyp="http://schemas.microsoft.com/office/drawing/2018/hyperlinkcolor" val="tx"/>
                    </a:ext>
                  </a:extLst>
                </a:hlinkClick>
              </a:rPr>
              <a:t> AB </a:t>
            </a:r>
            <a:r>
              <a:rPr lang="en-US" b="1" dirty="0" err="1">
                <a:solidFill>
                  <a:srgbClr val="F79037"/>
                </a:solidFill>
                <a:hlinkClick r:id="rId3">
                  <a:extLst>
                    <a:ext uri="{A12FA001-AC4F-418D-AE19-62706E023703}">
                      <ahyp:hlinkClr xmlns:ahyp="http://schemas.microsoft.com/office/drawing/2018/hyperlinkcolor" val="tx"/>
                    </a:ext>
                  </a:extLst>
                </a:hlinkClick>
              </a:rPr>
              <a:t>gıda</a:t>
            </a:r>
            <a:r>
              <a:rPr lang="en-US" b="1" dirty="0">
                <a:solidFill>
                  <a:srgbClr val="F79037"/>
                </a:solidFill>
                <a:hlinkClick r:id="rId3">
                  <a:extLst>
                    <a:ext uri="{A12FA001-AC4F-418D-AE19-62706E023703}">
                      <ahyp:hlinkClr xmlns:ahyp="http://schemas.microsoft.com/office/drawing/2018/hyperlinkcolor" val="tx"/>
                    </a:ext>
                  </a:extLst>
                </a:hlinkClick>
              </a:rPr>
              <a:t> </a:t>
            </a:r>
            <a:r>
              <a:rPr lang="en-US" b="1" dirty="0" err="1">
                <a:solidFill>
                  <a:srgbClr val="F79037"/>
                </a:solidFill>
                <a:hlinkClick r:id="rId3">
                  <a:extLst>
                    <a:ext uri="{A12FA001-AC4F-418D-AE19-62706E023703}">
                      <ahyp:hlinkClr xmlns:ahyp="http://schemas.microsoft.com/office/drawing/2018/hyperlinkcolor" val="tx"/>
                    </a:ext>
                  </a:extLst>
                </a:hlinkClick>
              </a:rPr>
              <a:t>etiketine</a:t>
            </a:r>
            <a:r>
              <a:rPr lang="en-US" b="1" dirty="0">
                <a:solidFill>
                  <a:srgbClr val="F79037"/>
                </a:solidFill>
                <a:hlinkClick r:id="rId3">
                  <a:extLst>
                    <a:ext uri="{A12FA001-AC4F-418D-AE19-62706E023703}">
                      <ahyp:hlinkClr xmlns:ahyp="http://schemas.microsoft.com/office/drawing/2018/hyperlinkcolor" val="tx"/>
                    </a:ext>
                  </a:extLst>
                </a:hlinkClick>
              </a:rPr>
              <a:t> </a:t>
            </a:r>
            <a:r>
              <a:rPr lang="en-US" b="1" dirty="0" err="1">
                <a:solidFill>
                  <a:srgbClr val="F79037"/>
                </a:solidFill>
                <a:hlinkClick r:id="rId3">
                  <a:extLst>
                    <a:ext uri="{A12FA001-AC4F-418D-AE19-62706E023703}">
                      <ahyp:hlinkClr xmlns:ahyp="http://schemas.microsoft.com/office/drawing/2018/hyperlinkcolor" val="tx"/>
                    </a:ext>
                  </a:extLst>
                </a:hlinkClick>
              </a:rPr>
              <a:t>ihtiyacımız</a:t>
            </a:r>
            <a:r>
              <a:rPr lang="en-US" b="1" dirty="0">
                <a:solidFill>
                  <a:srgbClr val="F79037"/>
                </a:solidFill>
                <a:hlinkClick r:id="rId3">
                  <a:extLst>
                    <a:ext uri="{A12FA001-AC4F-418D-AE19-62706E023703}">
                      <ahyp:hlinkClr xmlns:ahyp="http://schemas.microsoft.com/office/drawing/2018/hyperlinkcolor" val="tx"/>
                    </a:ext>
                  </a:extLst>
                </a:hlinkClick>
              </a:rPr>
              <a:t> var </a:t>
            </a:r>
            <a:r>
              <a:rPr lang="en-US" b="1" dirty="0" err="1">
                <a:solidFill>
                  <a:srgbClr val="F79037"/>
                </a:solidFill>
                <a:hlinkClick r:id="rId3">
                  <a:extLst>
                    <a:ext uri="{A12FA001-AC4F-418D-AE19-62706E023703}">
                      <ahyp:hlinkClr xmlns:ahyp="http://schemas.microsoft.com/office/drawing/2018/hyperlinkcolor" val="tx"/>
                    </a:ext>
                  </a:extLst>
                </a:hlinkClick>
              </a:rPr>
              <a:t>mı</a:t>
            </a:r>
            <a:r>
              <a:rPr lang="en-US" b="1" dirty="0">
                <a:solidFill>
                  <a:srgbClr val="F79037"/>
                </a:solidFill>
                <a:hlinkClick r:id="rId3">
                  <a:extLst>
                    <a:ext uri="{A12FA001-AC4F-418D-AE19-62706E023703}">
                      <ahyp:hlinkClr xmlns:ahyp="http://schemas.microsoft.com/office/drawing/2018/hyperlinkcolor" val="tx"/>
                    </a:ext>
                  </a:extLst>
                </a:hlinkClick>
              </a:rPr>
              <a:t>?</a:t>
            </a:r>
            <a:endParaRPr lang="en-US" b="1" dirty="0">
              <a:solidFill>
                <a:srgbClr val="F79037"/>
              </a:solidFill>
              <a:cs typeface="Calibri"/>
            </a:endParaRPr>
          </a:p>
          <a:p>
            <a:pPr marL="342900" indent="-342900" algn="l" rtl="0">
              <a:buFont typeface="Arial" panose="020B0604020202020204" pitchFamily="34" charset="0"/>
              <a:buChar char="•"/>
            </a:pPr>
            <a:r>
              <a:rPr lang="en-US" b="1" dirty="0" err="1">
                <a:solidFill>
                  <a:srgbClr val="F79037"/>
                </a:solidFill>
                <a:hlinkClick r:id="rId4">
                  <a:extLst>
                    <a:ext uri="{A12FA001-AC4F-418D-AE19-62706E023703}">
                      <ahyp:hlinkClr xmlns:ahyp="http://schemas.microsoft.com/office/drawing/2018/hyperlinkcolor" val="tx"/>
                    </a:ext>
                  </a:extLst>
                </a:hlinkClick>
              </a:rPr>
              <a:t>Etik</a:t>
            </a:r>
            <a:r>
              <a:rPr lang="en-US" b="1" dirty="0">
                <a:solidFill>
                  <a:srgbClr val="F79037"/>
                </a:solidFill>
                <a:hlinkClick r:id="rId4">
                  <a:extLst>
                    <a:ext uri="{A12FA001-AC4F-418D-AE19-62706E023703}">
                      <ahyp:hlinkClr xmlns:ahyp="http://schemas.microsoft.com/office/drawing/2018/hyperlinkcolor" val="tx"/>
                    </a:ext>
                  </a:extLst>
                </a:hlinkClick>
              </a:rPr>
              <a:t> </a:t>
            </a:r>
            <a:r>
              <a:rPr lang="en-US" b="1" dirty="0" err="1">
                <a:solidFill>
                  <a:srgbClr val="F79037"/>
                </a:solidFill>
                <a:hlinkClick r:id="rId4">
                  <a:extLst>
                    <a:ext uri="{A12FA001-AC4F-418D-AE19-62706E023703}">
                      <ahyp:hlinkClr xmlns:ahyp="http://schemas.microsoft.com/office/drawing/2018/hyperlinkcolor" val="tx"/>
                    </a:ext>
                  </a:extLst>
                </a:hlinkClick>
              </a:rPr>
              <a:t>Tüketici</a:t>
            </a:r>
            <a:r>
              <a:rPr lang="en-US" b="1" dirty="0">
                <a:solidFill>
                  <a:srgbClr val="F79037"/>
                </a:solidFill>
                <a:hlinkClick r:id="rId4">
                  <a:extLst>
                    <a:ext uri="{A12FA001-AC4F-418D-AE19-62706E023703}">
                      <ahyp:hlinkClr xmlns:ahyp="http://schemas.microsoft.com/office/drawing/2018/hyperlinkcolor" val="tx"/>
                    </a:ext>
                  </a:extLst>
                </a:hlinkClick>
              </a:rPr>
              <a:t>: </a:t>
            </a:r>
            <a:r>
              <a:rPr lang="en-US" b="1" dirty="0" err="1">
                <a:solidFill>
                  <a:srgbClr val="F79037"/>
                </a:solidFill>
                <a:hlinkClick r:id="rId4">
                  <a:extLst>
                    <a:ext uri="{A12FA001-AC4F-418D-AE19-62706E023703}">
                      <ahyp:hlinkClr xmlns:ahyp="http://schemas.microsoft.com/office/drawing/2018/hyperlinkcolor" val="tx"/>
                    </a:ext>
                  </a:extLst>
                </a:hlinkClick>
              </a:rPr>
              <a:t>alternatif</a:t>
            </a:r>
            <a:r>
              <a:rPr lang="en-US" b="1" dirty="0">
                <a:solidFill>
                  <a:srgbClr val="F79037"/>
                </a:solidFill>
                <a:hlinkClick r:id="rId4">
                  <a:extLst>
                    <a:ext uri="{A12FA001-AC4F-418D-AE19-62706E023703}">
                      <ahyp:hlinkClr xmlns:ahyp="http://schemas.microsoft.com/office/drawing/2018/hyperlinkcolor" val="tx"/>
                    </a:ext>
                  </a:extLst>
                </a:hlinkClick>
              </a:rPr>
              <a:t> </a:t>
            </a:r>
            <a:r>
              <a:rPr lang="en-US" b="1" dirty="0" err="1">
                <a:solidFill>
                  <a:srgbClr val="F79037"/>
                </a:solidFill>
                <a:hlinkClick r:id="rId4">
                  <a:extLst>
                    <a:ext uri="{A12FA001-AC4F-418D-AE19-62706E023703}">
                      <ahyp:hlinkClr xmlns:ahyp="http://schemas.microsoft.com/office/drawing/2018/hyperlinkcolor" val="tx"/>
                    </a:ext>
                  </a:extLst>
                </a:hlinkClick>
              </a:rPr>
              <a:t>tüketici</a:t>
            </a:r>
            <a:r>
              <a:rPr lang="en-US" b="1" dirty="0">
                <a:solidFill>
                  <a:srgbClr val="F79037"/>
                </a:solidFill>
                <a:hlinkClick r:id="rId4">
                  <a:extLst>
                    <a:ext uri="{A12FA001-AC4F-418D-AE19-62706E023703}">
                      <ahyp:hlinkClr xmlns:ahyp="http://schemas.microsoft.com/office/drawing/2018/hyperlinkcolor" val="tx"/>
                    </a:ext>
                  </a:extLst>
                </a:hlinkClick>
              </a:rPr>
              <a:t> </a:t>
            </a:r>
            <a:r>
              <a:rPr lang="en-US" b="1" dirty="0" err="1">
                <a:solidFill>
                  <a:srgbClr val="F79037"/>
                </a:solidFill>
                <a:hlinkClick r:id="rId4">
                  <a:extLst>
                    <a:ext uri="{A12FA001-AC4F-418D-AE19-62706E023703}">
                      <ahyp:hlinkClr xmlns:ahyp="http://schemas.microsoft.com/office/drawing/2018/hyperlinkcolor" val="tx"/>
                    </a:ext>
                  </a:extLst>
                </a:hlinkClick>
              </a:rPr>
              <a:t>organizasyonu</a:t>
            </a:r>
            <a:endParaRPr lang="en-US" b="1" dirty="0">
              <a:solidFill>
                <a:srgbClr val="F79037"/>
              </a:solidFill>
              <a:cs typeface="Calibri"/>
            </a:endParaRPr>
          </a:p>
          <a:p>
            <a:pPr marL="342900" indent="-342900" algn="l" rtl="0">
              <a:buFont typeface="Arial" panose="020B0604020202020204" pitchFamily="34" charset="0"/>
              <a:buChar char="•"/>
            </a:pPr>
            <a:r>
              <a:rPr lang="en-US" b="1" dirty="0" err="1">
                <a:solidFill>
                  <a:srgbClr val="F79037"/>
                </a:solidFill>
                <a:hlinkClick r:id="rId5">
                  <a:extLst>
                    <a:ext uri="{A12FA001-AC4F-418D-AE19-62706E023703}">
                      <ahyp:hlinkClr xmlns:ahyp="http://schemas.microsoft.com/office/drawing/2018/hyperlinkcolor" val="tx"/>
                    </a:ext>
                  </a:extLst>
                </a:hlinkClick>
              </a:rPr>
              <a:t>Gıda</a:t>
            </a:r>
            <a:r>
              <a:rPr lang="en-US" b="1" dirty="0">
                <a:solidFill>
                  <a:srgbClr val="F79037"/>
                </a:solidFill>
                <a:hlinkClick r:id="rId5">
                  <a:extLst>
                    <a:ext uri="{A12FA001-AC4F-418D-AE19-62706E023703}">
                      <ahyp:hlinkClr xmlns:ahyp="http://schemas.microsoft.com/office/drawing/2018/hyperlinkcolor" val="tx"/>
                    </a:ext>
                  </a:extLst>
                </a:hlinkClick>
              </a:rPr>
              <a:t> </a:t>
            </a:r>
            <a:r>
              <a:rPr lang="en-US" b="1" dirty="0" err="1">
                <a:solidFill>
                  <a:srgbClr val="F79037"/>
                </a:solidFill>
                <a:hlinkClick r:id="rId5">
                  <a:extLst>
                    <a:ext uri="{A12FA001-AC4F-418D-AE19-62706E023703}">
                      <ahyp:hlinkClr xmlns:ahyp="http://schemas.microsoft.com/office/drawing/2018/hyperlinkcolor" val="tx"/>
                    </a:ext>
                  </a:extLst>
                </a:hlinkClick>
              </a:rPr>
              <a:t>sisteminde</a:t>
            </a:r>
            <a:r>
              <a:rPr lang="en-US" b="1" dirty="0">
                <a:solidFill>
                  <a:srgbClr val="F79037"/>
                </a:solidFill>
                <a:hlinkClick r:id="rId5">
                  <a:extLst>
                    <a:ext uri="{A12FA001-AC4F-418D-AE19-62706E023703}">
                      <ahyp:hlinkClr xmlns:ahyp="http://schemas.microsoft.com/office/drawing/2018/hyperlinkcolor" val="tx"/>
                    </a:ext>
                  </a:extLst>
                </a:hlinkClick>
              </a:rPr>
              <a:t> </a:t>
            </a:r>
            <a:r>
              <a:rPr lang="en-US" b="1" dirty="0" err="1">
                <a:solidFill>
                  <a:srgbClr val="F79037"/>
                </a:solidFill>
                <a:hlinkClick r:id="rId5">
                  <a:extLst>
                    <a:ext uri="{A12FA001-AC4F-418D-AE19-62706E023703}">
                      <ahyp:hlinkClr xmlns:ahyp="http://schemas.microsoft.com/office/drawing/2018/hyperlinkcolor" val="tx"/>
                    </a:ext>
                  </a:extLst>
                </a:hlinkClick>
              </a:rPr>
              <a:t>güç</a:t>
            </a:r>
            <a:r>
              <a:rPr lang="en-US" b="1" dirty="0">
                <a:solidFill>
                  <a:srgbClr val="F79037"/>
                </a:solidFill>
                <a:hlinkClick r:id="rId5">
                  <a:extLst>
                    <a:ext uri="{A12FA001-AC4F-418D-AE19-62706E023703}">
                      <ahyp:hlinkClr xmlns:ahyp="http://schemas.microsoft.com/office/drawing/2018/hyperlinkcolor" val="tx"/>
                    </a:ext>
                  </a:extLst>
                </a:hlinkClick>
              </a:rPr>
              <a:t> – </a:t>
            </a:r>
            <a:r>
              <a:rPr lang="en-US" b="1" dirty="0" err="1">
                <a:solidFill>
                  <a:srgbClr val="F79037"/>
                </a:solidFill>
                <a:hlinkClick r:id="rId5">
                  <a:extLst>
                    <a:ext uri="{A12FA001-AC4F-418D-AE19-62706E023703}">
                      <ahyp:hlinkClr xmlns:ahyp="http://schemas.microsoft.com/office/drawing/2018/hyperlinkcolor" val="tx"/>
                    </a:ext>
                  </a:extLst>
                </a:hlinkClick>
              </a:rPr>
              <a:t>Gıda</a:t>
            </a:r>
            <a:r>
              <a:rPr lang="en-US" b="1" dirty="0">
                <a:solidFill>
                  <a:srgbClr val="F79037"/>
                </a:solidFill>
                <a:hlinkClick r:id="rId5">
                  <a:extLst>
                    <a:ext uri="{A12FA001-AC4F-418D-AE19-62706E023703}">
                      <ahyp:hlinkClr xmlns:ahyp="http://schemas.microsoft.com/office/drawing/2018/hyperlinkcolor" val="tx"/>
                    </a:ext>
                  </a:extLst>
                </a:hlinkClick>
              </a:rPr>
              <a:t> </a:t>
            </a:r>
            <a:r>
              <a:rPr lang="en-US" b="1" dirty="0" err="1">
                <a:solidFill>
                  <a:srgbClr val="F79037"/>
                </a:solidFill>
                <a:hlinkClick r:id="rId5">
                  <a:extLst>
                    <a:ext uri="{A12FA001-AC4F-418D-AE19-62706E023703}">
                      <ahyp:hlinkClr xmlns:ahyp="http://schemas.microsoft.com/office/drawing/2018/hyperlinkcolor" val="tx"/>
                    </a:ext>
                  </a:extLst>
                </a:hlinkClick>
              </a:rPr>
              <a:t>Etiği</a:t>
            </a:r>
            <a:r>
              <a:rPr lang="en-US" b="1" dirty="0">
                <a:solidFill>
                  <a:srgbClr val="F79037"/>
                </a:solidFill>
                <a:hlinkClick r:id="rId5">
                  <a:extLst>
                    <a:ext uri="{A12FA001-AC4F-418D-AE19-62706E023703}">
                      <ahyp:hlinkClr xmlns:ahyp="http://schemas.microsoft.com/office/drawing/2018/hyperlinkcolor" val="tx"/>
                    </a:ext>
                  </a:extLst>
                </a:hlinkClick>
              </a:rPr>
              <a:t> </a:t>
            </a:r>
            <a:r>
              <a:rPr lang="en-US" b="1" dirty="0" err="1">
                <a:solidFill>
                  <a:srgbClr val="F79037"/>
                </a:solidFill>
                <a:hlinkClick r:id="rId5">
                  <a:extLst>
                    <a:ext uri="{A12FA001-AC4F-418D-AE19-62706E023703}">
                      <ahyp:hlinkClr xmlns:ahyp="http://schemas.microsoft.com/office/drawing/2018/hyperlinkcolor" val="tx"/>
                    </a:ext>
                  </a:extLst>
                </a:hlinkClick>
              </a:rPr>
              <a:t>Konseyi</a:t>
            </a:r>
            <a:endParaRPr lang="en-US" b="1" dirty="0">
              <a:solidFill>
                <a:srgbClr val="F79037"/>
              </a:solidFill>
              <a:cs typeface="Calibri"/>
            </a:endParaRPr>
          </a:p>
          <a:p>
            <a:pPr marL="342900" indent="-342900" algn="l" rtl="0">
              <a:buFont typeface="Arial" panose="020B0604020202020204" pitchFamily="34" charset="0"/>
              <a:buChar char="•"/>
            </a:pPr>
            <a:r>
              <a:rPr lang="en-IE" b="1" dirty="0">
                <a:solidFill>
                  <a:srgbClr val="F79037"/>
                </a:solidFill>
                <a:hlinkClick r:id="rId6">
                  <a:extLst>
                    <a:ext uri="{A12FA001-AC4F-418D-AE19-62706E023703}">
                      <ahyp:hlinkClr xmlns:ahyp="http://schemas.microsoft.com/office/drawing/2018/hyperlinkcolor" val="tx"/>
                    </a:ext>
                  </a:extLst>
                </a:hlinkClick>
              </a:rPr>
              <a:t>Radio Davos: Bir </a:t>
            </a:r>
            <a:r>
              <a:rPr lang="en-IE" b="1" dirty="0" err="1">
                <a:solidFill>
                  <a:srgbClr val="F79037"/>
                </a:solidFill>
                <a:hlinkClick r:id="rId6">
                  <a:extLst>
                    <a:ext uri="{A12FA001-AC4F-418D-AE19-62706E023703}">
                      <ahyp:hlinkClr xmlns:ahyp="http://schemas.microsoft.com/office/drawing/2018/hyperlinkcolor" val="tx"/>
                    </a:ext>
                  </a:extLst>
                </a:hlinkClick>
              </a:rPr>
              <a:t>Dünya</a:t>
            </a:r>
            <a:r>
              <a:rPr lang="en-IE" b="1" dirty="0">
                <a:solidFill>
                  <a:srgbClr val="F79037"/>
                </a:solidFill>
                <a:hlinkClick r:id="rId6">
                  <a:extLst>
                    <a:ext uri="{A12FA001-AC4F-418D-AE19-62706E023703}">
                      <ahyp:hlinkClr xmlns:ahyp="http://schemas.microsoft.com/office/drawing/2018/hyperlinkcolor" val="tx"/>
                    </a:ext>
                  </a:extLst>
                </a:hlinkClick>
              </a:rPr>
              <a:t> </a:t>
            </a:r>
            <a:r>
              <a:rPr lang="en-IE" b="1" dirty="0" err="1">
                <a:solidFill>
                  <a:srgbClr val="F79037"/>
                </a:solidFill>
                <a:hlinkClick r:id="rId6">
                  <a:extLst>
                    <a:ext uri="{A12FA001-AC4F-418D-AE19-62706E023703}">
                      <ahyp:hlinkClr xmlns:ahyp="http://schemas.microsoft.com/office/drawing/2018/hyperlinkcolor" val="tx"/>
                    </a:ext>
                  </a:extLst>
                </a:hlinkClick>
              </a:rPr>
              <a:t>Ekonomik</a:t>
            </a:r>
            <a:r>
              <a:rPr lang="en-IE" b="1" dirty="0">
                <a:solidFill>
                  <a:srgbClr val="F79037"/>
                </a:solidFill>
                <a:hlinkClick r:id="rId6">
                  <a:extLst>
                    <a:ext uri="{A12FA001-AC4F-418D-AE19-62706E023703}">
                      <ahyp:hlinkClr xmlns:ahyp="http://schemas.microsoft.com/office/drawing/2018/hyperlinkcolor" val="tx"/>
                    </a:ext>
                  </a:extLst>
                </a:hlinkClick>
              </a:rPr>
              <a:t> </a:t>
            </a:r>
            <a:r>
              <a:rPr lang="en-IE" b="1" dirty="0" err="1">
                <a:solidFill>
                  <a:srgbClr val="F79037"/>
                </a:solidFill>
                <a:hlinkClick r:id="rId6">
                  <a:extLst>
                    <a:ext uri="{A12FA001-AC4F-418D-AE19-62706E023703}">
                      <ahyp:hlinkClr xmlns:ahyp="http://schemas.microsoft.com/office/drawing/2018/hyperlinkcolor" val="tx"/>
                    </a:ext>
                  </a:extLst>
                </a:hlinkClick>
              </a:rPr>
              <a:t>Forumu</a:t>
            </a:r>
            <a:r>
              <a:rPr lang="en-IE" b="1" dirty="0">
                <a:solidFill>
                  <a:srgbClr val="F79037"/>
                </a:solidFill>
                <a:hlinkClick r:id="rId6">
                  <a:extLst>
                    <a:ext uri="{A12FA001-AC4F-418D-AE19-62706E023703}">
                      <ahyp:hlinkClr xmlns:ahyp="http://schemas.microsoft.com/office/drawing/2018/hyperlinkcolor" val="tx"/>
                    </a:ext>
                  </a:extLst>
                </a:hlinkClick>
              </a:rPr>
              <a:t> </a:t>
            </a:r>
            <a:r>
              <a:rPr lang="en-IE" b="1" dirty="0" err="1">
                <a:solidFill>
                  <a:srgbClr val="F79037"/>
                </a:solidFill>
                <a:hlinkClick r:id="rId6">
                  <a:extLst>
                    <a:ext uri="{A12FA001-AC4F-418D-AE19-62706E023703}">
                      <ahyp:hlinkClr xmlns:ahyp="http://schemas.microsoft.com/office/drawing/2018/hyperlinkcolor" val="tx"/>
                    </a:ext>
                  </a:extLst>
                </a:hlinkClick>
              </a:rPr>
              <a:t>Podcast'i</a:t>
            </a:r>
            <a:r>
              <a:rPr lang="en-IE" b="1" dirty="0">
                <a:solidFill>
                  <a:srgbClr val="F79037"/>
                </a:solidFill>
                <a:hlinkClick r:id="rId6">
                  <a:extLst>
                    <a:ext uri="{A12FA001-AC4F-418D-AE19-62706E023703}">
                      <ahyp:hlinkClr xmlns:ahyp="http://schemas.microsoft.com/office/drawing/2018/hyperlinkcolor" val="tx"/>
                    </a:ext>
                  </a:extLst>
                </a:hlinkClick>
              </a:rPr>
              <a:t> | </a:t>
            </a:r>
            <a:r>
              <a:rPr lang="en-IE" b="1" dirty="0" err="1">
                <a:solidFill>
                  <a:srgbClr val="F79037"/>
                </a:solidFill>
                <a:hlinkClick r:id="rId6">
                  <a:extLst>
                    <a:ext uri="{A12FA001-AC4F-418D-AE19-62706E023703}">
                      <ahyp:hlinkClr xmlns:ahyp="http://schemas.microsoft.com/office/drawing/2018/hyperlinkcolor" val="tx"/>
                    </a:ext>
                  </a:extLst>
                </a:hlinkClick>
              </a:rPr>
              <a:t>Dünya</a:t>
            </a:r>
            <a:r>
              <a:rPr lang="en-IE" b="1" dirty="0">
                <a:solidFill>
                  <a:srgbClr val="F79037"/>
                </a:solidFill>
                <a:hlinkClick r:id="rId6">
                  <a:extLst>
                    <a:ext uri="{A12FA001-AC4F-418D-AE19-62706E023703}">
                      <ahyp:hlinkClr xmlns:ahyp="http://schemas.microsoft.com/office/drawing/2018/hyperlinkcolor" val="tx"/>
                    </a:ext>
                  </a:extLst>
                </a:hlinkClick>
              </a:rPr>
              <a:t> </a:t>
            </a:r>
            <a:r>
              <a:rPr lang="en-IE" b="1" dirty="0" err="1">
                <a:solidFill>
                  <a:srgbClr val="F79037"/>
                </a:solidFill>
                <a:hlinkClick r:id="rId6">
                  <a:extLst>
                    <a:ext uri="{A12FA001-AC4F-418D-AE19-62706E023703}">
                      <ahyp:hlinkClr xmlns:ahyp="http://schemas.microsoft.com/office/drawing/2018/hyperlinkcolor" val="tx"/>
                    </a:ext>
                  </a:extLst>
                </a:hlinkClick>
              </a:rPr>
              <a:t>Ekonomik</a:t>
            </a:r>
            <a:r>
              <a:rPr lang="en-IE" b="1" dirty="0">
                <a:solidFill>
                  <a:srgbClr val="F79037"/>
                </a:solidFill>
                <a:hlinkClick r:id="rId6">
                  <a:extLst>
                    <a:ext uri="{A12FA001-AC4F-418D-AE19-62706E023703}">
                      <ahyp:hlinkClr xmlns:ahyp="http://schemas.microsoft.com/office/drawing/2018/hyperlinkcolor" val="tx"/>
                    </a:ext>
                  </a:extLst>
                </a:hlinkClick>
              </a:rPr>
              <a:t> </a:t>
            </a:r>
            <a:r>
              <a:rPr lang="en-IE" b="1" dirty="0" err="1">
                <a:solidFill>
                  <a:srgbClr val="F79037"/>
                </a:solidFill>
                <a:hlinkClick r:id="rId6">
                  <a:extLst>
                    <a:ext uri="{A12FA001-AC4F-418D-AE19-62706E023703}">
                      <ahyp:hlinkClr xmlns:ahyp="http://schemas.microsoft.com/office/drawing/2018/hyperlinkcolor" val="tx"/>
                    </a:ext>
                  </a:extLst>
                </a:hlinkClick>
              </a:rPr>
              <a:t>Forumu</a:t>
            </a:r>
            <a:r>
              <a:rPr lang="en-IE" b="1" dirty="0">
                <a:solidFill>
                  <a:srgbClr val="F79037"/>
                </a:solidFill>
                <a:hlinkClick r:id="rId6">
                  <a:extLst>
                    <a:ext uri="{A12FA001-AC4F-418D-AE19-62706E023703}">
                      <ahyp:hlinkClr xmlns:ahyp="http://schemas.microsoft.com/office/drawing/2018/hyperlinkcolor" val="tx"/>
                    </a:ext>
                  </a:extLst>
                </a:hlinkClick>
              </a:rPr>
              <a:t> (weforum.org)</a:t>
            </a:r>
            <a:endParaRPr lang="en-IE" b="1" dirty="0">
              <a:solidFill>
                <a:srgbClr val="F79037"/>
              </a:solidFill>
              <a:cs typeface="Calibri"/>
            </a:endParaRPr>
          </a:p>
          <a:p>
            <a:pPr marL="342900" indent="-342900">
              <a:buChar char="•"/>
            </a:pPr>
            <a:r>
              <a:rPr lang="en-IE" b="1" dirty="0" err="1">
                <a:solidFill>
                  <a:srgbClr val="F79037"/>
                </a:solidFill>
                <a:cs typeface="Calibri"/>
                <a:hlinkClick r:id="rId7">
                  <a:extLst>
                    <a:ext uri="{A12FA001-AC4F-418D-AE19-62706E023703}">
                      <ahyp:hlinkClr xmlns:ahyp="http://schemas.microsoft.com/office/drawing/2018/hyperlinkcolor" val="tx"/>
                    </a:ext>
                  </a:extLst>
                </a:hlinkClick>
              </a:rPr>
              <a:t>Sürdürülebilir</a:t>
            </a:r>
            <a:r>
              <a:rPr lang="en-IE" b="1" dirty="0">
                <a:solidFill>
                  <a:srgbClr val="F79037"/>
                </a:solidFill>
                <a:cs typeface="Calibri"/>
                <a:hlinkClick r:id="rId7">
                  <a:extLst>
                    <a:ext uri="{A12FA001-AC4F-418D-AE19-62706E023703}">
                      <ahyp:hlinkClr xmlns:ahyp="http://schemas.microsoft.com/office/drawing/2018/hyperlinkcolor" val="tx"/>
                    </a:ext>
                  </a:extLst>
                </a:hlinkClick>
              </a:rPr>
              <a:t> </a:t>
            </a:r>
            <a:r>
              <a:rPr lang="en-IE" b="1" dirty="0" err="1">
                <a:solidFill>
                  <a:srgbClr val="F79037"/>
                </a:solidFill>
                <a:cs typeface="Calibri"/>
                <a:hlinkClick r:id="rId7">
                  <a:extLst>
                    <a:ext uri="{A12FA001-AC4F-418D-AE19-62706E023703}">
                      <ahyp:hlinkClr xmlns:ahyp="http://schemas.microsoft.com/office/drawing/2018/hyperlinkcolor" val="tx"/>
                    </a:ext>
                  </a:extLst>
                </a:hlinkClick>
              </a:rPr>
              <a:t>Gıda</a:t>
            </a:r>
            <a:r>
              <a:rPr lang="en-IE" b="1" dirty="0">
                <a:solidFill>
                  <a:srgbClr val="F79037"/>
                </a:solidFill>
                <a:cs typeface="Calibri"/>
                <a:hlinkClick r:id="rId7">
                  <a:extLst>
                    <a:ext uri="{A12FA001-AC4F-418D-AE19-62706E023703}">
                      <ahyp:hlinkClr xmlns:ahyp="http://schemas.microsoft.com/office/drawing/2018/hyperlinkcolor" val="tx"/>
                    </a:ext>
                  </a:extLst>
                </a:hlinkClick>
              </a:rPr>
              <a:t> </a:t>
            </a:r>
            <a:r>
              <a:rPr lang="en-IE" b="1" dirty="0" err="1">
                <a:solidFill>
                  <a:srgbClr val="F79037"/>
                </a:solidFill>
                <a:cs typeface="Calibri"/>
                <a:hlinkClick r:id="rId7">
                  <a:extLst>
                    <a:ext uri="{A12FA001-AC4F-418D-AE19-62706E023703}">
                      <ahyp:hlinkClr xmlns:ahyp="http://schemas.microsoft.com/office/drawing/2018/hyperlinkcolor" val="tx"/>
                    </a:ext>
                  </a:extLst>
                </a:hlinkClick>
              </a:rPr>
              <a:t>Sistemi</a:t>
            </a:r>
            <a:r>
              <a:rPr lang="en-IE" b="1" dirty="0">
                <a:solidFill>
                  <a:srgbClr val="F79037"/>
                </a:solidFill>
                <a:cs typeface="Calibri"/>
                <a:hlinkClick r:id="rId7">
                  <a:extLst>
                    <a:ext uri="{A12FA001-AC4F-418D-AE19-62706E023703}">
                      <ahyp:hlinkClr xmlns:ahyp="http://schemas.microsoft.com/office/drawing/2018/hyperlinkcolor" val="tx"/>
                    </a:ext>
                  </a:extLst>
                </a:hlinkClick>
              </a:rPr>
              <a:t> </a:t>
            </a:r>
            <a:r>
              <a:rPr lang="en-IE" b="1" dirty="0" err="1">
                <a:solidFill>
                  <a:srgbClr val="F79037"/>
                </a:solidFill>
                <a:cs typeface="Calibri"/>
                <a:hlinkClick r:id="rId7">
                  <a:extLst>
                    <a:ext uri="{A12FA001-AC4F-418D-AE19-62706E023703}">
                      <ahyp:hlinkClr xmlns:ahyp="http://schemas.microsoft.com/office/drawing/2018/hyperlinkcolor" val="tx"/>
                    </a:ext>
                  </a:extLst>
                </a:hlinkClick>
              </a:rPr>
              <a:t>Türkiey</a:t>
            </a:r>
            <a:r>
              <a:rPr lang="en-IE" b="1" dirty="0">
                <a:solidFill>
                  <a:srgbClr val="F79037"/>
                </a:solidFill>
                <a:cs typeface="Calibri"/>
                <a:hlinkClick r:id="rId7">
                  <a:extLst>
                    <a:ext uri="{A12FA001-AC4F-418D-AE19-62706E023703}">
                      <ahyp:hlinkClr xmlns:ahyp="http://schemas.microsoft.com/office/drawing/2018/hyperlinkcolor" val="tx"/>
                    </a:ext>
                  </a:extLst>
                </a:hlinkClick>
              </a:rPr>
              <a:t> </a:t>
            </a:r>
            <a:r>
              <a:rPr lang="en-IE" b="1" dirty="0" err="1">
                <a:solidFill>
                  <a:srgbClr val="F79037"/>
                </a:solidFill>
                <a:cs typeface="Calibri"/>
                <a:hlinkClick r:id="rId7">
                  <a:extLst>
                    <a:ext uri="{A12FA001-AC4F-418D-AE19-62706E023703}">
                      <ahyp:hlinkClr xmlns:ahyp="http://schemas.microsoft.com/office/drawing/2018/hyperlinkcolor" val="tx"/>
                    </a:ext>
                  </a:extLst>
                </a:hlinkClick>
              </a:rPr>
              <a:t>Raporu</a:t>
            </a:r>
            <a:r>
              <a:rPr lang="en-IE" b="1" dirty="0">
                <a:solidFill>
                  <a:srgbClr val="F79037"/>
                </a:solidFill>
                <a:cs typeface="Calibri"/>
              </a:rPr>
              <a:t> 2021</a:t>
            </a:r>
          </a:p>
          <a:p>
            <a:pPr marL="342900" indent="-342900">
              <a:buChar char="•"/>
            </a:pPr>
            <a:r>
              <a:rPr lang="en-IE" b="1" dirty="0" err="1">
                <a:solidFill>
                  <a:srgbClr val="F79037"/>
                </a:solidFill>
                <a:cs typeface="Calibri" panose="020F0502020204030204"/>
                <a:hlinkClick r:id="rId8">
                  <a:extLst>
                    <a:ext uri="{A12FA001-AC4F-418D-AE19-62706E023703}">
                      <ahyp:hlinkClr xmlns:ahyp="http://schemas.microsoft.com/office/drawing/2018/hyperlinkcolor" val="tx"/>
                    </a:ext>
                  </a:extLst>
                </a:hlinkClick>
              </a:rPr>
              <a:t>Sürdürülebilir</a:t>
            </a:r>
            <a:r>
              <a:rPr lang="en-IE" b="1" dirty="0">
                <a:solidFill>
                  <a:srgbClr val="F79037"/>
                </a:solidFill>
                <a:cs typeface="Calibri" panose="020F0502020204030204"/>
                <a:hlinkClick r:id="rId8">
                  <a:extLst>
                    <a:ext uri="{A12FA001-AC4F-418D-AE19-62706E023703}">
                      <ahyp:hlinkClr xmlns:ahyp="http://schemas.microsoft.com/office/drawing/2018/hyperlinkcolor" val="tx"/>
                    </a:ext>
                  </a:extLst>
                </a:hlinkClick>
              </a:rPr>
              <a:t> </a:t>
            </a:r>
            <a:r>
              <a:rPr lang="en-IE" b="1" dirty="0" err="1">
                <a:solidFill>
                  <a:srgbClr val="F79037"/>
                </a:solidFill>
                <a:cs typeface="Calibri" panose="020F0502020204030204"/>
                <a:hlinkClick r:id="rId8">
                  <a:extLst>
                    <a:ext uri="{A12FA001-AC4F-418D-AE19-62706E023703}">
                      <ahyp:hlinkClr xmlns:ahyp="http://schemas.microsoft.com/office/drawing/2018/hyperlinkcolor" val="tx"/>
                    </a:ext>
                  </a:extLst>
                </a:hlinkClick>
              </a:rPr>
              <a:t>Gıda</a:t>
            </a:r>
            <a:r>
              <a:rPr lang="en-IE" b="1" dirty="0">
                <a:solidFill>
                  <a:srgbClr val="F79037"/>
                </a:solidFill>
                <a:cs typeface="Calibri" panose="020F0502020204030204"/>
                <a:hlinkClick r:id="rId8">
                  <a:extLst>
                    <a:ext uri="{A12FA001-AC4F-418D-AE19-62706E023703}">
                      <ahyp:hlinkClr xmlns:ahyp="http://schemas.microsoft.com/office/drawing/2018/hyperlinkcolor" val="tx"/>
                    </a:ext>
                  </a:extLst>
                </a:hlinkClick>
              </a:rPr>
              <a:t> </a:t>
            </a:r>
            <a:r>
              <a:rPr lang="en-IE" b="1" dirty="0" err="1">
                <a:solidFill>
                  <a:srgbClr val="F79037"/>
                </a:solidFill>
                <a:cs typeface="Calibri" panose="020F0502020204030204"/>
                <a:hlinkClick r:id="rId8">
                  <a:extLst>
                    <a:ext uri="{A12FA001-AC4F-418D-AE19-62706E023703}">
                      <ahyp:hlinkClr xmlns:ahyp="http://schemas.microsoft.com/office/drawing/2018/hyperlinkcolor" val="tx"/>
                    </a:ext>
                  </a:extLst>
                </a:hlinkClick>
              </a:rPr>
              <a:t>Ssitemleri</a:t>
            </a:r>
            <a:r>
              <a:rPr lang="en-IE" b="1" dirty="0">
                <a:solidFill>
                  <a:srgbClr val="F79037"/>
                </a:solidFill>
                <a:cs typeface="Calibri" panose="020F0502020204030204"/>
                <a:hlinkClick r:id="rId8">
                  <a:extLst>
                    <a:ext uri="{A12FA001-AC4F-418D-AE19-62706E023703}">
                      <ahyp:hlinkClr xmlns:ahyp="http://schemas.microsoft.com/office/drawing/2018/hyperlinkcolor" val="tx"/>
                    </a:ext>
                  </a:extLst>
                </a:hlinkClick>
              </a:rPr>
              <a:t> Tema </a:t>
            </a:r>
            <a:r>
              <a:rPr lang="en-IE" b="1" dirty="0" err="1">
                <a:solidFill>
                  <a:srgbClr val="F79037"/>
                </a:solidFill>
                <a:cs typeface="Calibri" panose="020F0502020204030204"/>
                <a:hlinkClick r:id="rId8">
                  <a:extLst>
                    <a:ext uri="{A12FA001-AC4F-418D-AE19-62706E023703}">
                      <ahyp:hlinkClr xmlns:ahyp="http://schemas.microsoft.com/office/drawing/2018/hyperlinkcolor" val="tx"/>
                    </a:ext>
                  </a:extLst>
                </a:hlinkClick>
              </a:rPr>
              <a:t>Raporu</a:t>
            </a:r>
            <a:r>
              <a:rPr lang="en-IE" b="1" dirty="0">
                <a:solidFill>
                  <a:srgbClr val="F79037"/>
                </a:solidFill>
                <a:cs typeface="Calibri" panose="020F0502020204030204"/>
              </a:rPr>
              <a:t> 2022</a:t>
            </a:r>
          </a:p>
          <a:p>
            <a:endParaRPr lang="en-US" dirty="0">
              <a:cs typeface="Calibri" panose="020F0502020204030204"/>
            </a:endParaRPr>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835670" y="1017252"/>
            <a:ext cx="5804615" cy="992652"/>
          </a:xfrm>
        </p:spPr>
        <p:txBody>
          <a:bodyPr lIns="91440" tIns="45720" rIns="91440" bIns="45720" anchor="t">
            <a:noAutofit/>
          </a:bodyPr>
          <a:lstStyle/>
          <a:p>
            <a:pPr algn="l" rtl="0"/>
            <a:r>
              <a:rPr lang="en-US" b="1" err="1"/>
              <a:t>Bazı</a:t>
            </a:r>
            <a:r>
              <a:rPr lang="en-US" b="1"/>
              <a:t> </a:t>
            </a:r>
            <a:r>
              <a:rPr lang="en-US" b="1" err="1"/>
              <a:t>Yararlı</a:t>
            </a:r>
            <a:r>
              <a:rPr lang="en-US" b="1"/>
              <a:t> </a:t>
            </a:r>
            <a:r>
              <a:rPr lang="en-US" b="1" err="1"/>
              <a:t>Kaynaklar</a:t>
            </a:r>
            <a:endParaRPr lang="en-US" b="1" err="1">
              <a:cs typeface="Calibri"/>
            </a:endParaRPr>
          </a:p>
          <a:p>
            <a:pPr algn="l" rtl="0"/>
            <a:endParaRPr lang="en-US" b="1"/>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9"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2022107"/>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lIns="91440" tIns="45720" rIns="91440" bIns="45720" anchor="t">
            <a:normAutofit/>
          </a:bodyPr>
          <a:lstStyle/>
          <a:p>
            <a:pPr algn="l" rtl="0"/>
            <a:r>
              <a:rPr lang="en-US"/>
              <a:t>Gelecek İçin Bir </a:t>
            </a:r>
            <a:r>
              <a:rPr lang="en-US" err="1"/>
              <a:t>Araç</a:t>
            </a:r>
            <a:r>
              <a:rPr lang="en-US"/>
              <a:t> </a:t>
            </a:r>
            <a:r>
              <a:rPr lang="en-US" err="1"/>
              <a:t>Olarak</a:t>
            </a:r>
            <a:r>
              <a:rPr lang="en-US"/>
              <a:t> </a:t>
            </a:r>
            <a:r>
              <a:rPr lang="en-US" err="1"/>
              <a:t>İnovasyon</a:t>
            </a:r>
            <a:endParaRPr lang="en-US" err="1">
              <a:cs typeface="Calibri"/>
            </a:endParaRP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03</a:t>
            </a:r>
          </a:p>
        </p:txBody>
      </p:sp>
    </p:spTree>
    <p:extLst>
      <p:ext uri="{BB962C8B-B14F-4D97-AF65-F5344CB8AC3E}">
        <p14:creationId xmlns:p14="http://schemas.microsoft.com/office/powerpoint/2010/main" val="31566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29990" y="1824512"/>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493952" y="1829602"/>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181739" y="1838993"/>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362443" y="4166597"/>
            <a:ext cx="3151161" cy="2061521"/>
          </a:xfrm>
        </p:spPr>
        <p:txBody>
          <a:bodyPr lIns="91440" tIns="45720" rIns="91440" bIns="45720" anchor="t"/>
          <a:lstStyle/>
          <a:p>
            <a:pPr algn="ctr"/>
            <a:r>
              <a:rPr lang="en-US" dirty="0" err="1">
                <a:solidFill>
                  <a:srgbClr val="000000"/>
                </a:solidFill>
              </a:rPr>
              <a:t>İnovasyon</a:t>
            </a:r>
            <a:r>
              <a:rPr lang="en-US" dirty="0">
                <a:solidFill>
                  <a:srgbClr val="000000"/>
                </a:solidFill>
              </a:rPr>
              <a:t>, </a:t>
            </a:r>
            <a:r>
              <a:rPr lang="en-US" dirty="0" err="1">
                <a:solidFill>
                  <a:srgbClr val="000000"/>
                </a:solidFill>
              </a:rPr>
              <a:t>gıda</a:t>
            </a:r>
            <a:r>
              <a:rPr lang="en-US" dirty="0">
                <a:solidFill>
                  <a:srgbClr val="000000"/>
                </a:solidFill>
              </a:rPr>
              <a:t> </a:t>
            </a:r>
            <a:r>
              <a:rPr lang="en-US" dirty="0" err="1">
                <a:solidFill>
                  <a:srgbClr val="000000"/>
                </a:solidFill>
              </a:rPr>
              <a:t>işletmelerinin</a:t>
            </a:r>
            <a:r>
              <a:rPr lang="en-US" dirty="0">
                <a:solidFill>
                  <a:srgbClr val="000000"/>
                </a:solidFill>
              </a:rPr>
              <a:t> </a:t>
            </a:r>
            <a:r>
              <a:rPr lang="en-US" dirty="0" err="1">
                <a:solidFill>
                  <a:srgbClr val="000000"/>
                </a:solidFill>
              </a:rPr>
              <a:t>değişen</a:t>
            </a:r>
            <a:r>
              <a:rPr lang="en-US" dirty="0">
                <a:solidFill>
                  <a:srgbClr val="000000"/>
                </a:solidFill>
              </a:rPr>
              <a:t> </a:t>
            </a:r>
            <a:r>
              <a:rPr lang="en-US" dirty="0" err="1">
                <a:solidFill>
                  <a:srgbClr val="000000"/>
                </a:solidFill>
              </a:rPr>
              <a:t>tüketici</a:t>
            </a:r>
            <a:r>
              <a:rPr lang="en-US" dirty="0">
                <a:solidFill>
                  <a:srgbClr val="000000"/>
                </a:solidFill>
              </a:rPr>
              <a:t> </a:t>
            </a:r>
            <a:r>
              <a:rPr lang="en-US" dirty="0" err="1">
                <a:solidFill>
                  <a:srgbClr val="000000"/>
                </a:solidFill>
              </a:rPr>
              <a:t>taleplerini</a:t>
            </a:r>
            <a:r>
              <a:rPr lang="en-US" dirty="0">
                <a:solidFill>
                  <a:srgbClr val="000000"/>
                </a:solidFill>
              </a:rPr>
              <a:t> </a:t>
            </a:r>
            <a:r>
              <a:rPr lang="en-US" dirty="0" err="1">
                <a:solidFill>
                  <a:srgbClr val="000000"/>
                </a:solidFill>
              </a:rPr>
              <a:t>karşılayarak</a:t>
            </a:r>
            <a:r>
              <a:rPr lang="en-US" dirty="0">
                <a:solidFill>
                  <a:srgbClr val="000000"/>
                </a:solidFill>
              </a:rPr>
              <a:t>, </a:t>
            </a:r>
            <a:r>
              <a:rPr lang="en-US" dirty="0" err="1">
                <a:solidFill>
                  <a:srgbClr val="000000"/>
                </a:solidFill>
              </a:rPr>
              <a:t>daha</a:t>
            </a:r>
            <a:r>
              <a:rPr lang="en-US" dirty="0">
                <a:solidFill>
                  <a:srgbClr val="000000"/>
                </a:solidFill>
              </a:rPr>
              <a:t> </a:t>
            </a:r>
            <a:r>
              <a:rPr lang="en-US" dirty="0" err="1">
                <a:solidFill>
                  <a:srgbClr val="000000"/>
                </a:solidFill>
              </a:rPr>
              <a:t>sağlıklı</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daha</a:t>
            </a:r>
            <a:r>
              <a:rPr lang="en-US" dirty="0">
                <a:solidFill>
                  <a:srgbClr val="000000"/>
                </a:solidFill>
              </a:rPr>
              <a:t> </a:t>
            </a:r>
            <a:r>
              <a:rPr lang="en-US" dirty="0" err="1">
                <a:solidFill>
                  <a:srgbClr val="000000"/>
                </a:solidFill>
              </a:rPr>
              <a:t>sürdürülebilir</a:t>
            </a:r>
            <a:r>
              <a:rPr lang="en-US" dirty="0">
                <a:solidFill>
                  <a:srgbClr val="000000"/>
                </a:solidFill>
              </a:rPr>
              <a:t> </a:t>
            </a:r>
            <a:r>
              <a:rPr lang="en-US" dirty="0" err="1">
                <a:solidFill>
                  <a:srgbClr val="000000"/>
                </a:solidFill>
              </a:rPr>
              <a:t>seçenekler</a:t>
            </a:r>
            <a:r>
              <a:rPr lang="en-US" dirty="0">
                <a:solidFill>
                  <a:srgbClr val="000000"/>
                </a:solidFill>
              </a:rPr>
              <a:t> </a:t>
            </a:r>
            <a:r>
              <a:rPr lang="en-US" dirty="0" err="1">
                <a:solidFill>
                  <a:srgbClr val="000000"/>
                </a:solidFill>
              </a:rPr>
              <a:t>sunan</a:t>
            </a:r>
            <a:r>
              <a:rPr lang="en-US" dirty="0">
                <a:solidFill>
                  <a:srgbClr val="000000"/>
                </a:solidFill>
              </a:rPr>
              <a:t> yeni </a:t>
            </a:r>
            <a:r>
              <a:rPr lang="en-US" dirty="0" err="1">
                <a:solidFill>
                  <a:srgbClr val="000000"/>
                </a:solidFill>
              </a:rPr>
              <a:t>ürünler</a:t>
            </a:r>
            <a:r>
              <a:rPr lang="en-US" dirty="0">
                <a:solidFill>
                  <a:srgbClr val="000000"/>
                </a:solidFill>
              </a:rPr>
              <a:t> </a:t>
            </a:r>
            <a:r>
              <a:rPr lang="en-US" dirty="0" err="1">
                <a:solidFill>
                  <a:srgbClr val="000000"/>
                </a:solidFill>
              </a:rPr>
              <a:t>geliştirilmesine</a:t>
            </a:r>
            <a:r>
              <a:rPr lang="en-US" dirty="0">
                <a:solidFill>
                  <a:srgbClr val="000000"/>
                </a:solidFill>
              </a:rPr>
              <a:t> </a:t>
            </a:r>
            <a:r>
              <a:rPr lang="en-US" dirty="0" err="1">
                <a:solidFill>
                  <a:srgbClr val="000000"/>
                </a:solidFill>
              </a:rPr>
              <a:t>sebep</a:t>
            </a:r>
            <a:r>
              <a:rPr lang="en-US" dirty="0">
                <a:solidFill>
                  <a:srgbClr val="000000"/>
                </a:solidFill>
              </a:rPr>
              <a:t> </a:t>
            </a:r>
            <a:r>
              <a:rPr lang="en-US" dirty="0" err="1">
                <a:solidFill>
                  <a:srgbClr val="000000"/>
                </a:solidFill>
              </a:rPr>
              <a:t>olabilir</a:t>
            </a:r>
            <a:r>
              <a:rPr lang="en-US" dirty="0">
                <a:solidFill>
                  <a:srgbClr val="000000"/>
                </a:solidFill>
              </a:rPr>
              <a:t>.</a:t>
            </a:r>
            <a:endParaRPr lang="en-US" dirty="0">
              <a:solidFill>
                <a:srgbClr val="000000"/>
              </a:solidFill>
              <a:cs typeface="Calibri"/>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14710" y="3569132"/>
            <a:ext cx="2289838" cy="344705"/>
          </a:xfrm>
        </p:spPr>
        <p:txBody>
          <a:bodyPr/>
          <a:lstStyle/>
          <a:p>
            <a:pPr algn="ctr" rtl="0">
              <a:lnSpc>
                <a:spcPct val="70000"/>
              </a:lnSpc>
            </a:pPr>
            <a:r>
              <a:rPr lang="en-IE" sz="2400" b="1">
                <a:solidFill>
                  <a:srgbClr val="000000"/>
                </a:solidFill>
              </a:rPr>
              <a:t>Yeni ürün geliştirme</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351003" y="4170420"/>
            <a:ext cx="2669628" cy="1237497"/>
          </a:xfrm>
        </p:spPr>
        <p:txBody>
          <a:bodyPr/>
          <a:lstStyle/>
          <a:p>
            <a:pPr algn="ctr" rtl="0"/>
            <a:r>
              <a:rPr lang="en-US" dirty="0" err="1">
                <a:solidFill>
                  <a:srgbClr val="000000"/>
                </a:solidFill>
              </a:rPr>
              <a:t>Yenilik</a:t>
            </a:r>
            <a:r>
              <a:rPr lang="en-US" dirty="0">
                <a:solidFill>
                  <a:srgbClr val="000000"/>
                </a:solidFill>
              </a:rPr>
              <a:t> </a:t>
            </a:r>
            <a:r>
              <a:rPr lang="en-US" dirty="0" err="1">
                <a:solidFill>
                  <a:srgbClr val="000000"/>
                </a:solidFill>
              </a:rPr>
              <a:t>yaparak</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benzersiz</a:t>
            </a:r>
            <a:r>
              <a:rPr lang="en-US" dirty="0">
                <a:solidFill>
                  <a:srgbClr val="000000"/>
                </a:solidFill>
              </a:rPr>
              <a:t> </a:t>
            </a:r>
            <a:r>
              <a:rPr lang="en-US" dirty="0" err="1">
                <a:solidFill>
                  <a:srgbClr val="000000"/>
                </a:solidFill>
              </a:rPr>
              <a:t>ürünler</a:t>
            </a:r>
            <a:r>
              <a:rPr lang="en-US" dirty="0">
                <a:solidFill>
                  <a:srgbClr val="000000"/>
                </a:solidFill>
              </a:rPr>
              <a:t> </a:t>
            </a:r>
            <a:r>
              <a:rPr lang="en-US" dirty="0" err="1">
                <a:solidFill>
                  <a:srgbClr val="000000"/>
                </a:solidFill>
              </a:rPr>
              <a:t>sunarak</a:t>
            </a:r>
            <a:r>
              <a:rPr lang="en-US" dirty="0">
                <a:solidFill>
                  <a:srgbClr val="000000"/>
                </a:solidFill>
              </a:rPr>
              <a:t>, </a:t>
            </a:r>
            <a:r>
              <a:rPr lang="en-US" dirty="0" err="1">
                <a:solidFill>
                  <a:srgbClr val="000000"/>
                </a:solidFill>
              </a:rPr>
              <a:t>gıda</a:t>
            </a:r>
            <a:r>
              <a:rPr lang="en-US" dirty="0">
                <a:solidFill>
                  <a:srgbClr val="000000"/>
                </a:solidFill>
              </a:rPr>
              <a:t> </a:t>
            </a:r>
            <a:r>
              <a:rPr lang="en-US" dirty="0" err="1">
                <a:solidFill>
                  <a:srgbClr val="000000"/>
                </a:solidFill>
              </a:rPr>
              <a:t>işletmeleri</a:t>
            </a:r>
            <a:r>
              <a:rPr lang="en-US" dirty="0">
                <a:solidFill>
                  <a:srgbClr val="000000"/>
                </a:solidFill>
              </a:rPr>
              <a:t> </a:t>
            </a:r>
            <a:r>
              <a:rPr lang="en-US" dirty="0" err="1">
                <a:solidFill>
                  <a:srgbClr val="000000"/>
                </a:solidFill>
              </a:rPr>
              <a:t>ayakta</a:t>
            </a:r>
            <a:r>
              <a:rPr lang="en-US" dirty="0">
                <a:solidFill>
                  <a:srgbClr val="000000"/>
                </a:solidFill>
              </a:rPr>
              <a:t> </a:t>
            </a:r>
            <a:r>
              <a:rPr lang="en-US" dirty="0" err="1">
                <a:solidFill>
                  <a:srgbClr val="000000"/>
                </a:solidFill>
              </a:rPr>
              <a:t>kalabilir</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rekabet</a:t>
            </a:r>
            <a:r>
              <a:rPr lang="en-US" dirty="0">
                <a:solidFill>
                  <a:srgbClr val="000000"/>
                </a:solidFill>
              </a:rPr>
              <a:t> </a:t>
            </a:r>
            <a:r>
              <a:rPr lang="en-US" dirty="0" err="1">
                <a:solidFill>
                  <a:srgbClr val="000000"/>
                </a:solidFill>
              </a:rPr>
              <a:t>avantajı</a:t>
            </a:r>
            <a:r>
              <a:rPr lang="en-US" dirty="0">
                <a:solidFill>
                  <a:srgbClr val="000000"/>
                </a:solidFill>
              </a:rPr>
              <a:t> </a:t>
            </a:r>
            <a:r>
              <a:rPr lang="en-US" dirty="0" err="1">
                <a:solidFill>
                  <a:srgbClr val="000000"/>
                </a:solidFill>
              </a:rPr>
              <a:t>yaratabilir</a:t>
            </a:r>
            <a:r>
              <a:rPr lang="en-US" dirty="0">
                <a:solidFill>
                  <a:srgbClr val="000000"/>
                </a:solidFill>
              </a:rPr>
              <a:t>.</a:t>
            </a:r>
            <a:endParaRPr lang="en-IE" dirty="0">
              <a:solidFill>
                <a:srgbClr val="000000"/>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553917" y="3598537"/>
            <a:ext cx="2492387" cy="344705"/>
          </a:xfrm>
        </p:spPr>
        <p:txBody>
          <a:bodyPr/>
          <a:lstStyle/>
          <a:p>
            <a:pPr algn="ctr" rtl="0">
              <a:lnSpc>
                <a:spcPct val="70000"/>
              </a:lnSpc>
            </a:pPr>
            <a:r>
              <a:rPr lang="en-IE" sz="2400" b="1">
                <a:solidFill>
                  <a:srgbClr val="000000"/>
                </a:solidFill>
              </a:rPr>
              <a:t>Rakiplerden Farklılaşma</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5924487" y="4170420"/>
            <a:ext cx="2862805" cy="1237497"/>
          </a:xfrm>
        </p:spPr>
        <p:txBody>
          <a:bodyPr lIns="91440" tIns="45720" rIns="91440" bIns="45720" anchor="t"/>
          <a:lstStyle/>
          <a:p>
            <a:pPr algn="ctr" rtl="0"/>
            <a:r>
              <a:rPr lang="en-US" dirty="0" err="1">
                <a:solidFill>
                  <a:srgbClr val="000000"/>
                </a:solidFill>
              </a:rPr>
              <a:t>İnovasyon</a:t>
            </a:r>
            <a:r>
              <a:rPr lang="en-US" dirty="0">
                <a:solidFill>
                  <a:srgbClr val="000000"/>
                </a:solidFill>
              </a:rPr>
              <a:t>, </a:t>
            </a:r>
            <a:r>
              <a:rPr lang="en-US" dirty="0" err="1">
                <a:solidFill>
                  <a:srgbClr val="000000"/>
                </a:solidFill>
              </a:rPr>
              <a:t>gıda</a:t>
            </a:r>
            <a:r>
              <a:rPr lang="en-US" dirty="0">
                <a:solidFill>
                  <a:srgbClr val="000000"/>
                </a:solidFill>
              </a:rPr>
              <a:t> </a:t>
            </a:r>
            <a:r>
              <a:rPr lang="en-US" dirty="0" err="1">
                <a:solidFill>
                  <a:srgbClr val="000000"/>
                </a:solidFill>
              </a:rPr>
              <a:t>işletmelerinin</a:t>
            </a:r>
            <a:r>
              <a:rPr lang="en-US" dirty="0">
                <a:solidFill>
                  <a:srgbClr val="000000"/>
                </a:solidFill>
              </a:rPr>
              <a:t> </a:t>
            </a:r>
            <a:r>
              <a:rPr lang="en-US" dirty="0" err="1">
                <a:solidFill>
                  <a:srgbClr val="000000"/>
                </a:solidFill>
              </a:rPr>
              <a:t>operasyonlarını</a:t>
            </a:r>
            <a:r>
              <a:rPr lang="en-US" dirty="0">
                <a:solidFill>
                  <a:srgbClr val="000000"/>
                </a:solidFill>
              </a:rPr>
              <a:t> </a:t>
            </a:r>
            <a:r>
              <a:rPr lang="en-US" dirty="0" err="1">
                <a:solidFill>
                  <a:srgbClr val="000000"/>
                </a:solidFill>
              </a:rPr>
              <a:t>düzene</a:t>
            </a:r>
            <a:r>
              <a:rPr lang="en-US" dirty="0">
                <a:solidFill>
                  <a:srgbClr val="000000"/>
                </a:solidFill>
              </a:rPr>
              <a:t> </a:t>
            </a:r>
            <a:r>
              <a:rPr lang="en-US" dirty="0" err="1">
                <a:solidFill>
                  <a:srgbClr val="000000"/>
                </a:solidFill>
              </a:rPr>
              <a:t>koymalarına</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maliyetleri</a:t>
            </a:r>
            <a:r>
              <a:rPr lang="en-US" dirty="0">
                <a:solidFill>
                  <a:srgbClr val="000000"/>
                </a:solidFill>
              </a:rPr>
              <a:t> </a:t>
            </a:r>
            <a:r>
              <a:rPr lang="en-US" dirty="0" err="1">
                <a:solidFill>
                  <a:srgbClr val="000000"/>
                </a:solidFill>
              </a:rPr>
              <a:t>düşürmelerine</a:t>
            </a:r>
            <a:r>
              <a:rPr lang="en-US" dirty="0">
                <a:solidFill>
                  <a:srgbClr val="000000"/>
                </a:solidFill>
              </a:rPr>
              <a:t> </a:t>
            </a:r>
            <a:r>
              <a:rPr lang="en-US" dirty="0" err="1">
                <a:solidFill>
                  <a:srgbClr val="000000"/>
                </a:solidFill>
              </a:rPr>
              <a:t>yardımcı</a:t>
            </a:r>
            <a:r>
              <a:rPr lang="en-US" dirty="0">
                <a:solidFill>
                  <a:srgbClr val="000000"/>
                </a:solidFill>
              </a:rPr>
              <a:t> </a:t>
            </a:r>
            <a:r>
              <a:rPr lang="en-US" dirty="0" err="1">
                <a:solidFill>
                  <a:srgbClr val="000000"/>
                </a:solidFill>
              </a:rPr>
              <a:t>olarak</a:t>
            </a:r>
            <a:r>
              <a:rPr lang="en-US" dirty="0">
                <a:solidFill>
                  <a:srgbClr val="000000"/>
                </a:solidFill>
              </a:rPr>
              <a:t> </a:t>
            </a:r>
            <a:r>
              <a:rPr lang="en-US" dirty="0" err="1">
                <a:solidFill>
                  <a:srgbClr val="000000"/>
                </a:solidFill>
              </a:rPr>
              <a:t>artan</a:t>
            </a:r>
            <a:r>
              <a:rPr lang="en-US" dirty="0">
                <a:solidFill>
                  <a:srgbClr val="000000"/>
                </a:solidFill>
              </a:rPr>
              <a:t> </a:t>
            </a:r>
            <a:r>
              <a:rPr lang="en-US" dirty="0" err="1">
                <a:solidFill>
                  <a:srgbClr val="000000"/>
                </a:solidFill>
              </a:rPr>
              <a:t>verimlilik</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üretkenliğe</a:t>
            </a:r>
            <a:r>
              <a:rPr lang="en-US" dirty="0">
                <a:solidFill>
                  <a:srgbClr val="000000"/>
                </a:solidFill>
              </a:rPr>
              <a:t> </a:t>
            </a:r>
            <a:r>
              <a:rPr lang="en-US" dirty="0" err="1">
                <a:solidFill>
                  <a:srgbClr val="000000"/>
                </a:solidFill>
              </a:rPr>
              <a:t>yol</a:t>
            </a:r>
            <a:r>
              <a:rPr lang="en-US" dirty="0">
                <a:solidFill>
                  <a:srgbClr val="000000"/>
                </a:solidFill>
              </a:rPr>
              <a:t> </a:t>
            </a:r>
            <a:r>
              <a:rPr lang="en-US" dirty="0" err="1">
                <a:solidFill>
                  <a:srgbClr val="000000"/>
                </a:solidFill>
              </a:rPr>
              <a:t>açabilir</a:t>
            </a:r>
            <a:r>
              <a:rPr lang="en-US" dirty="0">
                <a:solidFill>
                  <a:srgbClr val="000000"/>
                </a:solidFill>
              </a:rPr>
              <a:t>.</a:t>
            </a:r>
            <a:endParaRPr lang="en-IE" dirty="0">
              <a:solidFill>
                <a:srgbClr val="000000"/>
              </a:solidFill>
              <a:cs typeface="Calibri"/>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5849006" y="3601093"/>
            <a:ext cx="2983621" cy="344705"/>
          </a:xfrm>
        </p:spPr>
        <p:txBody>
          <a:bodyPr/>
          <a:lstStyle/>
          <a:p>
            <a:pPr algn="ctr" rtl="0">
              <a:lnSpc>
                <a:spcPct val="70000"/>
              </a:lnSpc>
            </a:pPr>
            <a:r>
              <a:rPr lang="en-IE" sz="2400" b="1" dirty="0" err="1">
                <a:solidFill>
                  <a:srgbClr val="000000"/>
                </a:solidFill>
              </a:rPr>
              <a:t>Geliştirilmiş</a:t>
            </a:r>
            <a:r>
              <a:rPr lang="en-IE" sz="2400" b="1" dirty="0">
                <a:solidFill>
                  <a:srgbClr val="000000"/>
                </a:solidFill>
              </a:rPr>
              <a:t> </a:t>
            </a:r>
            <a:r>
              <a:rPr lang="en-IE" sz="2400" b="1" dirty="0" err="1">
                <a:solidFill>
                  <a:srgbClr val="000000"/>
                </a:solidFill>
              </a:rPr>
              <a:t>Verimlilik</a:t>
            </a:r>
            <a:r>
              <a:rPr lang="en-IE" sz="2400" b="1" dirty="0">
                <a:solidFill>
                  <a:srgbClr val="000000"/>
                </a:solidFill>
              </a:rPr>
              <a:t> </a:t>
            </a:r>
            <a:r>
              <a:rPr lang="en-IE" sz="2400" b="1" dirty="0" err="1">
                <a:solidFill>
                  <a:srgbClr val="000000"/>
                </a:solidFill>
              </a:rPr>
              <a:t>ve</a:t>
            </a:r>
            <a:r>
              <a:rPr lang="en-IE" sz="2400" b="1" dirty="0">
                <a:solidFill>
                  <a:srgbClr val="000000"/>
                </a:solidFill>
              </a:rPr>
              <a:t> </a:t>
            </a:r>
            <a:r>
              <a:rPr lang="en-IE" sz="2400" b="1" dirty="0" err="1">
                <a:solidFill>
                  <a:srgbClr val="000000"/>
                </a:solidFill>
              </a:rPr>
              <a:t>Üretkenlik</a:t>
            </a:r>
            <a:endParaRPr lang="en-IE" sz="2400" b="1" dirty="0">
              <a:solidFill>
                <a:srgbClr val="000000"/>
              </a:solidFill>
            </a:endParaRP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02386" y="4170420"/>
            <a:ext cx="2862806" cy="1237497"/>
          </a:xfrm>
        </p:spPr>
        <p:txBody>
          <a:bodyPr/>
          <a:lstStyle/>
          <a:p>
            <a:pPr algn="ctr" rtl="0"/>
            <a:r>
              <a:rPr lang="en-US" dirty="0" err="1">
                <a:solidFill>
                  <a:srgbClr val="000000"/>
                </a:solidFill>
              </a:rPr>
              <a:t>Gıda</a:t>
            </a:r>
            <a:r>
              <a:rPr lang="en-US" dirty="0">
                <a:solidFill>
                  <a:srgbClr val="000000"/>
                </a:solidFill>
              </a:rPr>
              <a:t> </a:t>
            </a:r>
            <a:r>
              <a:rPr lang="en-US" dirty="0" err="1">
                <a:solidFill>
                  <a:srgbClr val="000000"/>
                </a:solidFill>
              </a:rPr>
              <a:t>işletmeleri</a:t>
            </a:r>
            <a:r>
              <a:rPr lang="en-US" dirty="0">
                <a:solidFill>
                  <a:srgbClr val="000000"/>
                </a:solidFill>
              </a:rPr>
              <a:t>, </a:t>
            </a:r>
            <a:r>
              <a:rPr lang="en-US" dirty="0" err="1">
                <a:solidFill>
                  <a:srgbClr val="000000"/>
                </a:solidFill>
              </a:rPr>
              <a:t>yenilikçi</a:t>
            </a:r>
            <a:r>
              <a:rPr lang="en-US" dirty="0">
                <a:solidFill>
                  <a:srgbClr val="000000"/>
                </a:solidFill>
              </a:rPr>
              <a:t> </a:t>
            </a:r>
            <a:r>
              <a:rPr lang="en-US" dirty="0" err="1">
                <a:solidFill>
                  <a:srgbClr val="000000"/>
                </a:solidFill>
              </a:rPr>
              <a:t>ürünler</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çözümler</a:t>
            </a:r>
            <a:r>
              <a:rPr lang="en-US" dirty="0">
                <a:solidFill>
                  <a:srgbClr val="000000"/>
                </a:solidFill>
              </a:rPr>
              <a:t> </a:t>
            </a:r>
            <a:r>
              <a:rPr lang="en-US" dirty="0" err="1">
                <a:solidFill>
                  <a:srgbClr val="000000"/>
                </a:solidFill>
              </a:rPr>
              <a:t>geliştirerek</a:t>
            </a:r>
            <a:r>
              <a:rPr lang="en-US" dirty="0">
                <a:solidFill>
                  <a:srgbClr val="000000"/>
                </a:solidFill>
              </a:rPr>
              <a:t> </a:t>
            </a:r>
            <a:r>
              <a:rPr lang="en-US" dirty="0" err="1">
                <a:solidFill>
                  <a:srgbClr val="000000"/>
                </a:solidFill>
              </a:rPr>
              <a:t>gelirlerini</a:t>
            </a:r>
            <a:r>
              <a:rPr lang="en-US" dirty="0">
                <a:solidFill>
                  <a:srgbClr val="000000"/>
                </a:solidFill>
              </a:rPr>
              <a:t> </a:t>
            </a:r>
            <a:r>
              <a:rPr lang="en-US" dirty="0" err="1">
                <a:solidFill>
                  <a:srgbClr val="000000"/>
                </a:solidFill>
              </a:rPr>
              <a:t>artırabilir</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pazardan</a:t>
            </a:r>
            <a:r>
              <a:rPr lang="en-US" dirty="0">
                <a:solidFill>
                  <a:srgbClr val="000000"/>
                </a:solidFill>
              </a:rPr>
              <a:t> </a:t>
            </a:r>
            <a:r>
              <a:rPr lang="en-US" dirty="0" err="1">
                <a:solidFill>
                  <a:srgbClr val="000000"/>
                </a:solidFill>
              </a:rPr>
              <a:t>daha</a:t>
            </a:r>
            <a:r>
              <a:rPr lang="en-US" dirty="0">
                <a:solidFill>
                  <a:srgbClr val="000000"/>
                </a:solidFill>
              </a:rPr>
              <a:t> </a:t>
            </a:r>
            <a:r>
              <a:rPr lang="en-US" dirty="0" err="1">
                <a:solidFill>
                  <a:srgbClr val="000000"/>
                </a:solidFill>
              </a:rPr>
              <a:t>büyük</a:t>
            </a:r>
            <a:r>
              <a:rPr lang="en-US" dirty="0">
                <a:solidFill>
                  <a:srgbClr val="000000"/>
                </a:solidFill>
              </a:rPr>
              <a:t> </a:t>
            </a:r>
            <a:r>
              <a:rPr lang="en-US" dirty="0" err="1">
                <a:solidFill>
                  <a:srgbClr val="000000"/>
                </a:solidFill>
              </a:rPr>
              <a:t>bir</a:t>
            </a:r>
            <a:r>
              <a:rPr lang="en-US" dirty="0">
                <a:solidFill>
                  <a:srgbClr val="000000"/>
                </a:solidFill>
              </a:rPr>
              <a:t> pay </a:t>
            </a:r>
            <a:r>
              <a:rPr lang="en-US" dirty="0" err="1">
                <a:solidFill>
                  <a:srgbClr val="000000"/>
                </a:solidFill>
              </a:rPr>
              <a:t>alabilir</a:t>
            </a:r>
            <a:r>
              <a:rPr lang="en-US" dirty="0">
                <a:solidFill>
                  <a:srgbClr val="000000"/>
                </a:solidFill>
              </a:rPr>
              <a:t>.</a:t>
            </a:r>
            <a:endParaRPr lang="en-IE" dirty="0">
              <a:solidFill>
                <a:srgbClr val="000000"/>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32627" y="3569131"/>
            <a:ext cx="2622512" cy="344705"/>
          </a:xfrm>
        </p:spPr>
        <p:txBody>
          <a:bodyPr/>
          <a:lstStyle/>
          <a:p>
            <a:pPr algn="ctr" rtl="0">
              <a:lnSpc>
                <a:spcPct val="70000"/>
              </a:lnSpc>
            </a:pPr>
            <a:r>
              <a:rPr lang="en-US" sz="2400" b="1" dirty="0" err="1">
                <a:solidFill>
                  <a:srgbClr val="000000"/>
                </a:solidFill>
              </a:rPr>
              <a:t>Artan</a:t>
            </a:r>
            <a:r>
              <a:rPr lang="en-US" sz="2400" b="1" dirty="0">
                <a:solidFill>
                  <a:srgbClr val="000000"/>
                </a:solidFill>
              </a:rPr>
              <a:t> </a:t>
            </a:r>
            <a:r>
              <a:rPr lang="en-US" sz="2400" b="1" dirty="0" err="1">
                <a:solidFill>
                  <a:srgbClr val="000000"/>
                </a:solidFill>
              </a:rPr>
              <a:t>Gelir</a:t>
            </a:r>
            <a:r>
              <a:rPr lang="en-US" sz="2400" b="1" dirty="0">
                <a:solidFill>
                  <a:srgbClr val="000000"/>
                </a:solidFill>
              </a:rPr>
              <a:t> </a:t>
            </a:r>
            <a:r>
              <a:rPr lang="en-US" sz="2400" b="1" dirty="0" err="1">
                <a:solidFill>
                  <a:srgbClr val="000000"/>
                </a:solidFill>
              </a:rPr>
              <a:t>ve</a:t>
            </a:r>
            <a:r>
              <a:rPr lang="en-US" sz="2400" b="1" dirty="0">
                <a:solidFill>
                  <a:srgbClr val="000000"/>
                </a:solidFill>
              </a:rPr>
              <a:t> </a:t>
            </a:r>
            <a:r>
              <a:rPr lang="en-US" sz="2400" b="1" dirty="0" err="1">
                <a:solidFill>
                  <a:srgbClr val="000000"/>
                </a:solidFill>
              </a:rPr>
              <a:t>Pazar</a:t>
            </a:r>
            <a:r>
              <a:rPr lang="en-US" sz="2400" b="1" dirty="0">
                <a:solidFill>
                  <a:srgbClr val="000000"/>
                </a:solidFill>
              </a:rPr>
              <a:t> </a:t>
            </a:r>
            <a:r>
              <a:rPr lang="en-US" sz="2400" b="1" dirty="0" err="1">
                <a:solidFill>
                  <a:srgbClr val="000000"/>
                </a:solidFill>
              </a:rPr>
              <a:t>Payı</a:t>
            </a:r>
            <a:endParaRPr lang="en-IE" sz="2400" b="1" dirty="0">
              <a:solidFill>
                <a:srgbClr val="000000"/>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a:solidFill>
                  <a:schemeClr val="bg1"/>
                </a:solidFill>
                <a:effectLst/>
              </a:rPr>
              <a:t>İnovasyon, gıda işletmeleri için aşağıdakiler dahil çok sayıda fırsat sunabilir:</a:t>
            </a:r>
            <a:endParaRPr lang="en-IE" sz="360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23805" y="1824452"/>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704" y="1883932"/>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271" y="1810382"/>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112506" y="4337018"/>
            <a:ext cx="3365612" cy="1884310"/>
          </a:xfrm>
        </p:spPr>
        <p:txBody>
          <a:bodyPr lIns="91440" tIns="45720" rIns="91440" bIns="45720" anchor="t"/>
          <a:lstStyle/>
          <a:p>
            <a:pPr algn="ctr"/>
            <a:r>
              <a:rPr lang="en-US" dirty="0" err="1">
                <a:solidFill>
                  <a:srgbClr val="000000"/>
                </a:solidFill>
              </a:rPr>
              <a:t>İnovasyon</a:t>
            </a:r>
            <a:r>
              <a:rPr lang="en-US" dirty="0">
                <a:solidFill>
                  <a:srgbClr val="000000"/>
                </a:solidFill>
              </a:rPr>
              <a:t> </a:t>
            </a:r>
            <a:r>
              <a:rPr lang="en-US" dirty="0" err="1">
                <a:solidFill>
                  <a:srgbClr val="000000"/>
                </a:solidFill>
              </a:rPr>
              <a:t>ayrıca</a:t>
            </a:r>
            <a:r>
              <a:rPr lang="en-US" dirty="0">
                <a:solidFill>
                  <a:srgbClr val="000000"/>
                </a:solidFill>
              </a:rPr>
              <a:t> </a:t>
            </a:r>
            <a:r>
              <a:rPr lang="en-US" dirty="0" err="1">
                <a:solidFill>
                  <a:srgbClr val="000000"/>
                </a:solidFill>
              </a:rPr>
              <a:t>gıda</a:t>
            </a:r>
            <a:r>
              <a:rPr lang="en-US" dirty="0">
                <a:solidFill>
                  <a:srgbClr val="000000"/>
                </a:solidFill>
              </a:rPr>
              <a:t> </a:t>
            </a:r>
            <a:r>
              <a:rPr lang="en-US" dirty="0" err="1">
                <a:solidFill>
                  <a:srgbClr val="000000"/>
                </a:solidFill>
              </a:rPr>
              <a:t>işletmelerinde</a:t>
            </a:r>
            <a:r>
              <a:rPr lang="en-US" dirty="0">
                <a:solidFill>
                  <a:srgbClr val="000000"/>
                </a:solidFill>
              </a:rPr>
              <a:t> </a:t>
            </a:r>
            <a:r>
              <a:rPr lang="en-US" dirty="0" err="1">
                <a:solidFill>
                  <a:srgbClr val="000000"/>
                </a:solidFill>
              </a:rPr>
              <a:t>israfı</a:t>
            </a:r>
            <a:r>
              <a:rPr lang="en-US" dirty="0">
                <a:solidFill>
                  <a:srgbClr val="000000"/>
                </a:solidFill>
              </a:rPr>
              <a:t> </a:t>
            </a:r>
            <a:r>
              <a:rPr lang="en-US" dirty="0" err="1">
                <a:solidFill>
                  <a:srgbClr val="000000"/>
                </a:solidFill>
              </a:rPr>
              <a:t>azaltarak</a:t>
            </a:r>
            <a:r>
              <a:rPr lang="en-US" dirty="0">
                <a:solidFill>
                  <a:srgbClr val="000000"/>
                </a:solidFill>
              </a:rPr>
              <a:t>, </a:t>
            </a:r>
            <a:r>
              <a:rPr lang="en-US" dirty="0" err="1">
                <a:solidFill>
                  <a:srgbClr val="000000"/>
                </a:solidFill>
              </a:rPr>
              <a:t>kaynakları</a:t>
            </a:r>
            <a:r>
              <a:rPr lang="en-US" dirty="0">
                <a:solidFill>
                  <a:srgbClr val="000000"/>
                </a:solidFill>
              </a:rPr>
              <a:t> </a:t>
            </a:r>
            <a:r>
              <a:rPr lang="en-US" dirty="0" err="1">
                <a:solidFill>
                  <a:srgbClr val="000000"/>
                </a:solidFill>
              </a:rPr>
              <a:t>koruyarak</a:t>
            </a:r>
            <a:r>
              <a:rPr lang="en-US" dirty="0">
                <a:solidFill>
                  <a:srgbClr val="000000"/>
                </a:solidFill>
              </a:rPr>
              <a:t>, </a:t>
            </a:r>
            <a:r>
              <a:rPr lang="en-US" dirty="0" err="1">
                <a:solidFill>
                  <a:srgbClr val="000000"/>
                </a:solidFill>
              </a:rPr>
              <a:t>işletmenin</a:t>
            </a:r>
            <a:r>
              <a:rPr lang="en-US" dirty="0">
                <a:solidFill>
                  <a:srgbClr val="000000"/>
                </a:solidFill>
              </a:rPr>
              <a:t> </a:t>
            </a:r>
            <a:r>
              <a:rPr lang="en-US" dirty="0" err="1">
                <a:solidFill>
                  <a:srgbClr val="000000"/>
                </a:solidFill>
              </a:rPr>
              <a:t>daha</a:t>
            </a:r>
            <a:r>
              <a:rPr lang="en-US" dirty="0">
                <a:solidFill>
                  <a:srgbClr val="000000"/>
                </a:solidFill>
              </a:rPr>
              <a:t> </a:t>
            </a:r>
            <a:r>
              <a:rPr lang="en-US" dirty="0" err="1">
                <a:solidFill>
                  <a:srgbClr val="000000"/>
                </a:solidFill>
              </a:rPr>
              <a:t>sürdürülebilir</a:t>
            </a:r>
            <a:r>
              <a:rPr lang="en-US" dirty="0">
                <a:solidFill>
                  <a:srgbClr val="000000"/>
                </a:solidFill>
              </a:rPr>
              <a:t> hale </a:t>
            </a:r>
            <a:r>
              <a:rPr lang="en-US" dirty="0" err="1">
                <a:solidFill>
                  <a:srgbClr val="000000"/>
                </a:solidFill>
              </a:rPr>
              <a:t>gelmesine</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karbon</a:t>
            </a:r>
            <a:r>
              <a:rPr lang="en-US" dirty="0">
                <a:solidFill>
                  <a:srgbClr val="000000"/>
                </a:solidFill>
              </a:rPr>
              <a:t> </a:t>
            </a:r>
            <a:r>
              <a:rPr lang="en-US" dirty="0" err="1">
                <a:solidFill>
                  <a:srgbClr val="000000"/>
                </a:solidFill>
              </a:rPr>
              <a:t>ayak</a:t>
            </a:r>
            <a:r>
              <a:rPr lang="en-US" dirty="0">
                <a:solidFill>
                  <a:srgbClr val="000000"/>
                </a:solidFill>
              </a:rPr>
              <a:t> </a:t>
            </a:r>
            <a:r>
              <a:rPr lang="en-US" dirty="0" err="1">
                <a:solidFill>
                  <a:srgbClr val="000000"/>
                </a:solidFill>
              </a:rPr>
              <a:t>izinin</a:t>
            </a:r>
            <a:r>
              <a:rPr lang="en-US" dirty="0">
                <a:solidFill>
                  <a:srgbClr val="000000"/>
                </a:solidFill>
              </a:rPr>
              <a:t> </a:t>
            </a:r>
            <a:r>
              <a:rPr lang="en-US" dirty="0" err="1">
                <a:solidFill>
                  <a:srgbClr val="000000"/>
                </a:solidFill>
              </a:rPr>
              <a:t>küçültülmesine</a:t>
            </a:r>
            <a:r>
              <a:rPr lang="en-US" dirty="0">
                <a:solidFill>
                  <a:srgbClr val="000000"/>
                </a:solidFill>
              </a:rPr>
              <a:t> </a:t>
            </a:r>
            <a:r>
              <a:rPr lang="en-US" dirty="0" err="1">
                <a:solidFill>
                  <a:srgbClr val="000000"/>
                </a:solidFill>
              </a:rPr>
              <a:t>yardımcı</a:t>
            </a:r>
            <a:r>
              <a:rPr lang="en-US" dirty="0">
                <a:solidFill>
                  <a:srgbClr val="000000"/>
                </a:solidFill>
              </a:rPr>
              <a:t> </a:t>
            </a:r>
            <a:r>
              <a:rPr lang="en-US" dirty="0" err="1">
                <a:solidFill>
                  <a:srgbClr val="000000"/>
                </a:solidFill>
              </a:rPr>
              <a:t>olabilir</a:t>
            </a:r>
            <a:r>
              <a:rPr lang="en-US" dirty="0">
                <a:solidFill>
                  <a:srgbClr val="000000"/>
                </a:solidFill>
              </a:rPr>
              <a:t>.</a:t>
            </a:r>
            <a:endParaRPr lang="en-US" dirty="0">
              <a:solidFill>
                <a:srgbClr val="000000"/>
              </a:solidFill>
              <a:cs typeface="Calibri"/>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920379" y="3576620"/>
            <a:ext cx="2289838" cy="344705"/>
          </a:xfrm>
        </p:spPr>
        <p:txBody>
          <a:bodyPr/>
          <a:lstStyle/>
          <a:p>
            <a:pPr algn="ctr" rtl="0">
              <a:lnSpc>
                <a:spcPct val="70000"/>
              </a:lnSpc>
            </a:pPr>
            <a:r>
              <a:rPr lang="en-IE" sz="2400" b="1" dirty="0" err="1">
                <a:solidFill>
                  <a:srgbClr val="000000"/>
                </a:solidFill>
              </a:rPr>
              <a:t>Geliştirilmiş</a:t>
            </a:r>
            <a:r>
              <a:rPr lang="en-IE" sz="2400" b="1" dirty="0">
                <a:solidFill>
                  <a:srgbClr val="000000"/>
                </a:solidFill>
              </a:rPr>
              <a:t> </a:t>
            </a:r>
            <a:r>
              <a:rPr lang="en-IE" sz="2400" b="1" dirty="0" err="1">
                <a:solidFill>
                  <a:srgbClr val="000000"/>
                </a:solidFill>
              </a:rPr>
              <a:t>Sürdürülebilirlik</a:t>
            </a:r>
            <a:endParaRPr lang="en-IE" sz="2400" b="1" dirty="0">
              <a:solidFill>
                <a:srgbClr val="000000"/>
              </a:solidFill>
            </a:endParaRP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38085" y="4337018"/>
            <a:ext cx="3098036" cy="1237497"/>
          </a:xfrm>
        </p:spPr>
        <p:txBody>
          <a:bodyPr/>
          <a:lstStyle/>
          <a:p>
            <a:pPr algn="ctr" rtl="0"/>
            <a:r>
              <a:rPr lang="en-US" dirty="0" err="1">
                <a:solidFill>
                  <a:srgbClr val="000000"/>
                </a:solidFill>
              </a:rPr>
              <a:t>İnovasyon</a:t>
            </a:r>
            <a:r>
              <a:rPr lang="en-US" dirty="0">
                <a:solidFill>
                  <a:srgbClr val="000000"/>
                </a:solidFill>
              </a:rPr>
              <a:t>, </a:t>
            </a:r>
            <a:r>
              <a:rPr lang="en-US" dirty="0" err="1">
                <a:solidFill>
                  <a:srgbClr val="000000"/>
                </a:solidFill>
              </a:rPr>
              <a:t>gıda</a:t>
            </a:r>
            <a:r>
              <a:rPr lang="en-US" dirty="0">
                <a:solidFill>
                  <a:srgbClr val="000000"/>
                </a:solidFill>
              </a:rPr>
              <a:t> </a:t>
            </a:r>
            <a:r>
              <a:rPr lang="en-US" dirty="0" err="1">
                <a:solidFill>
                  <a:srgbClr val="000000"/>
                </a:solidFill>
              </a:rPr>
              <a:t>işletmelerinin</a:t>
            </a:r>
            <a:r>
              <a:rPr lang="en-US" dirty="0">
                <a:solidFill>
                  <a:srgbClr val="000000"/>
                </a:solidFill>
              </a:rPr>
              <a:t> yeni </a:t>
            </a:r>
            <a:r>
              <a:rPr lang="en-US" dirty="0" err="1">
                <a:solidFill>
                  <a:srgbClr val="000000"/>
                </a:solidFill>
              </a:rPr>
              <a:t>teknolojiler</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süreçler</a:t>
            </a:r>
            <a:r>
              <a:rPr lang="en-US" dirty="0">
                <a:solidFill>
                  <a:srgbClr val="000000"/>
                </a:solidFill>
              </a:rPr>
              <a:t> </a:t>
            </a:r>
            <a:r>
              <a:rPr lang="en-US" dirty="0" err="1">
                <a:solidFill>
                  <a:srgbClr val="000000"/>
                </a:solidFill>
              </a:rPr>
              <a:t>geliştirerek</a:t>
            </a:r>
            <a:r>
              <a:rPr lang="en-US" dirty="0">
                <a:solidFill>
                  <a:srgbClr val="000000"/>
                </a:solidFill>
              </a:rPr>
              <a:t> </a:t>
            </a:r>
            <a:r>
              <a:rPr lang="en-US" dirty="0" err="1">
                <a:solidFill>
                  <a:srgbClr val="000000"/>
                </a:solidFill>
              </a:rPr>
              <a:t>ürünlerinin</a:t>
            </a:r>
            <a:r>
              <a:rPr lang="en-US" dirty="0">
                <a:solidFill>
                  <a:srgbClr val="000000"/>
                </a:solidFill>
              </a:rPr>
              <a:t> </a:t>
            </a:r>
            <a:r>
              <a:rPr lang="en-US" dirty="0" err="1">
                <a:solidFill>
                  <a:srgbClr val="000000"/>
                </a:solidFill>
              </a:rPr>
              <a:t>güvenliğini</a:t>
            </a:r>
            <a:r>
              <a:rPr lang="en-US" dirty="0">
                <a:solidFill>
                  <a:srgbClr val="000000"/>
                </a:solidFill>
              </a:rPr>
              <a:t> </a:t>
            </a:r>
            <a:r>
              <a:rPr lang="en-US" dirty="0" err="1">
                <a:solidFill>
                  <a:srgbClr val="000000"/>
                </a:solidFill>
              </a:rPr>
              <a:t>ve</a:t>
            </a:r>
            <a:r>
              <a:rPr lang="en-US" dirty="0">
                <a:solidFill>
                  <a:srgbClr val="000000"/>
                </a:solidFill>
              </a:rPr>
              <a:t> </a:t>
            </a:r>
            <a:r>
              <a:rPr lang="en-US" dirty="0" err="1">
                <a:solidFill>
                  <a:srgbClr val="000000"/>
                </a:solidFill>
              </a:rPr>
              <a:t>kalitesini</a:t>
            </a:r>
            <a:r>
              <a:rPr lang="en-US" dirty="0">
                <a:solidFill>
                  <a:srgbClr val="000000"/>
                </a:solidFill>
              </a:rPr>
              <a:t> </a:t>
            </a:r>
            <a:r>
              <a:rPr lang="en-US" dirty="0" err="1">
                <a:solidFill>
                  <a:srgbClr val="000000"/>
                </a:solidFill>
              </a:rPr>
              <a:t>iyileştirmelerine</a:t>
            </a:r>
            <a:r>
              <a:rPr lang="en-US" dirty="0">
                <a:solidFill>
                  <a:srgbClr val="000000"/>
                </a:solidFill>
              </a:rPr>
              <a:t> </a:t>
            </a:r>
            <a:r>
              <a:rPr lang="en-US" dirty="0" err="1">
                <a:solidFill>
                  <a:srgbClr val="000000"/>
                </a:solidFill>
              </a:rPr>
              <a:t>yardımcı</a:t>
            </a:r>
            <a:r>
              <a:rPr lang="en-US" dirty="0">
                <a:solidFill>
                  <a:srgbClr val="000000"/>
                </a:solidFill>
              </a:rPr>
              <a:t> </a:t>
            </a:r>
            <a:r>
              <a:rPr lang="en-US" dirty="0" err="1">
                <a:solidFill>
                  <a:srgbClr val="000000"/>
                </a:solidFill>
              </a:rPr>
              <a:t>olabilir</a:t>
            </a:r>
            <a:r>
              <a:rPr lang="en-US" dirty="0">
                <a:solidFill>
                  <a:srgbClr val="000000"/>
                </a:solidFill>
              </a:rPr>
              <a:t>.</a:t>
            </a:r>
            <a:endParaRPr lang="en-IE" dirty="0">
              <a:solidFill>
                <a:srgbClr val="000000"/>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951710" y="3576621"/>
            <a:ext cx="2289838" cy="344705"/>
          </a:xfrm>
        </p:spPr>
        <p:txBody>
          <a:bodyPr/>
          <a:lstStyle/>
          <a:p>
            <a:pPr algn="ctr" rtl="0">
              <a:lnSpc>
                <a:spcPct val="70000"/>
              </a:lnSpc>
            </a:pPr>
            <a:r>
              <a:rPr lang="en-IE" sz="2400" b="1">
                <a:solidFill>
                  <a:srgbClr val="000000"/>
                </a:solidFill>
              </a:rPr>
              <a:t>İyileştirilmiş Güvenlik ve Kalite</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7" y="4337017"/>
            <a:ext cx="3535129" cy="1237497"/>
          </a:xfrm>
        </p:spPr>
        <p:txBody>
          <a:bodyPr lIns="91440" tIns="45720" rIns="91440" bIns="45720" anchor="t"/>
          <a:lstStyle/>
          <a:p>
            <a:pPr algn="ctr"/>
            <a:r>
              <a:rPr lang="en-US" dirty="0" err="1">
                <a:solidFill>
                  <a:srgbClr val="000000"/>
                </a:solidFill>
              </a:rPr>
              <a:t>İşletmeler</a:t>
            </a:r>
            <a:r>
              <a:rPr lang="en-US" dirty="0">
                <a:solidFill>
                  <a:srgbClr val="000000"/>
                </a:solidFill>
              </a:rPr>
              <a:t>, </a:t>
            </a:r>
            <a:r>
              <a:rPr lang="en-US" dirty="0" err="1">
                <a:solidFill>
                  <a:srgbClr val="000000"/>
                </a:solidFill>
              </a:rPr>
              <a:t>inovasyondan</a:t>
            </a:r>
            <a:r>
              <a:rPr lang="en-US" dirty="0">
                <a:solidFill>
                  <a:srgbClr val="000000"/>
                </a:solidFill>
              </a:rPr>
              <a:t> </a:t>
            </a:r>
            <a:r>
              <a:rPr lang="en-US" dirty="0" err="1">
                <a:solidFill>
                  <a:srgbClr val="000000"/>
                </a:solidFill>
              </a:rPr>
              <a:t>yararlanarak</a:t>
            </a:r>
            <a:r>
              <a:rPr lang="en-US" dirty="0">
                <a:solidFill>
                  <a:srgbClr val="000000"/>
                </a:solidFill>
              </a:rPr>
              <a:t>, </a:t>
            </a:r>
            <a:r>
              <a:rPr lang="en-US" dirty="0" err="1">
                <a:solidFill>
                  <a:srgbClr val="000000"/>
                </a:solidFill>
              </a:rPr>
              <a:t>rahatlığı</a:t>
            </a:r>
            <a:r>
              <a:rPr lang="en-US" dirty="0">
                <a:solidFill>
                  <a:srgbClr val="000000"/>
                </a:solidFill>
              </a:rPr>
              <a:t>, </a:t>
            </a:r>
            <a:r>
              <a:rPr lang="en-US" dirty="0" err="1">
                <a:solidFill>
                  <a:srgbClr val="000000"/>
                </a:solidFill>
              </a:rPr>
              <a:t>hızı</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verimliliği</a:t>
            </a:r>
            <a:r>
              <a:rPr lang="en-US" dirty="0">
                <a:solidFill>
                  <a:srgbClr val="000000"/>
                </a:solidFill>
              </a:rPr>
              <a:t> </a:t>
            </a:r>
            <a:r>
              <a:rPr lang="en-US" dirty="0" err="1">
                <a:solidFill>
                  <a:srgbClr val="000000"/>
                </a:solidFill>
              </a:rPr>
              <a:t>artıran</a:t>
            </a:r>
            <a:r>
              <a:rPr lang="en-US" dirty="0">
                <a:solidFill>
                  <a:srgbClr val="000000"/>
                </a:solidFill>
              </a:rPr>
              <a:t> yeni </a:t>
            </a:r>
            <a:r>
              <a:rPr lang="en-US" dirty="0" err="1">
                <a:solidFill>
                  <a:srgbClr val="000000"/>
                </a:solidFill>
              </a:rPr>
              <a:t>ürünler</a:t>
            </a:r>
            <a:r>
              <a:rPr lang="en-US" dirty="0">
                <a:solidFill>
                  <a:srgbClr val="000000"/>
                </a:solidFill>
              </a:rPr>
              <a:t>, </a:t>
            </a:r>
            <a:r>
              <a:rPr lang="en-US" dirty="0" err="1">
                <a:solidFill>
                  <a:srgbClr val="000000"/>
                </a:solidFill>
              </a:rPr>
              <a:t>hizmetler</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teknolojiler</a:t>
            </a:r>
            <a:r>
              <a:rPr lang="en-US" dirty="0">
                <a:solidFill>
                  <a:srgbClr val="000000"/>
                </a:solidFill>
              </a:rPr>
              <a:t> </a:t>
            </a:r>
            <a:r>
              <a:rPr lang="en-US" dirty="0" err="1">
                <a:solidFill>
                  <a:srgbClr val="000000"/>
                </a:solidFill>
              </a:rPr>
              <a:t>aracılığıyla</a:t>
            </a:r>
            <a:r>
              <a:rPr lang="en-US" dirty="0">
                <a:solidFill>
                  <a:srgbClr val="000000"/>
                </a:solidFill>
              </a:rPr>
              <a:t> </a:t>
            </a:r>
            <a:r>
              <a:rPr lang="en-US" dirty="0" err="1">
                <a:solidFill>
                  <a:srgbClr val="000000"/>
                </a:solidFill>
              </a:rPr>
              <a:t>müşteri</a:t>
            </a:r>
            <a:r>
              <a:rPr lang="en-US" dirty="0">
                <a:solidFill>
                  <a:srgbClr val="000000"/>
                </a:solidFill>
              </a:rPr>
              <a:t> </a:t>
            </a:r>
            <a:r>
              <a:rPr lang="en-US" dirty="0" err="1">
                <a:solidFill>
                  <a:srgbClr val="000000"/>
                </a:solidFill>
              </a:rPr>
              <a:t>deneyimini</a:t>
            </a:r>
            <a:r>
              <a:rPr lang="en-US" dirty="0">
                <a:solidFill>
                  <a:srgbClr val="000000"/>
                </a:solidFill>
              </a:rPr>
              <a:t> </a:t>
            </a:r>
            <a:r>
              <a:rPr lang="en-US" dirty="0" err="1">
                <a:solidFill>
                  <a:srgbClr val="000000"/>
                </a:solidFill>
              </a:rPr>
              <a:t>kişiselleştirerek</a:t>
            </a:r>
            <a:r>
              <a:rPr lang="en-US" dirty="0">
                <a:solidFill>
                  <a:srgbClr val="000000"/>
                </a:solidFill>
              </a:rPr>
              <a:t> </a:t>
            </a:r>
            <a:r>
              <a:rPr lang="en-US" dirty="0" err="1">
                <a:solidFill>
                  <a:srgbClr val="000000"/>
                </a:solidFill>
              </a:rPr>
              <a:t>iyileştirebilir</a:t>
            </a:r>
            <a:r>
              <a:rPr lang="en-US" dirty="0">
                <a:solidFill>
                  <a:srgbClr val="000000"/>
                </a:solidFill>
              </a:rPr>
              <a:t>.</a:t>
            </a:r>
          </a:p>
          <a:p>
            <a:pPr algn="ctr" rtl="0"/>
            <a:endParaRPr lang="en-US" dirty="0">
              <a:solidFill>
                <a:srgbClr val="000000"/>
              </a:solidFill>
            </a:endParaRPr>
          </a:p>
          <a:p>
            <a:pPr algn="ctr" rtl="0"/>
            <a:endParaRPr lang="en-US" dirty="0">
              <a:solidFill>
                <a:srgbClr val="000000"/>
              </a:solidFill>
            </a:endParaRPr>
          </a:p>
          <a:p>
            <a:pPr algn="ctr" rtl="0"/>
            <a:endParaRPr lang="en-IE" dirty="0">
              <a:solidFill>
                <a:srgbClr val="000000"/>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696088" y="3576619"/>
            <a:ext cx="2887819" cy="344705"/>
          </a:xfrm>
        </p:spPr>
        <p:txBody>
          <a:bodyPr/>
          <a:lstStyle/>
          <a:p>
            <a:pPr algn="ctr" rtl="0">
              <a:lnSpc>
                <a:spcPct val="70000"/>
              </a:lnSpc>
            </a:pPr>
            <a:r>
              <a:rPr lang="en-IE" sz="2400" b="1" dirty="0" err="1">
                <a:solidFill>
                  <a:srgbClr val="000000"/>
                </a:solidFill>
              </a:rPr>
              <a:t>Gelişmiş</a:t>
            </a:r>
            <a:r>
              <a:rPr lang="en-IE" sz="2400" b="1" dirty="0">
                <a:solidFill>
                  <a:srgbClr val="000000"/>
                </a:solidFill>
              </a:rPr>
              <a:t> </a:t>
            </a:r>
            <a:r>
              <a:rPr lang="en-IE" sz="2400" b="1" dirty="0" err="1">
                <a:solidFill>
                  <a:srgbClr val="000000"/>
                </a:solidFill>
              </a:rPr>
              <a:t>Müşteri</a:t>
            </a:r>
            <a:r>
              <a:rPr lang="en-IE" sz="2400" b="1" dirty="0">
                <a:solidFill>
                  <a:srgbClr val="000000"/>
                </a:solidFill>
              </a:rPr>
              <a:t> </a:t>
            </a:r>
            <a:r>
              <a:rPr lang="en-IE" sz="2400" b="1" dirty="0" err="1">
                <a:solidFill>
                  <a:srgbClr val="000000"/>
                </a:solidFill>
              </a:rPr>
              <a:t>Deneyimi</a:t>
            </a:r>
            <a:endParaRPr lang="en-IE" sz="2400" b="1" dirty="0">
              <a:solidFill>
                <a:srgbClr val="000000"/>
              </a:solidFill>
            </a:endParaRP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lgn="l" rtl="0"/>
            <a:r>
              <a:rPr lang="en-US" sz="3600" b="0" i="0">
                <a:solidFill>
                  <a:schemeClr val="bg1"/>
                </a:solidFill>
                <a:effectLst/>
              </a:rPr>
              <a:t>İnovasyon, gıda işletmeleri için aşağıdakiler dahil çok sayıda fırsat sunabilir:</a:t>
            </a:r>
            <a:endParaRPr lang="en-IE" sz="360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7332" y="1872818"/>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99131-938A-EF4A-39AF-E7AF131068CC}"/>
              </a:ext>
            </a:extLst>
          </p:cNvPr>
          <p:cNvSpPr txBox="1"/>
          <p:nvPr/>
        </p:nvSpPr>
        <p:spPr>
          <a:xfrm>
            <a:off x="781957" y="178675"/>
            <a:ext cx="1534510" cy="1608083"/>
          </a:xfrm>
          <a:prstGeom prst="rect">
            <a:avLst/>
          </a:prstGeom>
          <a:solidFill>
            <a:srgbClr val="F79037"/>
          </a:solidFill>
        </p:spPr>
        <p:txBody>
          <a:bodyPr wrap="square" rtlCol="0">
            <a:spAutoFit/>
          </a:bodyPr>
          <a:lstStyle/>
          <a:p>
            <a:pPr algn="l" rtl="0"/>
            <a:endParaRPr lang="en-IE"/>
          </a:p>
        </p:txBody>
      </p:sp>
      <p:pic>
        <p:nvPicPr>
          <p:cNvPr id="3" name="Picture 2">
            <a:hlinkClick r:id="rId2"/>
            <a:extLst>
              <a:ext uri="{FF2B5EF4-FFF2-40B4-BE49-F238E27FC236}">
                <a16:creationId xmlns:a16="http://schemas.microsoft.com/office/drawing/2014/main" id="{9A5B35BC-085B-D25B-8713-D5A5D701B3E6}"/>
              </a:ext>
            </a:extLst>
          </p:cNvPr>
          <p:cNvPicPr>
            <a:picLocks noChangeAspect="1"/>
          </p:cNvPicPr>
          <p:nvPr/>
        </p:nvPicPr>
        <p:blipFill>
          <a:blip r:embed="rId3"/>
          <a:stretch>
            <a:fillRect/>
          </a:stretch>
        </p:blipFill>
        <p:spPr>
          <a:xfrm>
            <a:off x="3130092" y="966191"/>
            <a:ext cx="8829735" cy="4917739"/>
          </a:xfrm>
          <a:prstGeom prst="rect">
            <a:avLst/>
          </a:prstGeom>
          <a:ln>
            <a:solidFill>
              <a:srgbClr val="000000"/>
            </a:solidFill>
          </a:ln>
        </p:spPr>
      </p:pic>
      <p:pic>
        <p:nvPicPr>
          <p:cNvPr id="5" name="Picture 4">
            <a:hlinkClick r:id="rId2"/>
            <a:extLst>
              <a:ext uri="{FF2B5EF4-FFF2-40B4-BE49-F238E27FC236}">
                <a16:creationId xmlns:a16="http://schemas.microsoft.com/office/drawing/2014/main" id="{D9CC2C6E-746E-4797-09EB-AAF264439F26}"/>
              </a:ext>
            </a:extLst>
          </p:cNvPr>
          <p:cNvPicPr>
            <a:picLocks noChangeAspect="1"/>
          </p:cNvPicPr>
          <p:nvPr/>
        </p:nvPicPr>
        <p:blipFill>
          <a:blip r:embed="rId4"/>
          <a:stretch>
            <a:fillRect/>
          </a:stretch>
        </p:blipFill>
        <p:spPr>
          <a:xfrm>
            <a:off x="945931" y="363559"/>
            <a:ext cx="1206562" cy="1238314"/>
          </a:xfrm>
          <a:prstGeom prst="rect">
            <a:avLst/>
          </a:prstGeom>
          <a:solidFill>
            <a:srgbClr val="F79037"/>
          </a:solidFill>
        </p:spPr>
      </p:pic>
      <p:sp>
        <p:nvSpPr>
          <p:cNvPr id="7" name="TextBox 6">
            <a:extLst>
              <a:ext uri="{FF2B5EF4-FFF2-40B4-BE49-F238E27FC236}">
                <a16:creationId xmlns:a16="http://schemas.microsoft.com/office/drawing/2014/main" id="{46AB1D78-7840-91E5-CB19-6FC367D9F4CA}"/>
              </a:ext>
            </a:extLst>
          </p:cNvPr>
          <p:cNvSpPr txBox="1"/>
          <p:nvPr/>
        </p:nvSpPr>
        <p:spPr>
          <a:xfrm>
            <a:off x="262758" y="1881352"/>
            <a:ext cx="2740647" cy="4154984"/>
          </a:xfrm>
          <a:prstGeom prst="rect">
            <a:avLst/>
          </a:prstGeom>
          <a:noFill/>
        </p:spPr>
        <p:txBody>
          <a:bodyPr wrap="square" lIns="91440" tIns="45720" rIns="91440" bIns="45720" rtlCol="0" anchor="t">
            <a:spAutoFit/>
          </a:bodyPr>
          <a:lstStyle/>
          <a:p>
            <a:pPr algn="ctr"/>
            <a:r>
              <a:rPr lang="en-IE" sz="2200" dirty="0">
                <a:solidFill>
                  <a:srgbClr val="000000"/>
                </a:solidFill>
                <a:ea typeface="+mn-lt"/>
                <a:cs typeface="+mn-lt"/>
                <a:hlinkClick r:id="rId2">
                  <a:extLst>
                    <a:ext uri="{A12FA001-AC4F-418D-AE19-62706E023703}">
                      <ahyp:hlinkClr xmlns:ahyp="http://schemas.microsoft.com/office/drawing/2018/hyperlinkcolor" val="tx"/>
                    </a:ext>
                  </a:extLst>
                </a:hlinkClick>
              </a:rPr>
              <a:t>Strong Roots</a:t>
            </a:r>
            <a:r>
              <a:rPr lang="en-IE" sz="2200" dirty="0">
                <a:solidFill>
                  <a:srgbClr val="000000"/>
                </a:solidFill>
                <a:ea typeface="+mn-lt"/>
                <a:cs typeface="+mn-lt"/>
              </a:rPr>
              <a:t>, </a:t>
            </a:r>
            <a:r>
              <a:rPr lang="en-IE" sz="2200" dirty="0" err="1">
                <a:solidFill>
                  <a:srgbClr val="000000"/>
                </a:solidFill>
                <a:ea typeface="+mn-lt"/>
                <a:cs typeface="+mn-lt"/>
              </a:rPr>
              <a:t>yenilikçiliği</a:t>
            </a:r>
            <a:r>
              <a:rPr lang="en-IE" sz="2200" dirty="0">
                <a:solidFill>
                  <a:srgbClr val="000000"/>
                </a:solidFill>
                <a:ea typeface="+mn-lt"/>
                <a:cs typeface="+mn-lt"/>
              </a:rPr>
              <a:t>, </a:t>
            </a:r>
            <a:r>
              <a:rPr lang="en-IE" sz="2200" dirty="0" err="1">
                <a:solidFill>
                  <a:srgbClr val="000000"/>
                </a:solidFill>
                <a:ea typeface="+mn-lt"/>
                <a:cs typeface="+mn-lt"/>
              </a:rPr>
              <a:t>yüksek</a:t>
            </a:r>
            <a:r>
              <a:rPr lang="en-IE" sz="2200" dirty="0">
                <a:solidFill>
                  <a:srgbClr val="000000"/>
                </a:solidFill>
                <a:ea typeface="+mn-lt"/>
                <a:cs typeface="+mn-lt"/>
              </a:rPr>
              <a:t> </a:t>
            </a:r>
            <a:r>
              <a:rPr lang="en-IE" sz="2200" dirty="0" err="1">
                <a:solidFill>
                  <a:srgbClr val="000000"/>
                </a:solidFill>
                <a:ea typeface="+mn-lt"/>
                <a:cs typeface="+mn-lt"/>
              </a:rPr>
              <a:t>etik</a:t>
            </a:r>
            <a:r>
              <a:rPr lang="en-IE" sz="2200" dirty="0">
                <a:solidFill>
                  <a:srgbClr val="000000"/>
                </a:solidFill>
                <a:ea typeface="+mn-lt"/>
                <a:cs typeface="+mn-lt"/>
              </a:rPr>
              <a:t> </a:t>
            </a:r>
            <a:r>
              <a:rPr lang="en-IE" sz="2200" dirty="0" err="1">
                <a:solidFill>
                  <a:srgbClr val="000000"/>
                </a:solidFill>
                <a:ea typeface="+mn-lt"/>
                <a:cs typeface="+mn-lt"/>
              </a:rPr>
              <a:t>standartlarla</a:t>
            </a:r>
            <a:r>
              <a:rPr lang="en-IE" sz="2200" dirty="0">
                <a:solidFill>
                  <a:srgbClr val="000000"/>
                </a:solidFill>
                <a:ea typeface="+mn-lt"/>
                <a:cs typeface="+mn-lt"/>
              </a:rPr>
              <a:t> </a:t>
            </a:r>
            <a:r>
              <a:rPr lang="en-IE" sz="2200" dirty="0" err="1">
                <a:solidFill>
                  <a:srgbClr val="000000"/>
                </a:solidFill>
                <a:ea typeface="+mn-lt"/>
                <a:cs typeface="+mn-lt"/>
              </a:rPr>
              <a:t>birleştirerek</a:t>
            </a:r>
            <a:r>
              <a:rPr lang="en-IE" sz="2200" dirty="0">
                <a:solidFill>
                  <a:srgbClr val="000000"/>
                </a:solidFill>
                <a:ea typeface="+mn-lt"/>
                <a:cs typeface="+mn-lt"/>
              </a:rPr>
              <a:t> </a:t>
            </a:r>
            <a:r>
              <a:rPr lang="en-IE" sz="2200" dirty="0" err="1">
                <a:solidFill>
                  <a:srgbClr val="000000"/>
                </a:solidFill>
                <a:ea typeface="+mn-lt"/>
                <a:cs typeface="+mn-lt"/>
              </a:rPr>
              <a:t>ve</a:t>
            </a:r>
            <a:r>
              <a:rPr lang="en-IE" sz="2200" dirty="0">
                <a:solidFill>
                  <a:srgbClr val="000000"/>
                </a:solidFill>
                <a:ea typeface="+mn-lt"/>
                <a:cs typeface="+mn-lt"/>
              </a:rPr>
              <a:t> </a:t>
            </a:r>
            <a:r>
              <a:rPr lang="en-IE" sz="2200" dirty="0" err="1">
                <a:solidFill>
                  <a:srgbClr val="000000"/>
                </a:solidFill>
                <a:ea typeface="+mn-lt"/>
                <a:cs typeface="+mn-lt"/>
              </a:rPr>
              <a:t>benimseyerek</a:t>
            </a:r>
            <a:r>
              <a:rPr lang="en-IE" sz="2200" dirty="0">
                <a:solidFill>
                  <a:srgbClr val="000000"/>
                </a:solidFill>
                <a:ea typeface="+mn-lt"/>
                <a:cs typeface="+mn-lt"/>
              </a:rPr>
              <a:t>, </a:t>
            </a:r>
            <a:r>
              <a:rPr lang="en-IE" sz="2200" dirty="0" err="1">
                <a:solidFill>
                  <a:srgbClr val="000000"/>
                </a:solidFill>
                <a:ea typeface="+mn-lt"/>
                <a:cs typeface="+mn-lt"/>
              </a:rPr>
              <a:t>dondurulmuş</a:t>
            </a:r>
            <a:r>
              <a:rPr lang="en-IE" sz="2200" dirty="0">
                <a:solidFill>
                  <a:srgbClr val="000000"/>
                </a:solidFill>
                <a:ea typeface="+mn-lt"/>
                <a:cs typeface="+mn-lt"/>
              </a:rPr>
              <a:t> </a:t>
            </a:r>
            <a:r>
              <a:rPr lang="en-IE" sz="2200" dirty="0" err="1">
                <a:solidFill>
                  <a:srgbClr val="000000"/>
                </a:solidFill>
                <a:ea typeface="+mn-lt"/>
                <a:cs typeface="+mn-lt"/>
              </a:rPr>
              <a:t>gıda</a:t>
            </a:r>
            <a:r>
              <a:rPr lang="en-IE" sz="2200" dirty="0">
                <a:solidFill>
                  <a:srgbClr val="000000"/>
                </a:solidFill>
                <a:ea typeface="+mn-lt"/>
                <a:cs typeface="+mn-lt"/>
              </a:rPr>
              <a:t> </a:t>
            </a:r>
            <a:r>
              <a:rPr lang="en-IE" sz="2200" dirty="0" err="1">
                <a:solidFill>
                  <a:srgbClr val="000000"/>
                </a:solidFill>
                <a:ea typeface="+mn-lt"/>
                <a:cs typeface="+mn-lt"/>
              </a:rPr>
              <a:t>pazarında</a:t>
            </a:r>
            <a:r>
              <a:rPr lang="en-IE" sz="2200" dirty="0">
                <a:solidFill>
                  <a:srgbClr val="000000"/>
                </a:solidFill>
                <a:ea typeface="+mn-lt"/>
                <a:cs typeface="+mn-lt"/>
              </a:rPr>
              <a:t> </a:t>
            </a:r>
            <a:r>
              <a:rPr lang="en-IE" sz="2200" dirty="0" err="1">
                <a:solidFill>
                  <a:srgbClr val="000000"/>
                </a:solidFill>
                <a:ea typeface="+mn-lt"/>
                <a:cs typeface="+mn-lt"/>
              </a:rPr>
              <a:t>küresel</a:t>
            </a:r>
            <a:r>
              <a:rPr lang="en-IE" sz="2200" dirty="0">
                <a:solidFill>
                  <a:srgbClr val="000000"/>
                </a:solidFill>
                <a:ea typeface="+mn-lt"/>
                <a:cs typeface="+mn-lt"/>
              </a:rPr>
              <a:t> </a:t>
            </a:r>
            <a:r>
              <a:rPr lang="en-IE" sz="2200" dirty="0" err="1">
                <a:solidFill>
                  <a:srgbClr val="000000"/>
                </a:solidFill>
                <a:ea typeface="+mn-lt"/>
                <a:cs typeface="+mn-lt"/>
              </a:rPr>
              <a:t>bir</a:t>
            </a:r>
            <a:r>
              <a:rPr lang="en-IE" sz="2200" dirty="0">
                <a:solidFill>
                  <a:srgbClr val="000000"/>
                </a:solidFill>
                <a:ea typeface="+mn-lt"/>
                <a:cs typeface="+mn-lt"/>
              </a:rPr>
              <a:t> </a:t>
            </a:r>
            <a:r>
              <a:rPr lang="en-IE" sz="2200" dirty="0" err="1">
                <a:solidFill>
                  <a:srgbClr val="000000"/>
                </a:solidFill>
                <a:ea typeface="+mn-lt"/>
                <a:cs typeface="+mn-lt"/>
              </a:rPr>
              <a:t>marka</a:t>
            </a:r>
            <a:r>
              <a:rPr lang="en-IE" sz="2200" dirty="0">
                <a:solidFill>
                  <a:srgbClr val="000000"/>
                </a:solidFill>
                <a:ea typeface="+mn-lt"/>
                <a:cs typeface="+mn-lt"/>
              </a:rPr>
              <a:t> </a:t>
            </a:r>
            <a:r>
              <a:rPr lang="en-IE" sz="2200" dirty="0" err="1">
                <a:solidFill>
                  <a:srgbClr val="000000"/>
                </a:solidFill>
                <a:ea typeface="+mn-lt"/>
                <a:cs typeface="+mn-lt"/>
              </a:rPr>
              <a:t>haline</a:t>
            </a:r>
            <a:r>
              <a:rPr lang="en-IE" sz="2200" dirty="0">
                <a:solidFill>
                  <a:srgbClr val="000000"/>
                </a:solidFill>
                <a:ea typeface="+mn-lt"/>
                <a:cs typeface="+mn-lt"/>
              </a:rPr>
              <a:t> </a:t>
            </a:r>
            <a:r>
              <a:rPr lang="en-IE" sz="2200" dirty="0" err="1">
                <a:solidFill>
                  <a:srgbClr val="000000"/>
                </a:solidFill>
                <a:ea typeface="+mn-lt"/>
                <a:cs typeface="+mn-lt"/>
              </a:rPr>
              <a:t>gelmiş</a:t>
            </a:r>
            <a:r>
              <a:rPr lang="en-IE" sz="2200" dirty="0">
                <a:solidFill>
                  <a:srgbClr val="000000"/>
                </a:solidFill>
                <a:ea typeface="+mn-lt"/>
                <a:cs typeface="+mn-lt"/>
              </a:rPr>
              <a:t> </a:t>
            </a:r>
            <a:r>
              <a:rPr lang="en-IE" sz="2200" dirty="0" err="1">
                <a:solidFill>
                  <a:srgbClr val="000000"/>
                </a:solidFill>
                <a:ea typeface="+mn-lt"/>
                <a:cs typeface="+mn-lt"/>
              </a:rPr>
              <a:t>bir</a:t>
            </a:r>
            <a:r>
              <a:rPr lang="en-IE" sz="2200" dirty="0">
                <a:solidFill>
                  <a:srgbClr val="000000"/>
                </a:solidFill>
                <a:ea typeface="+mn-lt"/>
                <a:cs typeface="+mn-lt"/>
              </a:rPr>
              <a:t> </a:t>
            </a:r>
            <a:r>
              <a:rPr lang="en-IE" sz="2200" dirty="0" err="1">
                <a:solidFill>
                  <a:srgbClr val="000000"/>
                </a:solidFill>
                <a:ea typeface="+mn-lt"/>
                <a:cs typeface="+mn-lt"/>
              </a:rPr>
              <a:t>gıda</a:t>
            </a:r>
            <a:r>
              <a:rPr lang="en-IE" sz="2200" dirty="0">
                <a:solidFill>
                  <a:srgbClr val="000000"/>
                </a:solidFill>
                <a:ea typeface="+mn-lt"/>
                <a:cs typeface="+mn-lt"/>
              </a:rPr>
              <a:t> </a:t>
            </a:r>
            <a:r>
              <a:rPr lang="en-IE" sz="2200" dirty="0" err="1">
                <a:solidFill>
                  <a:srgbClr val="000000"/>
                </a:solidFill>
                <a:ea typeface="+mn-lt"/>
                <a:cs typeface="+mn-lt"/>
              </a:rPr>
              <a:t>şirketi</a:t>
            </a:r>
            <a:r>
              <a:rPr lang="en-IE" sz="2200" dirty="0">
                <a:solidFill>
                  <a:srgbClr val="000000"/>
                </a:solidFill>
                <a:ea typeface="+mn-lt"/>
                <a:cs typeface="+mn-lt"/>
              </a:rPr>
              <a:t> </a:t>
            </a:r>
            <a:r>
              <a:rPr lang="en-IE" sz="2200" dirty="0" err="1">
                <a:solidFill>
                  <a:srgbClr val="000000"/>
                </a:solidFill>
                <a:ea typeface="+mn-lt"/>
                <a:cs typeface="+mn-lt"/>
              </a:rPr>
              <a:t>örneğidir</a:t>
            </a:r>
            <a:r>
              <a:rPr lang="en-IE" sz="2200" dirty="0">
                <a:solidFill>
                  <a:srgbClr val="000000"/>
                </a:solidFill>
                <a:ea typeface="+mn-lt"/>
                <a:cs typeface="+mn-lt"/>
              </a:rPr>
              <a:t>. "</a:t>
            </a:r>
            <a:r>
              <a:rPr lang="en-IE" sz="2200" dirty="0" err="1">
                <a:solidFill>
                  <a:srgbClr val="000000"/>
                </a:solidFill>
                <a:ea typeface="+mn-lt"/>
                <a:cs typeface="+mn-lt"/>
              </a:rPr>
              <a:t>Gıdanın</a:t>
            </a:r>
            <a:r>
              <a:rPr lang="en-IE" sz="2200" dirty="0">
                <a:solidFill>
                  <a:srgbClr val="000000"/>
                </a:solidFill>
                <a:ea typeface="+mn-lt"/>
                <a:cs typeface="+mn-lt"/>
              </a:rPr>
              <a:t> </a:t>
            </a:r>
            <a:r>
              <a:rPr lang="en-IE" sz="2200" dirty="0" err="1">
                <a:solidFill>
                  <a:srgbClr val="000000"/>
                </a:solidFill>
                <a:ea typeface="+mn-lt"/>
                <a:cs typeface="+mn-lt"/>
              </a:rPr>
              <a:t>daha</a:t>
            </a:r>
            <a:r>
              <a:rPr lang="en-IE" sz="2200" dirty="0">
                <a:solidFill>
                  <a:srgbClr val="000000"/>
                </a:solidFill>
                <a:ea typeface="+mn-lt"/>
                <a:cs typeface="+mn-lt"/>
              </a:rPr>
              <a:t> iyi </a:t>
            </a:r>
            <a:r>
              <a:rPr lang="en-IE" sz="2200" dirty="0" err="1">
                <a:solidFill>
                  <a:srgbClr val="000000"/>
                </a:solidFill>
                <a:ea typeface="+mn-lt"/>
                <a:cs typeface="+mn-lt"/>
              </a:rPr>
              <a:t>olabileceğine</a:t>
            </a:r>
            <a:r>
              <a:rPr lang="en-IE" sz="2200" dirty="0">
                <a:solidFill>
                  <a:srgbClr val="000000"/>
                </a:solidFill>
                <a:ea typeface="+mn-lt"/>
                <a:cs typeface="+mn-lt"/>
              </a:rPr>
              <a:t>" </a:t>
            </a:r>
            <a:r>
              <a:rPr lang="en-IE" sz="2200" dirty="0" err="1">
                <a:solidFill>
                  <a:srgbClr val="000000"/>
                </a:solidFill>
                <a:ea typeface="+mn-lt"/>
                <a:cs typeface="+mn-lt"/>
              </a:rPr>
              <a:t>inanır</a:t>
            </a:r>
            <a:r>
              <a:rPr lang="en-IE" sz="2200" dirty="0">
                <a:solidFill>
                  <a:srgbClr val="000000"/>
                </a:solidFill>
                <a:ea typeface="+mn-lt"/>
                <a:cs typeface="+mn-lt"/>
              </a:rPr>
              <a:t>.</a:t>
            </a:r>
            <a:endParaRPr lang="en-IE" sz="2200" dirty="0">
              <a:solidFill>
                <a:srgbClr val="000000"/>
              </a:solidFill>
              <a:cs typeface="Calibri"/>
            </a:endParaRPr>
          </a:p>
        </p:txBody>
      </p:sp>
      <p:grpSp>
        <p:nvGrpSpPr>
          <p:cNvPr id="8" name="Graphic 4">
            <a:extLst>
              <a:ext uri="{FF2B5EF4-FFF2-40B4-BE49-F238E27FC236}">
                <a16:creationId xmlns:a16="http://schemas.microsoft.com/office/drawing/2014/main" id="{34575C33-8EA5-4AF0-A171-349107712705}"/>
              </a:ext>
            </a:extLst>
          </p:cNvPr>
          <p:cNvGrpSpPr/>
          <p:nvPr/>
        </p:nvGrpSpPr>
        <p:grpSpPr>
          <a:xfrm>
            <a:off x="2518521" y="852100"/>
            <a:ext cx="513325" cy="950186"/>
            <a:chOff x="9129274" y="2719113"/>
            <a:chExt cx="717139" cy="1386497"/>
          </a:xfrm>
          <a:solidFill>
            <a:srgbClr val="F79037"/>
          </a:solidFill>
        </p:grpSpPr>
        <p:grpSp>
          <p:nvGrpSpPr>
            <p:cNvPr id="9" name="Graphic 4">
              <a:extLst>
                <a:ext uri="{FF2B5EF4-FFF2-40B4-BE49-F238E27FC236}">
                  <a16:creationId xmlns:a16="http://schemas.microsoft.com/office/drawing/2014/main" id="{5B47D633-BA45-1C31-8AAE-BA6A6CF579E4}"/>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B265198C-7CDE-4D8B-4E7D-7B59231C2E6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0F927B22-ED63-707C-6B7E-115D148489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A7735363-6DE9-DBC4-B0A3-DC61B27A92B1}"/>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D82E07C5-668D-86A0-5710-DB24E52131B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78B9605E-BA7D-99DA-A8DE-EDA2020AEF5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03E5E908-5713-04F0-C9C9-4CC0041D0F6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36C25E4E-5992-6B8D-2A25-52BEAEA9F15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6B1D573C-CCF5-3CA5-FCB9-FF1F0CA65DA8}"/>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5B1DE422-FBBE-6447-248B-BF7836C8C8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6A4E79A9-588D-32EA-447A-2DBC5CE486F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426871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lIns="91440" tIns="45720" rIns="91440" bIns="45720" anchor="t"/>
          <a:lstStyle/>
          <a:p>
            <a:r>
              <a:rPr lang="en-US" err="1">
                <a:ea typeface="+mn-lt"/>
                <a:cs typeface="+mn-lt"/>
              </a:rPr>
              <a:t>Girişimci</a:t>
            </a:r>
            <a:r>
              <a:rPr lang="en-US">
                <a:ea typeface="+mn-lt"/>
                <a:cs typeface="+mn-lt"/>
              </a:rPr>
              <a:t> </a:t>
            </a:r>
            <a:r>
              <a:rPr lang="en-US" err="1">
                <a:ea typeface="+mn-lt"/>
                <a:cs typeface="+mn-lt"/>
              </a:rPr>
              <a:t>olarak</a:t>
            </a:r>
            <a:r>
              <a:rPr lang="en-US">
                <a:ea typeface="+mn-lt"/>
                <a:cs typeface="+mn-lt"/>
              </a:rPr>
              <a:t>, </a:t>
            </a:r>
            <a:r>
              <a:rPr lang="en-US" err="1">
                <a:ea typeface="+mn-lt"/>
                <a:cs typeface="+mn-lt"/>
              </a:rPr>
              <a:t>gıda</a:t>
            </a:r>
            <a:r>
              <a:rPr lang="en-US">
                <a:ea typeface="+mn-lt"/>
                <a:cs typeface="+mn-lt"/>
              </a:rPr>
              <a:t> </a:t>
            </a:r>
            <a:r>
              <a:rPr lang="en-US" err="1">
                <a:ea typeface="+mn-lt"/>
                <a:cs typeface="+mn-lt"/>
              </a:rPr>
              <a:t>işinize</a:t>
            </a:r>
            <a:r>
              <a:rPr lang="en-US">
                <a:ea typeface="+mn-lt"/>
                <a:cs typeface="+mn-lt"/>
              </a:rPr>
              <a:t> </a:t>
            </a:r>
            <a:r>
              <a:rPr lang="en-US" b="1" err="1">
                <a:ea typeface="+mn-lt"/>
                <a:cs typeface="+mn-lt"/>
              </a:rPr>
              <a:t>toplumsal</a:t>
            </a:r>
            <a:r>
              <a:rPr lang="en-US" b="1">
                <a:ea typeface="+mn-lt"/>
                <a:cs typeface="+mn-lt"/>
              </a:rPr>
              <a:t> </a:t>
            </a:r>
            <a:r>
              <a:rPr lang="en-US" b="1" err="1">
                <a:ea typeface="+mn-lt"/>
                <a:cs typeface="+mn-lt"/>
              </a:rPr>
              <a:t>etki</a:t>
            </a:r>
            <a:r>
              <a:rPr lang="en-US" b="1">
                <a:ea typeface="+mn-lt"/>
                <a:cs typeface="+mn-lt"/>
              </a:rPr>
              <a:t> </a:t>
            </a:r>
            <a:r>
              <a:rPr lang="en-US" b="1" err="1">
                <a:ea typeface="+mn-lt"/>
                <a:cs typeface="+mn-lt"/>
              </a:rPr>
              <a:t>girişimlerini</a:t>
            </a:r>
            <a:r>
              <a:rPr lang="en-US" b="1">
                <a:ea typeface="+mn-lt"/>
                <a:cs typeface="+mn-lt"/>
              </a:rPr>
              <a:t> </a:t>
            </a:r>
            <a:r>
              <a:rPr lang="en-US" err="1">
                <a:ea typeface="+mn-lt"/>
                <a:cs typeface="+mn-lt"/>
              </a:rPr>
              <a:t>entegre</a:t>
            </a:r>
            <a:r>
              <a:rPr lang="en-US">
                <a:ea typeface="+mn-lt"/>
                <a:cs typeface="+mn-lt"/>
              </a:rPr>
              <a:t> </a:t>
            </a:r>
            <a:r>
              <a:rPr lang="en-US" err="1">
                <a:ea typeface="+mn-lt"/>
                <a:cs typeface="+mn-lt"/>
              </a:rPr>
              <a:t>ederek</a:t>
            </a:r>
            <a:r>
              <a:rPr lang="en-US">
                <a:ea typeface="+mn-lt"/>
                <a:cs typeface="+mn-lt"/>
              </a:rPr>
              <a:t> </a:t>
            </a:r>
            <a:r>
              <a:rPr lang="en-US" err="1">
                <a:ea typeface="+mn-lt"/>
                <a:cs typeface="+mn-lt"/>
              </a:rPr>
              <a:t>yenilik</a:t>
            </a:r>
            <a:r>
              <a:rPr lang="en-US">
                <a:ea typeface="+mn-lt"/>
                <a:cs typeface="+mn-lt"/>
              </a:rPr>
              <a:t> </a:t>
            </a:r>
            <a:r>
              <a:rPr lang="en-US" err="1">
                <a:ea typeface="+mn-lt"/>
                <a:cs typeface="+mn-lt"/>
              </a:rPr>
              <a:t>yapabilirsiniz</a:t>
            </a:r>
            <a:r>
              <a:rPr lang="en-US">
                <a:ea typeface="+mn-lt"/>
                <a:cs typeface="+mn-lt"/>
              </a:rPr>
              <a:t>. Bu, </a:t>
            </a:r>
            <a:r>
              <a:rPr lang="en-US" err="1">
                <a:ea typeface="+mn-lt"/>
                <a:cs typeface="+mn-lt"/>
              </a:rPr>
              <a:t>marjinalleşmiş</a:t>
            </a:r>
            <a:r>
              <a:rPr lang="en-US">
                <a:ea typeface="+mn-lt"/>
                <a:cs typeface="+mn-lt"/>
              </a:rPr>
              <a:t> </a:t>
            </a:r>
            <a:r>
              <a:rPr lang="en-US" err="1">
                <a:ea typeface="+mn-lt"/>
                <a:cs typeface="+mn-lt"/>
              </a:rPr>
              <a:t>topluluklar</a:t>
            </a:r>
            <a:r>
              <a:rPr lang="en-US">
                <a:ea typeface="+mn-lt"/>
                <a:cs typeface="+mn-lt"/>
              </a:rPr>
              <a:t> </a:t>
            </a:r>
            <a:r>
              <a:rPr lang="en-US" err="1">
                <a:ea typeface="+mn-lt"/>
                <a:cs typeface="+mn-lt"/>
              </a:rPr>
              <a:t>için</a:t>
            </a:r>
            <a:r>
              <a:rPr lang="en-US">
                <a:ea typeface="+mn-lt"/>
                <a:cs typeface="+mn-lt"/>
              </a:rPr>
              <a:t> </a:t>
            </a:r>
            <a:r>
              <a:rPr lang="en-US" err="1">
                <a:ea typeface="+mn-lt"/>
                <a:cs typeface="+mn-lt"/>
              </a:rPr>
              <a:t>istihdam</a:t>
            </a:r>
            <a:r>
              <a:rPr lang="en-US">
                <a:ea typeface="+mn-lt"/>
                <a:cs typeface="+mn-lt"/>
              </a:rPr>
              <a:t> </a:t>
            </a:r>
            <a:r>
              <a:rPr lang="en-US" err="1">
                <a:ea typeface="+mn-lt"/>
                <a:cs typeface="+mn-lt"/>
              </a:rPr>
              <a:t>fırsatları</a:t>
            </a:r>
            <a:r>
              <a:rPr lang="en-US">
                <a:ea typeface="+mn-lt"/>
                <a:cs typeface="+mn-lt"/>
              </a:rPr>
              <a:t> </a:t>
            </a:r>
            <a:r>
              <a:rPr lang="en-US" err="1">
                <a:ea typeface="+mn-lt"/>
                <a:cs typeface="+mn-lt"/>
              </a:rPr>
              <a:t>yaratmayı</a:t>
            </a:r>
            <a:r>
              <a:rPr lang="en-US">
                <a:ea typeface="+mn-lt"/>
                <a:cs typeface="+mn-lt"/>
              </a:rPr>
              <a:t>, </a:t>
            </a:r>
            <a:r>
              <a:rPr lang="en-US" err="1">
                <a:ea typeface="+mn-lt"/>
                <a:cs typeface="+mn-lt"/>
              </a:rPr>
              <a:t>adil</a:t>
            </a:r>
            <a:r>
              <a:rPr lang="en-US">
                <a:ea typeface="+mn-lt"/>
                <a:cs typeface="+mn-lt"/>
              </a:rPr>
              <a:t> </a:t>
            </a:r>
            <a:r>
              <a:rPr lang="en-US" err="1">
                <a:ea typeface="+mn-lt"/>
                <a:cs typeface="+mn-lt"/>
              </a:rPr>
              <a:t>iş</a:t>
            </a:r>
            <a:r>
              <a:rPr lang="en-US">
                <a:ea typeface="+mn-lt"/>
                <a:cs typeface="+mn-lt"/>
              </a:rPr>
              <a:t> </a:t>
            </a:r>
            <a:r>
              <a:rPr lang="en-US" err="1">
                <a:ea typeface="+mn-lt"/>
                <a:cs typeface="+mn-lt"/>
              </a:rPr>
              <a:t>uygulamalarını</a:t>
            </a:r>
            <a:r>
              <a:rPr lang="en-US">
                <a:ea typeface="+mn-lt"/>
                <a:cs typeface="+mn-lt"/>
              </a:rPr>
              <a:t> </a:t>
            </a:r>
            <a:r>
              <a:rPr lang="en-US" err="1">
                <a:ea typeface="+mn-lt"/>
                <a:cs typeface="+mn-lt"/>
              </a:rPr>
              <a:t>desteklemeyi</a:t>
            </a:r>
            <a:r>
              <a:rPr lang="en-US">
                <a:ea typeface="+mn-lt"/>
                <a:cs typeface="+mn-lt"/>
              </a:rPr>
              <a:t>, </a:t>
            </a:r>
            <a:r>
              <a:rPr lang="en-US" err="1">
                <a:ea typeface="+mn-lt"/>
                <a:cs typeface="+mn-lt"/>
              </a:rPr>
              <a:t>cinsiyet</a:t>
            </a:r>
            <a:r>
              <a:rPr lang="en-US">
                <a:ea typeface="+mn-lt"/>
                <a:cs typeface="+mn-lt"/>
              </a:rPr>
              <a:t> </a:t>
            </a:r>
            <a:r>
              <a:rPr lang="en-US" err="1">
                <a:ea typeface="+mn-lt"/>
                <a:cs typeface="+mn-lt"/>
              </a:rPr>
              <a:t>eşitliğini</a:t>
            </a:r>
            <a:r>
              <a:rPr lang="en-US">
                <a:ea typeface="+mn-lt"/>
                <a:cs typeface="+mn-lt"/>
              </a:rPr>
              <a:t> </a:t>
            </a:r>
            <a:r>
              <a:rPr lang="en-US" err="1">
                <a:ea typeface="+mn-lt"/>
                <a:cs typeface="+mn-lt"/>
              </a:rPr>
              <a:t>teşvik</a:t>
            </a:r>
            <a:r>
              <a:rPr lang="en-US">
                <a:ea typeface="+mn-lt"/>
                <a:cs typeface="+mn-lt"/>
              </a:rPr>
              <a:t> </a:t>
            </a:r>
            <a:r>
              <a:rPr lang="en-US" err="1">
                <a:ea typeface="+mn-lt"/>
                <a:cs typeface="+mn-lt"/>
              </a:rPr>
              <a:t>etmeyi</a:t>
            </a:r>
            <a:r>
              <a:rPr lang="en-US">
                <a:ea typeface="+mn-lt"/>
                <a:cs typeface="+mn-lt"/>
              </a:rPr>
              <a:t>, </a:t>
            </a:r>
            <a:r>
              <a:rPr lang="en-US" err="1">
                <a:ea typeface="+mn-lt"/>
                <a:cs typeface="+mn-lt"/>
              </a:rPr>
              <a:t>işyerinde</a:t>
            </a:r>
            <a:r>
              <a:rPr lang="en-US">
                <a:ea typeface="+mn-lt"/>
                <a:cs typeface="+mn-lt"/>
              </a:rPr>
              <a:t> </a:t>
            </a:r>
            <a:r>
              <a:rPr lang="en-US" err="1">
                <a:ea typeface="+mn-lt"/>
                <a:cs typeface="+mn-lt"/>
              </a:rPr>
              <a:t>çeşitliliği</a:t>
            </a:r>
            <a:r>
              <a:rPr lang="en-US">
                <a:ea typeface="+mn-lt"/>
                <a:cs typeface="+mn-lt"/>
              </a:rPr>
              <a:t> </a:t>
            </a:r>
            <a:r>
              <a:rPr lang="en-US" err="1">
                <a:ea typeface="+mn-lt"/>
                <a:cs typeface="+mn-lt"/>
              </a:rPr>
              <a:t>ve</a:t>
            </a:r>
            <a:r>
              <a:rPr lang="en-US">
                <a:ea typeface="+mn-lt"/>
                <a:cs typeface="+mn-lt"/>
              </a:rPr>
              <a:t> </a:t>
            </a:r>
            <a:r>
              <a:rPr lang="en-US" err="1">
                <a:ea typeface="+mn-lt"/>
                <a:cs typeface="+mn-lt"/>
              </a:rPr>
              <a:t>katılımcılığı</a:t>
            </a:r>
            <a:r>
              <a:rPr lang="en-US">
                <a:ea typeface="+mn-lt"/>
                <a:cs typeface="+mn-lt"/>
              </a:rPr>
              <a:t> </a:t>
            </a:r>
            <a:r>
              <a:rPr lang="en-US" err="1">
                <a:ea typeface="+mn-lt"/>
                <a:cs typeface="+mn-lt"/>
              </a:rPr>
              <a:t>teşvik</a:t>
            </a:r>
            <a:r>
              <a:rPr lang="en-US">
                <a:ea typeface="+mn-lt"/>
                <a:cs typeface="+mn-lt"/>
              </a:rPr>
              <a:t> </a:t>
            </a:r>
            <a:r>
              <a:rPr lang="en-US" err="1">
                <a:ea typeface="+mn-lt"/>
                <a:cs typeface="+mn-lt"/>
              </a:rPr>
              <a:t>etmeyi</a:t>
            </a:r>
            <a:r>
              <a:rPr lang="en-US">
                <a:ea typeface="+mn-lt"/>
                <a:cs typeface="+mn-lt"/>
              </a:rPr>
              <a:t> </a:t>
            </a:r>
            <a:r>
              <a:rPr lang="en-US" err="1">
                <a:ea typeface="+mn-lt"/>
                <a:cs typeface="+mn-lt"/>
              </a:rPr>
              <a:t>ve</a:t>
            </a:r>
            <a:r>
              <a:rPr lang="en-US">
                <a:ea typeface="+mn-lt"/>
                <a:cs typeface="+mn-lt"/>
              </a:rPr>
              <a:t> </a:t>
            </a:r>
            <a:r>
              <a:rPr lang="en-US" err="1">
                <a:ea typeface="+mn-lt"/>
                <a:cs typeface="+mn-lt"/>
              </a:rPr>
              <a:t>toplum</a:t>
            </a:r>
            <a:r>
              <a:rPr lang="en-US">
                <a:ea typeface="+mn-lt"/>
                <a:cs typeface="+mn-lt"/>
              </a:rPr>
              <a:t> </a:t>
            </a:r>
            <a:r>
              <a:rPr lang="en-US" err="1">
                <a:ea typeface="+mn-lt"/>
                <a:cs typeface="+mn-lt"/>
              </a:rPr>
              <a:t>geliştirmeyi</a:t>
            </a:r>
            <a:r>
              <a:rPr lang="en-US">
                <a:ea typeface="+mn-lt"/>
                <a:cs typeface="+mn-lt"/>
              </a:rPr>
              <a:t> </a:t>
            </a:r>
            <a:r>
              <a:rPr lang="en-US" err="1">
                <a:ea typeface="+mn-lt"/>
                <a:cs typeface="+mn-lt"/>
              </a:rPr>
              <a:t>içerebilir</a:t>
            </a:r>
            <a:r>
              <a:rPr lang="en-US">
                <a:ea typeface="+mn-lt"/>
                <a:cs typeface="+mn-lt"/>
              </a:rPr>
              <a:t>.</a:t>
            </a:r>
            <a:endParaRPr lang="en-US"/>
          </a:p>
          <a:p>
            <a:pPr algn="l" rtl="0"/>
            <a:r>
              <a:rPr lang="en-US"/>
              <a:t>Bu, sosyal meseleleri ele alarak ve sosyal refahı </a:t>
            </a:r>
            <a:r>
              <a:rPr lang="en-US" err="1"/>
              <a:t>teşvik</a:t>
            </a:r>
            <a:r>
              <a:rPr lang="en-US"/>
              <a:t> </a:t>
            </a:r>
            <a:r>
              <a:rPr lang="en-US" err="1"/>
              <a:t>ederek</a:t>
            </a:r>
            <a:r>
              <a:rPr lang="en-US"/>
              <a:t> </a:t>
            </a:r>
            <a:r>
              <a:rPr lang="en-US" err="1"/>
              <a:t>İnsanlar-Gezegen-Kârlılık'ın</a:t>
            </a:r>
            <a:r>
              <a:rPr lang="en-US"/>
              <a:t> "</a:t>
            </a:r>
            <a:r>
              <a:rPr lang="en-US" err="1"/>
              <a:t>İnsanlar</a:t>
            </a:r>
            <a:r>
              <a:rPr lang="en-US"/>
              <a:t>" </a:t>
            </a:r>
            <a:r>
              <a:rPr lang="en-US" err="1"/>
              <a:t>yönüne</a:t>
            </a:r>
            <a:r>
              <a:rPr lang="en-US"/>
              <a:t> </a:t>
            </a:r>
            <a:r>
              <a:rPr lang="en-US" err="1"/>
              <a:t>katkıda</a:t>
            </a:r>
            <a:r>
              <a:rPr lang="en-US"/>
              <a:t> </a:t>
            </a:r>
            <a:r>
              <a:rPr lang="en-US" err="1"/>
              <a:t>bulunacaktır</a:t>
            </a:r>
            <a:r>
              <a:rPr lang="en-US"/>
              <a:t>.</a:t>
            </a:r>
            <a:endParaRPr lang="en-IE"/>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algn="l" rtl="0"/>
            <a:r>
              <a:rPr lang="en-IE"/>
              <a:t>Gıda İşletmelerinin Potansiyel Sosyal Etkisi…</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algn="l" rtl="0"/>
            <a:r>
              <a:rPr lang="en-IE" sz="3600" b="1">
                <a:solidFill>
                  <a:srgbClr val="000000"/>
                </a:solidFill>
              </a:rPr>
              <a:t>İNSANLAR</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EF5FD7-A038-FDB3-D408-DCA537CBF469}"/>
              </a:ext>
            </a:extLst>
          </p:cNvPr>
          <p:cNvSpPr>
            <a:spLocks noGrp="1"/>
          </p:cNvSpPr>
          <p:nvPr>
            <p:ph type="body" sz="quarter" idx="16"/>
          </p:nvPr>
        </p:nvSpPr>
        <p:spPr>
          <a:xfrm>
            <a:off x="798381" y="647915"/>
            <a:ext cx="10595237" cy="803654"/>
          </a:xfrm>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t>– </a:t>
            </a:r>
            <a:r>
              <a:rPr lang="en-IE" err="1"/>
              <a:t>Sosyal</a:t>
            </a:r>
            <a:r>
              <a:rPr lang="en-IE"/>
              <a:t> </a:t>
            </a:r>
            <a:r>
              <a:rPr lang="en-IE" err="1"/>
              <a:t>Etki</a:t>
            </a:r>
            <a:r>
              <a:rPr lang="en-IE"/>
              <a:t> </a:t>
            </a:r>
            <a:r>
              <a:rPr lang="en-IE" err="1"/>
              <a:t>Yaratmak</a:t>
            </a:r>
            <a:endParaRPr lang="en-IE" err="1">
              <a:cs typeface="Calibri"/>
            </a:endParaRPr>
          </a:p>
        </p:txBody>
      </p:sp>
      <p:sp>
        <p:nvSpPr>
          <p:cNvPr id="5" name="TextBox 4">
            <a:extLst>
              <a:ext uri="{FF2B5EF4-FFF2-40B4-BE49-F238E27FC236}">
                <a16:creationId xmlns:a16="http://schemas.microsoft.com/office/drawing/2014/main" id="{D4CE5AC3-718E-4DB6-797A-2D9D93664847}"/>
              </a:ext>
            </a:extLst>
          </p:cNvPr>
          <p:cNvSpPr txBox="1"/>
          <p:nvPr/>
        </p:nvSpPr>
        <p:spPr>
          <a:xfrm>
            <a:off x="4158007" y="4259186"/>
            <a:ext cx="1079876" cy="646331"/>
          </a:xfrm>
          <a:prstGeom prst="rect">
            <a:avLst/>
          </a:prstGeom>
          <a:noFill/>
        </p:spPr>
        <p:txBody>
          <a:bodyPr wrap="square" lIns="91440" tIns="45720" rIns="91440" bIns="45720" anchor="t">
            <a:spAutoFit/>
          </a:bodyPr>
          <a:lstStyle/>
          <a:p>
            <a:r>
              <a:rPr lang="en-IE">
                <a:solidFill>
                  <a:srgbClr val="F79037"/>
                </a:solidFill>
                <a:hlinkClick r:id="rId2">
                  <a:extLst>
                    <a:ext uri="{A12FA001-AC4F-418D-AE19-62706E023703}">
                      <ahyp:hlinkClr xmlns:ahyp="http://schemas.microsoft.com/office/drawing/2018/hyperlinkcolor" val="tx"/>
                    </a:ext>
                  </a:extLst>
                </a:hlinkClick>
              </a:rPr>
              <a:t>KAYNAK</a:t>
            </a:r>
          </a:p>
          <a:p>
            <a:pPr algn="l" rtl="0"/>
            <a:endParaRPr lang="en-IE">
              <a:solidFill>
                <a:srgbClr val="F79037"/>
              </a:solidFill>
            </a:endParaRPr>
          </a:p>
        </p:txBody>
      </p:sp>
      <p:pic>
        <p:nvPicPr>
          <p:cNvPr id="9" name="Picture 8">
            <a:hlinkClick r:id="rId3"/>
            <a:extLst>
              <a:ext uri="{FF2B5EF4-FFF2-40B4-BE49-F238E27FC236}">
                <a16:creationId xmlns:a16="http://schemas.microsoft.com/office/drawing/2014/main" id="{8A313A08-2271-FEF6-0F40-0CE9F9E3CD35}"/>
              </a:ext>
            </a:extLst>
          </p:cNvPr>
          <p:cNvPicPr>
            <a:picLocks noChangeAspect="1"/>
          </p:cNvPicPr>
          <p:nvPr/>
        </p:nvPicPr>
        <p:blipFill>
          <a:blip r:embed="rId4"/>
          <a:stretch>
            <a:fillRect/>
          </a:stretch>
        </p:blipFill>
        <p:spPr>
          <a:xfrm>
            <a:off x="7093845" y="1798710"/>
            <a:ext cx="3511730" cy="3511730"/>
          </a:xfrm>
          <a:prstGeom prst="rect">
            <a:avLst/>
          </a:prstGeom>
        </p:spPr>
      </p:pic>
      <p:sp>
        <p:nvSpPr>
          <p:cNvPr id="10" name="TextBox 9">
            <a:extLst>
              <a:ext uri="{FF2B5EF4-FFF2-40B4-BE49-F238E27FC236}">
                <a16:creationId xmlns:a16="http://schemas.microsoft.com/office/drawing/2014/main" id="{FE927689-21F8-C5F1-4B87-DD306BADC013}"/>
              </a:ext>
            </a:extLst>
          </p:cNvPr>
          <p:cNvSpPr txBox="1"/>
          <p:nvPr/>
        </p:nvSpPr>
        <p:spPr>
          <a:xfrm>
            <a:off x="903891" y="1641481"/>
            <a:ext cx="5725509" cy="2308324"/>
          </a:xfrm>
          <a:prstGeom prst="rect">
            <a:avLst/>
          </a:prstGeom>
          <a:noFill/>
        </p:spPr>
        <p:txBody>
          <a:bodyPr wrap="square" lIns="91440" tIns="45720" rIns="91440" bIns="45720" rtlCol="0" anchor="t">
            <a:spAutoFit/>
          </a:bodyPr>
          <a:lstStyle/>
          <a:p>
            <a:r>
              <a:rPr lang="en-IE" sz="2400" dirty="0" err="1">
                <a:solidFill>
                  <a:srgbClr val="000000"/>
                </a:solidFill>
                <a:ea typeface="+mn-lt"/>
                <a:cs typeface="+mn-lt"/>
              </a:rPr>
              <a:t>Videoda</a:t>
            </a:r>
            <a:r>
              <a:rPr lang="en-IE" sz="2400" dirty="0">
                <a:solidFill>
                  <a:srgbClr val="000000"/>
                </a:solidFill>
                <a:ea typeface="+mn-lt"/>
                <a:cs typeface="+mn-lt"/>
              </a:rPr>
              <a:t> </a:t>
            </a:r>
            <a:r>
              <a:rPr lang="en-IE" sz="2400" dirty="0" err="1">
                <a:solidFill>
                  <a:srgbClr val="000000"/>
                </a:solidFill>
                <a:ea typeface="+mn-lt"/>
                <a:cs typeface="+mn-lt"/>
              </a:rPr>
              <a:t>Dünya</a:t>
            </a:r>
            <a:r>
              <a:rPr lang="en-IE" sz="2400" dirty="0">
                <a:solidFill>
                  <a:srgbClr val="000000"/>
                </a:solidFill>
                <a:ea typeface="+mn-lt"/>
                <a:cs typeface="+mn-lt"/>
              </a:rPr>
              <a:t> </a:t>
            </a:r>
            <a:r>
              <a:rPr lang="en-IE" sz="2400" dirty="0" err="1">
                <a:solidFill>
                  <a:srgbClr val="000000"/>
                </a:solidFill>
                <a:ea typeface="+mn-lt"/>
                <a:cs typeface="+mn-lt"/>
              </a:rPr>
              <a:t>Ekonomik</a:t>
            </a:r>
            <a:r>
              <a:rPr lang="en-IE" sz="2400" dirty="0">
                <a:solidFill>
                  <a:srgbClr val="000000"/>
                </a:solidFill>
                <a:ea typeface="+mn-lt"/>
                <a:cs typeface="+mn-lt"/>
              </a:rPr>
              <a:t> </a:t>
            </a:r>
            <a:r>
              <a:rPr lang="en-IE" sz="2400" dirty="0" err="1">
                <a:solidFill>
                  <a:srgbClr val="000000"/>
                </a:solidFill>
                <a:ea typeface="+mn-lt"/>
                <a:cs typeface="+mn-lt"/>
              </a:rPr>
              <a:t>Forumu</a:t>
            </a:r>
            <a:r>
              <a:rPr lang="en-IE" sz="2400" dirty="0">
                <a:solidFill>
                  <a:srgbClr val="000000"/>
                </a:solidFill>
                <a:ea typeface="+mn-lt"/>
                <a:cs typeface="+mn-lt"/>
              </a:rPr>
              <a:t>,</a:t>
            </a:r>
            <a:r>
              <a:rPr lang="en-IE" sz="2400" dirty="0">
                <a:solidFill>
                  <a:srgbClr val="374151"/>
                </a:solidFill>
                <a:ea typeface="+mn-lt"/>
                <a:cs typeface="+mn-lt"/>
              </a:rPr>
              <a:t> </a:t>
            </a:r>
            <a:r>
              <a:rPr lang="en-IE" sz="2400" u="sng" dirty="0" err="1">
                <a:solidFill>
                  <a:srgbClr val="F79037"/>
                </a:solidFill>
                <a:ea typeface="+mn-lt"/>
                <a:cs typeface="+mn-lt"/>
                <a:hlinkClick r:id="rId5">
                  <a:extLst>
                    <a:ext uri="{A12FA001-AC4F-418D-AE19-62706E023703}">
                      <ahyp:hlinkClr xmlns:ahyp="http://schemas.microsoft.com/office/drawing/2018/hyperlinkcolor" val="tx"/>
                    </a:ext>
                  </a:extLst>
                </a:hlinkClick>
              </a:rPr>
              <a:t>Greyston</a:t>
            </a:r>
            <a:r>
              <a:rPr lang="en-IE" sz="2400" dirty="0">
                <a:solidFill>
                  <a:srgbClr val="374151"/>
                </a:solidFill>
                <a:ea typeface="+mn-lt"/>
                <a:cs typeface="+mn-lt"/>
              </a:rPr>
              <a:t> </a:t>
            </a:r>
            <a:r>
              <a:rPr lang="en-IE" sz="2400" dirty="0" err="1">
                <a:solidFill>
                  <a:srgbClr val="000000"/>
                </a:solidFill>
                <a:ea typeface="+mn-lt"/>
                <a:cs typeface="+mn-lt"/>
              </a:rPr>
              <a:t>Fırını'nın</a:t>
            </a:r>
            <a:r>
              <a:rPr lang="en-IE" sz="2400" dirty="0">
                <a:solidFill>
                  <a:srgbClr val="000000"/>
                </a:solidFill>
                <a:ea typeface="+mn-lt"/>
                <a:cs typeface="+mn-lt"/>
              </a:rPr>
              <a:t> </a:t>
            </a:r>
            <a:r>
              <a:rPr lang="en-IE" sz="2400" dirty="0" err="1">
                <a:solidFill>
                  <a:srgbClr val="000000"/>
                </a:solidFill>
                <a:ea typeface="+mn-lt"/>
                <a:cs typeface="+mn-lt"/>
              </a:rPr>
              <a:t>toplumda</a:t>
            </a:r>
            <a:r>
              <a:rPr lang="en-IE" sz="2400" dirty="0">
                <a:solidFill>
                  <a:srgbClr val="000000"/>
                </a:solidFill>
                <a:ea typeface="+mn-lt"/>
                <a:cs typeface="+mn-lt"/>
              </a:rPr>
              <a:t> fark </a:t>
            </a:r>
            <a:r>
              <a:rPr lang="en-IE" sz="2400" dirty="0" err="1">
                <a:solidFill>
                  <a:srgbClr val="000000"/>
                </a:solidFill>
                <a:ea typeface="+mn-lt"/>
                <a:cs typeface="+mn-lt"/>
              </a:rPr>
              <a:t>yaratma</a:t>
            </a:r>
            <a:r>
              <a:rPr lang="en-IE" sz="2400" dirty="0">
                <a:solidFill>
                  <a:srgbClr val="000000"/>
                </a:solidFill>
                <a:ea typeface="+mn-lt"/>
                <a:cs typeface="+mn-lt"/>
              </a:rPr>
              <a:t> </a:t>
            </a:r>
            <a:r>
              <a:rPr lang="en-IE" sz="2400" dirty="0" err="1">
                <a:solidFill>
                  <a:srgbClr val="000000"/>
                </a:solidFill>
                <a:ea typeface="+mn-lt"/>
                <a:cs typeface="+mn-lt"/>
              </a:rPr>
              <a:t>çabasında</a:t>
            </a:r>
            <a:r>
              <a:rPr lang="en-IE" sz="2400" dirty="0">
                <a:solidFill>
                  <a:srgbClr val="000000"/>
                </a:solidFill>
                <a:ea typeface="+mn-lt"/>
                <a:cs typeface="+mn-lt"/>
              </a:rPr>
              <a:t> </a:t>
            </a:r>
            <a:r>
              <a:rPr lang="en-IE" sz="2400" dirty="0" err="1">
                <a:solidFill>
                  <a:srgbClr val="000000"/>
                </a:solidFill>
                <a:ea typeface="+mn-lt"/>
                <a:cs typeface="+mn-lt"/>
              </a:rPr>
              <a:t>geliştirdiği</a:t>
            </a:r>
            <a:r>
              <a:rPr lang="en-IE" sz="2400" dirty="0">
                <a:solidFill>
                  <a:srgbClr val="000000"/>
                </a:solidFill>
                <a:ea typeface="+mn-lt"/>
                <a:cs typeface="+mn-lt"/>
              </a:rPr>
              <a:t> </a:t>
            </a:r>
            <a:r>
              <a:rPr lang="en-IE" sz="2400" dirty="0" err="1">
                <a:solidFill>
                  <a:srgbClr val="000000"/>
                </a:solidFill>
                <a:ea typeface="+mn-lt"/>
                <a:cs typeface="+mn-lt"/>
              </a:rPr>
              <a:t>tutum</a:t>
            </a:r>
            <a:r>
              <a:rPr lang="en-IE" sz="2400" dirty="0">
                <a:solidFill>
                  <a:srgbClr val="000000"/>
                </a:solidFill>
                <a:ea typeface="+mn-lt"/>
                <a:cs typeface="+mn-lt"/>
              </a:rPr>
              <a:t> </a:t>
            </a:r>
            <a:r>
              <a:rPr lang="en-IE" sz="2400" dirty="0" err="1">
                <a:solidFill>
                  <a:srgbClr val="000000"/>
                </a:solidFill>
                <a:ea typeface="+mn-lt"/>
                <a:cs typeface="+mn-lt"/>
              </a:rPr>
              <a:t>ve</a:t>
            </a:r>
            <a:r>
              <a:rPr lang="en-IE" sz="2400" dirty="0">
                <a:solidFill>
                  <a:srgbClr val="000000"/>
                </a:solidFill>
                <a:ea typeface="+mn-lt"/>
                <a:cs typeface="+mn-lt"/>
              </a:rPr>
              <a:t> </a:t>
            </a:r>
            <a:r>
              <a:rPr lang="en-IE" sz="2400" dirty="0" err="1">
                <a:solidFill>
                  <a:srgbClr val="000000"/>
                </a:solidFill>
                <a:ea typeface="+mn-lt"/>
                <a:cs typeface="+mn-lt"/>
              </a:rPr>
              <a:t>kültürü</a:t>
            </a:r>
            <a:r>
              <a:rPr lang="en-IE" sz="2400" dirty="0">
                <a:solidFill>
                  <a:srgbClr val="000000"/>
                </a:solidFill>
                <a:ea typeface="+mn-lt"/>
                <a:cs typeface="+mn-lt"/>
              </a:rPr>
              <a:t> </a:t>
            </a:r>
            <a:r>
              <a:rPr lang="en-IE" sz="2400" dirty="0" err="1">
                <a:solidFill>
                  <a:srgbClr val="000000"/>
                </a:solidFill>
                <a:ea typeface="+mn-lt"/>
                <a:cs typeface="+mn-lt"/>
              </a:rPr>
              <a:t>paylaşıyor</a:t>
            </a:r>
            <a:r>
              <a:rPr lang="en-IE" sz="2400" dirty="0">
                <a:solidFill>
                  <a:srgbClr val="000000"/>
                </a:solidFill>
                <a:ea typeface="+mn-lt"/>
                <a:cs typeface="+mn-lt"/>
              </a:rPr>
              <a:t>. Bu, </a:t>
            </a:r>
            <a:r>
              <a:rPr lang="en-IE" sz="2400" dirty="0" err="1">
                <a:solidFill>
                  <a:srgbClr val="000000"/>
                </a:solidFill>
                <a:ea typeface="+mn-lt"/>
                <a:cs typeface="+mn-lt"/>
              </a:rPr>
              <a:t>firmanın</a:t>
            </a:r>
            <a:r>
              <a:rPr lang="en-IE" sz="2400" dirty="0">
                <a:solidFill>
                  <a:srgbClr val="000000"/>
                </a:solidFill>
                <a:ea typeface="+mn-lt"/>
                <a:cs typeface="+mn-lt"/>
              </a:rPr>
              <a:t> </a:t>
            </a:r>
            <a:r>
              <a:rPr lang="en-IE" sz="2400" dirty="0" err="1">
                <a:solidFill>
                  <a:srgbClr val="000000"/>
                </a:solidFill>
                <a:ea typeface="+mn-lt"/>
                <a:cs typeface="+mn-lt"/>
              </a:rPr>
              <a:t>herkes</a:t>
            </a:r>
            <a:r>
              <a:rPr lang="en-IE" sz="2400" dirty="0">
                <a:solidFill>
                  <a:srgbClr val="000000"/>
                </a:solidFill>
                <a:ea typeface="+mn-lt"/>
                <a:cs typeface="+mn-lt"/>
              </a:rPr>
              <a:t> </a:t>
            </a:r>
            <a:r>
              <a:rPr lang="en-IE" sz="2400" dirty="0" err="1">
                <a:solidFill>
                  <a:srgbClr val="000000"/>
                </a:solidFill>
                <a:ea typeface="+mn-lt"/>
                <a:cs typeface="+mn-lt"/>
              </a:rPr>
              <a:t>için</a:t>
            </a:r>
            <a:r>
              <a:rPr lang="en-IE" sz="2400" dirty="0">
                <a:solidFill>
                  <a:srgbClr val="000000"/>
                </a:solidFill>
                <a:ea typeface="+mn-lt"/>
                <a:cs typeface="+mn-lt"/>
              </a:rPr>
              <a:t> </a:t>
            </a:r>
            <a:r>
              <a:rPr lang="en-IE" sz="2400" dirty="0" err="1">
                <a:solidFill>
                  <a:srgbClr val="000000"/>
                </a:solidFill>
                <a:ea typeface="+mn-lt"/>
                <a:cs typeface="+mn-lt"/>
              </a:rPr>
              <a:t>istihdam</a:t>
            </a:r>
            <a:r>
              <a:rPr lang="en-IE" sz="2400" dirty="0">
                <a:solidFill>
                  <a:srgbClr val="000000"/>
                </a:solidFill>
                <a:ea typeface="+mn-lt"/>
                <a:cs typeface="+mn-lt"/>
              </a:rPr>
              <a:t> </a:t>
            </a:r>
            <a:r>
              <a:rPr lang="en-IE" sz="2400" dirty="0" err="1">
                <a:solidFill>
                  <a:srgbClr val="000000"/>
                </a:solidFill>
                <a:ea typeface="+mn-lt"/>
                <a:cs typeface="+mn-lt"/>
              </a:rPr>
              <a:t>fırsatları</a:t>
            </a:r>
            <a:r>
              <a:rPr lang="en-IE" sz="2400" dirty="0">
                <a:solidFill>
                  <a:srgbClr val="000000"/>
                </a:solidFill>
                <a:ea typeface="+mn-lt"/>
                <a:cs typeface="+mn-lt"/>
              </a:rPr>
              <a:t> </a:t>
            </a:r>
            <a:r>
              <a:rPr lang="en-IE" sz="2400" dirty="0" err="1">
                <a:solidFill>
                  <a:srgbClr val="000000"/>
                </a:solidFill>
                <a:ea typeface="+mn-lt"/>
                <a:cs typeface="+mn-lt"/>
              </a:rPr>
              <a:t>yaratarak</a:t>
            </a:r>
            <a:r>
              <a:rPr lang="en-IE" sz="2400" dirty="0">
                <a:solidFill>
                  <a:srgbClr val="000000"/>
                </a:solidFill>
                <a:ea typeface="+mn-lt"/>
                <a:cs typeface="+mn-lt"/>
              </a:rPr>
              <a:t> </a:t>
            </a:r>
            <a:r>
              <a:rPr lang="en-IE" sz="2400" dirty="0" err="1">
                <a:solidFill>
                  <a:srgbClr val="000000"/>
                </a:solidFill>
                <a:ea typeface="+mn-lt"/>
                <a:cs typeface="+mn-lt"/>
              </a:rPr>
              <a:t>topluma</a:t>
            </a:r>
            <a:r>
              <a:rPr lang="en-IE" sz="2400" dirty="0">
                <a:solidFill>
                  <a:srgbClr val="000000"/>
                </a:solidFill>
                <a:ea typeface="+mn-lt"/>
                <a:cs typeface="+mn-lt"/>
              </a:rPr>
              <a:t> </a:t>
            </a:r>
            <a:r>
              <a:rPr lang="en-IE" sz="2400" dirty="0" err="1">
                <a:solidFill>
                  <a:srgbClr val="000000"/>
                </a:solidFill>
                <a:ea typeface="+mn-lt"/>
                <a:cs typeface="+mn-lt"/>
              </a:rPr>
              <a:t>katkıda</a:t>
            </a:r>
            <a:r>
              <a:rPr lang="en-IE" sz="2400" dirty="0">
                <a:solidFill>
                  <a:srgbClr val="000000"/>
                </a:solidFill>
                <a:ea typeface="+mn-lt"/>
                <a:cs typeface="+mn-lt"/>
              </a:rPr>
              <a:t> </a:t>
            </a:r>
            <a:r>
              <a:rPr lang="en-IE" sz="2400" dirty="0" err="1">
                <a:solidFill>
                  <a:srgbClr val="000000"/>
                </a:solidFill>
                <a:ea typeface="+mn-lt"/>
                <a:cs typeface="+mn-lt"/>
              </a:rPr>
              <a:t>bulunma</a:t>
            </a:r>
            <a:r>
              <a:rPr lang="en-IE" sz="2400" dirty="0">
                <a:solidFill>
                  <a:srgbClr val="000000"/>
                </a:solidFill>
                <a:ea typeface="+mn-lt"/>
                <a:cs typeface="+mn-lt"/>
              </a:rPr>
              <a:t> </a:t>
            </a:r>
            <a:r>
              <a:rPr lang="en-IE" sz="2400" dirty="0" err="1">
                <a:solidFill>
                  <a:srgbClr val="000000"/>
                </a:solidFill>
                <a:ea typeface="+mn-lt"/>
                <a:cs typeface="+mn-lt"/>
              </a:rPr>
              <a:t>çabasını</a:t>
            </a:r>
            <a:r>
              <a:rPr lang="en-IE" sz="2400" dirty="0">
                <a:solidFill>
                  <a:srgbClr val="000000"/>
                </a:solidFill>
                <a:ea typeface="+mn-lt"/>
                <a:cs typeface="+mn-lt"/>
              </a:rPr>
              <a:t> </a:t>
            </a:r>
            <a:r>
              <a:rPr lang="en-IE" sz="2400" dirty="0" err="1">
                <a:solidFill>
                  <a:srgbClr val="000000"/>
                </a:solidFill>
                <a:ea typeface="+mn-lt"/>
                <a:cs typeface="+mn-lt"/>
              </a:rPr>
              <a:t>yansıtıyor</a:t>
            </a:r>
            <a:r>
              <a:rPr lang="en-IE" sz="2400" dirty="0">
                <a:solidFill>
                  <a:srgbClr val="000000"/>
                </a:solidFill>
                <a:ea typeface="+mn-lt"/>
                <a:cs typeface="+mn-lt"/>
              </a:rPr>
              <a:t>.</a:t>
            </a:r>
            <a:endParaRPr lang="en-US" sz="2400" dirty="0">
              <a:solidFill>
                <a:srgbClr val="000000"/>
              </a:solidFill>
              <a:ea typeface="+mn-lt"/>
              <a:cs typeface="+mn-lt"/>
            </a:endParaRPr>
          </a:p>
        </p:txBody>
      </p:sp>
      <p:grpSp>
        <p:nvGrpSpPr>
          <p:cNvPr id="13" name="Graphic 4">
            <a:extLst>
              <a:ext uri="{FF2B5EF4-FFF2-40B4-BE49-F238E27FC236}">
                <a16:creationId xmlns:a16="http://schemas.microsoft.com/office/drawing/2014/main" id="{335BE375-FB36-193B-85D8-1077A14A3B7B}"/>
              </a:ext>
            </a:extLst>
          </p:cNvPr>
          <p:cNvGrpSpPr/>
          <p:nvPr/>
        </p:nvGrpSpPr>
        <p:grpSpPr>
          <a:xfrm>
            <a:off x="5386753" y="4257580"/>
            <a:ext cx="513325" cy="950186"/>
            <a:chOff x="9129274" y="2719113"/>
            <a:chExt cx="717139" cy="1386497"/>
          </a:xfrm>
          <a:solidFill>
            <a:srgbClr val="F79037"/>
          </a:solidFill>
        </p:grpSpPr>
        <p:grpSp>
          <p:nvGrpSpPr>
            <p:cNvPr id="14" name="Graphic 4">
              <a:extLst>
                <a:ext uri="{FF2B5EF4-FFF2-40B4-BE49-F238E27FC236}">
                  <a16:creationId xmlns:a16="http://schemas.microsoft.com/office/drawing/2014/main" id="{E3B17466-D0DF-C54B-6E62-CFBDC7AC958D}"/>
                </a:ext>
              </a:extLst>
            </p:cNvPr>
            <p:cNvGrpSpPr/>
            <p:nvPr/>
          </p:nvGrpSpPr>
          <p:grpSpPr>
            <a:xfrm>
              <a:off x="9159507" y="2719113"/>
              <a:ext cx="446280" cy="440141"/>
              <a:chOff x="9159507" y="2719113"/>
              <a:chExt cx="446280" cy="440141"/>
            </a:xfrm>
            <a:grpFill/>
          </p:grpSpPr>
          <p:sp>
            <p:nvSpPr>
              <p:cNvPr id="23" name="Freeform 18">
                <a:extLst>
                  <a:ext uri="{FF2B5EF4-FFF2-40B4-BE49-F238E27FC236}">
                    <a16:creationId xmlns:a16="http://schemas.microsoft.com/office/drawing/2014/main" id="{A4BFE5D9-8C3C-16CB-4663-48546CE72A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4" name="Freeform 19">
                <a:extLst>
                  <a:ext uri="{FF2B5EF4-FFF2-40B4-BE49-F238E27FC236}">
                    <a16:creationId xmlns:a16="http://schemas.microsoft.com/office/drawing/2014/main" id="{03202D68-0CF9-3548-846E-DD4A720F076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5" name="Graphic 4">
              <a:extLst>
                <a:ext uri="{FF2B5EF4-FFF2-40B4-BE49-F238E27FC236}">
                  <a16:creationId xmlns:a16="http://schemas.microsoft.com/office/drawing/2014/main" id="{D66DC09A-6C98-3EB1-6B40-8D06EA207E63}"/>
                </a:ext>
              </a:extLst>
            </p:cNvPr>
            <p:cNvGrpSpPr/>
            <p:nvPr/>
          </p:nvGrpSpPr>
          <p:grpSpPr>
            <a:xfrm>
              <a:off x="9129274" y="2893887"/>
              <a:ext cx="717139" cy="1211724"/>
              <a:chOff x="9129274" y="2893887"/>
              <a:chExt cx="717139" cy="1211724"/>
            </a:xfrm>
            <a:grpFill/>
          </p:grpSpPr>
          <p:sp>
            <p:nvSpPr>
              <p:cNvPr id="16" name="Freeform 21">
                <a:extLst>
                  <a:ext uri="{FF2B5EF4-FFF2-40B4-BE49-F238E27FC236}">
                    <a16:creationId xmlns:a16="http://schemas.microsoft.com/office/drawing/2014/main" id="{A4AB17EA-52AE-CC10-B382-0C3EC181559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7" name="Freeform 22">
                <a:extLst>
                  <a:ext uri="{FF2B5EF4-FFF2-40B4-BE49-F238E27FC236}">
                    <a16:creationId xmlns:a16="http://schemas.microsoft.com/office/drawing/2014/main" id="{DC8352C6-F2ED-037F-D798-0121560D5C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8" name="Freeform 23">
                <a:extLst>
                  <a:ext uri="{FF2B5EF4-FFF2-40B4-BE49-F238E27FC236}">
                    <a16:creationId xmlns:a16="http://schemas.microsoft.com/office/drawing/2014/main" id="{979E1925-5921-A08B-3E1B-B342ED784B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9" name="Freeform 24">
                <a:extLst>
                  <a:ext uri="{FF2B5EF4-FFF2-40B4-BE49-F238E27FC236}">
                    <a16:creationId xmlns:a16="http://schemas.microsoft.com/office/drawing/2014/main" id="{340A9DF5-F371-11A3-5F9A-1E180467439C}"/>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20" name="Freeform 25">
                <a:extLst>
                  <a:ext uri="{FF2B5EF4-FFF2-40B4-BE49-F238E27FC236}">
                    <a16:creationId xmlns:a16="http://schemas.microsoft.com/office/drawing/2014/main" id="{83AC6DB8-8D85-B149-EA00-214E3A0CC45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21" name="Freeform 26">
                <a:extLst>
                  <a:ext uri="{FF2B5EF4-FFF2-40B4-BE49-F238E27FC236}">
                    <a16:creationId xmlns:a16="http://schemas.microsoft.com/office/drawing/2014/main" id="{99B00EEA-44E4-703F-493D-0809DC993C7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2" name="Freeform 27">
                <a:extLst>
                  <a:ext uri="{FF2B5EF4-FFF2-40B4-BE49-F238E27FC236}">
                    <a16:creationId xmlns:a16="http://schemas.microsoft.com/office/drawing/2014/main" id="{21475B1C-7D19-78AE-6804-77F782CA280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66543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a:t>ETİK Gıda Sisteminin Gücü</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1135911" y="2169763"/>
            <a:ext cx="9647817" cy="3440624"/>
          </a:xfrm>
        </p:spPr>
        <p:txBody>
          <a:bodyPr lIns="91440" tIns="45720" rIns="91440" bIns="45720" anchor="t"/>
          <a:lstStyle/>
          <a:p>
            <a:r>
              <a:rPr lang="en-US" err="1">
                <a:ea typeface="+mn-lt"/>
                <a:cs typeface="+mn-lt"/>
              </a:rPr>
              <a:t>Sürdürülebilirlik</a:t>
            </a:r>
            <a:r>
              <a:rPr lang="en-US">
                <a:ea typeface="+mn-lt"/>
                <a:cs typeface="+mn-lt"/>
              </a:rPr>
              <a:t> </a:t>
            </a:r>
            <a:r>
              <a:rPr lang="en-US" err="1">
                <a:ea typeface="+mn-lt"/>
                <a:cs typeface="+mn-lt"/>
              </a:rPr>
              <a:t>çabalarınızda</a:t>
            </a:r>
            <a:r>
              <a:rPr lang="en-US">
                <a:ea typeface="+mn-lt"/>
                <a:cs typeface="+mn-lt"/>
              </a:rPr>
              <a:t> </a:t>
            </a:r>
            <a:r>
              <a:rPr lang="en-US" b="1" err="1">
                <a:ea typeface="+mn-lt"/>
                <a:cs typeface="+mn-lt"/>
              </a:rPr>
              <a:t>tüketicileri</a:t>
            </a:r>
            <a:r>
              <a:rPr lang="en-US" b="1">
                <a:ea typeface="+mn-lt"/>
                <a:cs typeface="+mn-lt"/>
              </a:rPr>
              <a:t> de </a:t>
            </a:r>
            <a:r>
              <a:rPr lang="en-US" b="1" err="1">
                <a:ea typeface="+mn-lt"/>
                <a:cs typeface="+mn-lt"/>
              </a:rPr>
              <a:t>dahil</a:t>
            </a:r>
            <a:r>
              <a:rPr lang="en-US" b="1"/>
              <a:t> </a:t>
            </a:r>
            <a:r>
              <a:rPr lang="en-US" b="1" err="1"/>
              <a:t>ederek</a:t>
            </a:r>
            <a:r>
              <a:rPr lang="en-US" b="1"/>
              <a:t> </a:t>
            </a:r>
            <a:r>
              <a:rPr lang="en-US" err="1">
                <a:ea typeface="+mn-lt"/>
                <a:cs typeface="+mn-lt"/>
              </a:rPr>
              <a:t>yenilik</a:t>
            </a:r>
            <a:r>
              <a:rPr lang="en-US">
                <a:ea typeface="+mn-lt"/>
                <a:cs typeface="+mn-lt"/>
              </a:rPr>
              <a:t> </a:t>
            </a:r>
            <a:r>
              <a:rPr lang="en-US" err="1">
                <a:ea typeface="+mn-lt"/>
                <a:cs typeface="+mn-lt"/>
              </a:rPr>
              <a:t>yapabilirsiniz</a:t>
            </a:r>
            <a:r>
              <a:rPr lang="en-US"/>
              <a:t>. Bu, </a:t>
            </a:r>
            <a:r>
              <a:rPr lang="en-US" err="1"/>
              <a:t>tüketicileri</a:t>
            </a:r>
            <a:r>
              <a:rPr lang="en-US"/>
              <a:t> </a:t>
            </a:r>
            <a:r>
              <a:rPr lang="en-US" err="1"/>
              <a:t>gıda</a:t>
            </a:r>
            <a:r>
              <a:rPr lang="en-US"/>
              <a:t> </a:t>
            </a:r>
            <a:r>
              <a:rPr lang="en-US" err="1"/>
              <a:t>seçimlerinin</a:t>
            </a:r>
            <a:r>
              <a:rPr lang="en-US"/>
              <a:t> </a:t>
            </a:r>
            <a:r>
              <a:rPr lang="en-US" err="1"/>
              <a:t>sosyal</a:t>
            </a:r>
            <a:r>
              <a:rPr lang="en-US"/>
              <a:t> </a:t>
            </a:r>
            <a:r>
              <a:rPr lang="en-US" err="1"/>
              <a:t>ve</a:t>
            </a:r>
            <a:r>
              <a:rPr lang="en-US"/>
              <a:t> </a:t>
            </a:r>
            <a:r>
              <a:rPr lang="en-US" err="1"/>
              <a:t>çevresel</a:t>
            </a:r>
            <a:r>
              <a:rPr lang="en-US"/>
              <a:t> </a:t>
            </a:r>
            <a:r>
              <a:rPr lang="en-US" err="1"/>
              <a:t>etkileri</a:t>
            </a:r>
            <a:r>
              <a:rPr lang="en-US"/>
              <a:t> </a:t>
            </a:r>
            <a:r>
              <a:rPr lang="en-US" err="1"/>
              <a:t>konusunda</a:t>
            </a:r>
            <a:r>
              <a:rPr lang="en-US"/>
              <a:t> </a:t>
            </a:r>
            <a:r>
              <a:rPr lang="en-US" err="1"/>
              <a:t>eğitmeyi</a:t>
            </a:r>
            <a:r>
              <a:rPr lang="en-US"/>
              <a:t>, </a:t>
            </a:r>
            <a:r>
              <a:rPr lang="en-US" err="1"/>
              <a:t>sürdürülebilir</a:t>
            </a:r>
            <a:r>
              <a:rPr lang="en-US"/>
              <a:t> </a:t>
            </a:r>
            <a:r>
              <a:rPr lang="en-US" err="1"/>
              <a:t>tüketim</a:t>
            </a:r>
            <a:r>
              <a:rPr lang="en-US"/>
              <a:t> modellerini teşvik etmeyi, sorumlu paketleme ve atık yönetimini teşvik etmeyi ve daha sürdürülebilir gıda ürünleri veya hizmetleri geliştirmek için tüketicileri birlikte yaratma veya geri bildirim süreçlerine dahil etmeyi içerebilir.</a:t>
            </a:r>
          </a:p>
          <a:p>
            <a:r>
              <a:rPr lang="en-US">
                <a:ea typeface="+mn-lt"/>
                <a:cs typeface="+mn-lt"/>
              </a:rPr>
              <a:t>Bu </a:t>
            </a:r>
            <a:r>
              <a:rPr lang="en-US" err="1">
                <a:ea typeface="+mn-lt"/>
                <a:cs typeface="+mn-lt"/>
              </a:rPr>
              <a:t>aynı</a:t>
            </a:r>
            <a:r>
              <a:rPr lang="en-US">
                <a:ea typeface="+mn-lt"/>
                <a:cs typeface="+mn-lt"/>
              </a:rPr>
              <a:t> </a:t>
            </a:r>
            <a:r>
              <a:rPr lang="en-US" err="1">
                <a:ea typeface="+mn-lt"/>
                <a:cs typeface="+mn-lt"/>
              </a:rPr>
              <a:t>zamanda</a:t>
            </a:r>
            <a:r>
              <a:rPr lang="en-US">
                <a:ea typeface="+mn-lt"/>
                <a:cs typeface="+mn-lt"/>
              </a:rPr>
              <a:t> '</a:t>
            </a:r>
            <a:r>
              <a:rPr lang="en-US" err="1">
                <a:ea typeface="+mn-lt"/>
                <a:cs typeface="+mn-lt"/>
              </a:rPr>
              <a:t>İnsan</a:t>
            </a:r>
            <a:r>
              <a:rPr lang="en-US">
                <a:ea typeface="+mn-lt"/>
                <a:cs typeface="+mn-lt"/>
              </a:rPr>
              <a:t>' </a:t>
            </a:r>
            <a:r>
              <a:rPr lang="en-US" err="1">
                <a:ea typeface="+mn-lt"/>
                <a:cs typeface="+mn-lt"/>
              </a:rPr>
              <a:t>yönüne</a:t>
            </a:r>
            <a:r>
              <a:rPr lang="en-US">
                <a:ea typeface="+mn-lt"/>
                <a:cs typeface="+mn-lt"/>
              </a:rPr>
              <a:t>, </a:t>
            </a:r>
            <a:r>
              <a:rPr lang="en-US" err="1">
                <a:ea typeface="+mn-lt"/>
                <a:cs typeface="+mn-lt"/>
              </a:rPr>
              <a:t>yani</a:t>
            </a:r>
            <a:r>
              <a:rPr lang="en-US">
                <a:ea typeface="+mn-lt"/>
                <a:cs typeface="+mn-lt"/>
              </a:rPr>
              <a:t> </a:t>
            </a:r>
            <a:r>
              <a:rPr lang="en-US" err="1">
                <a:ea typeface="+mn-lt"/>
                <a:cs typeface="+mn-lt"/>
              </a:rPr>
              <a:t>İnsan-Gezegen-Kâr'ın</a:t>
            </a:r>
            <a:r>
              <a:rPr lang="en-US">
                <a:ea typeface="+mn-lt"/>
                <a:cs typeface="+mn-lt"/>
              </a:rPr>
              <a:t> '</a:t>
            </a:r>
            <a:r>
              <a:rPr lang="en-US" b="1" err="1">
                <a:ea typeface="+mn-lt"/>
                <a:cs typeface="+mn-lt"/>
              </a:rPr>
              <a:t>İnsan</a:t>
            </a:r>
            <a:r>
              <a:rPr lang="en-US">
                <a:ea typeface="+mn-lt"/>
                <a:cs typeface="+mn-lt"/>
              </a:rPr>
              <a:t>' </a:t>
            </a:r>
            <a:r>
              <a:rPr lang="en-US" err="1">
                <a:ea typeface="+mn-lt"/>
                <a:cs typeface="+mn-lt"/>
              </a:rPr>
              <a:t>kısmına</a:t>
            </a:r>
            <a:r>
              <a:rPr lang="en-US">
                <a:ea typeface="+mn-lt"/>
                <a:cs typeface="+mn-lt"/>
              </a:rPr>
              <a:t> </a:t>
            </a:r>
            <a:r>
              <a:rPr lang="en-US" err="1">
                <a:ea typeface="+mn-lt"/>
                <a:cs typeface="+mn-lt"/>
              </a:rPr>
              <a:t>katkı</a:t>
            </a:r>
            <a:r>
              <a:rPr lang="en-US">
                <a:ea typeface="+mn-lt"/>
                <a:cs typeface="+mn-lt"/>
              </a:rPr>
              <a:t> </a:t>
            </a:r>
            <a:r>
              <a:rPr lang="en-US" err="1">
                <a:ea typeface="+mn-lt"/>
                <a:cs typeface="+mn-lt"/>
              </a:rPr>
              <a:t>sağlar</a:t>
            </a:r>
            <a:r>
              <a:rPr lang="en-US">
                <a:ea typeface="+mn-lt"/>
                <a:cs typeface="+mn-lt"/>
              </a:rPr>
              <a:t>, </a:t>
            </a:r>
            <a:r>
              <a:rPr lang="en-US" err="1">
                <a:ea typeface="+mn-lt"/>
                <a:cs typeface="+mn-lt"/>
              </a:rPr>
              <a:t>tüketicilere</a:t>
            </a:r>
            <a:r>
              <a:rPr lang="en-US">
                <a:ea typeface="+mn-lt"/>
                <a:cs typeface="+mn-lt"/>
              </a:rPr>
              <a:t> </a:t>
            </a:r>
            <a:r>
              <a:rPr lang="en-US" err="1">
                <a:ea typeface="+mn-lt"/>
                <a:cs typeface="+mn-lt"/>
              </a:rPr>
              <a:t>bilinçli</a:t>
            </a:r>
            <a:r>
              <a:rPr lang="en-US">
                <a:ea typeface="+mn-lt"/>
                <a:cs typeface="+mn-lt"/>
              </a:rPr>
              <a:t> </a:t>
            </a:r>
            <a:r>
              <a:rPr lang="en-US" err="1">
                <a:ea typeface="+mn-lt"/>
                <a:cs typeface="+mn-lt"/>
              </a:rPr>
              <a:t>seçimler</a:t>
            </a:r>
            <a:r>
              <a:rPr lang="en-US">
                <a:ea typeface="+mn-lt"/>
                <a:cs typeface="+mn-lt"/>
              </a:rPr>
              <a:t> </a:t>
            </a:r>
            <a:r>
              <a:rPr lang="en-US" err="1">
                <a:ea typeface="+mn-lt"/>
                <a:cs typeface="+mn-lt"/>
              </a:rPr>
              <a:t>yapma</a:t>
            </a:r>
            <a:r>
              <a:rPr lang="en-US">
                <a:ea typeface="+mn-lt"/>
                <a:cs typeface="+mn-lt"/>
              </a:rPr>
              <a:t> </a:t>
            </a:r>
            <a:r>
              <a:rPr lang="en-US" err="1">
                <a:ea typeface="+mn-lt"/>
                <a:cs typeface="+mn-lt"/>
              </a:rPr>
              <a:t>ve</a:t>
            </a:r>
            <a:r>
              <a:rPr lang="en-US">
                <a:ea typeface="+mn-lt"/>
                <a:cs typeface="+mn-lt"/>
              </a:rPr>
              <a:t> </a:t>
            </a:r>
            <a:r>
              <a:rPr lang="en-US" err="1">
                <a:ea typeface="+mn-lt"/>
                <a:cs typeface="+mn-lt"/>
              </a:rPr>
              <a:t>sürdürülebilirlik</a:t>
            </a:r>
            <a:r>
              <a:rPr lang="en-US">
                <a:ea typeface="+mn-lt"/>
                <a:cs typeface="+mn-lt"/>
              </a:rPr>
              <a:t> </a:t>
            </a:r>
            <a:r>
              <a:rPr lang="en-US" err="1">
                <a:ea typeface="+mn-lt"/>
                <a:cs typeface="+mn-lt"/>
              </a:rPr>
              <a:t>çalışmalarına</a:t>
            </a:r>
            <a:r>
              <a:rPr lang="en-US">
                <a:ea typeface="+mn-lt"/>
                <a:cs typeface="+mn-lt"/>
              </a:rPr>
              <a:t> </a:t>
            </a:r>
            <a:r>
              <a:rPr lang="en-US" err="1">
                <a:ea typeface="+mn-lt"/>
                <a:cs typeface="+mn-lt"/>
              </a:rPr>
              <a:t>aktif</a:t>
            </a:r>
            <a:r>
              <a:rPr lang="en-US">
                <a:ea typeface="+mn-lt"/>
                <a:cs typeface="+mn-lt"/>
              </a:rPr>
              <a:t> </a:t>
            </a:r>
            <a:r>
              <a:rPr lang="en-US" err="1">
                <a:ea typeface="+mn-lt"/>
                <a:cs typeface="+mn-lt"/>
              </a:rPr>
              <a:t>katılım</a:t>
            </a:r>
            <a:r>
              <a:rPr lang="en-US">
                <a:ea typeface="+mn-lt"/>
                <a:cs typeface="+mn-lt"/>
              </a:rPr>
              <a:t> </a:t>
            </a:r>
            <a:r>
              <a:rPr lang="en-US" err="1">
                <a:ea typeface="+mn-lt"/>
                <a:cs typeface="+mn-lt"/>
              </a:rPr>
              <a:t>sağlama</a:t>
            </a:r>
            <a:r>
              <a:rPr lang="en-US">
                <a:ea typeface="+mn-lt"/>
                <a:cs typeface="+mn-lt"/>
              </a:rPr>
              <a:t> </a:t>
            </a:r>
            <a:r>
              <a:rPr lang="en-US" err="1">
                <a:ea typeface="+mn-lt"/>
                <a:cs typeface="+mn-lt"/>
              </a:rPr>
              <a:t>konusunda</a:t>
            </a:r>
            <a:r>
              <a:rPr lang="en-US">
                <a:ea typeface="+mn-lt"/>
                <a:cs typeface="+mn-lt"/>
              </a:rPr>
              <a:t> </a:t>
            </a:r>
            <a:r>
              <a:rPr lang="en-US" err="1">
                <a:ea typeface="+mn-lt"/>
                <a:cs typeface="+mn-lt"/>
              </a:rPr>
              <a:t>tüketicileri</a:t>
            </a:r>
            <a:r>
              <a:rPr lang="en-US">
                <a:ea typeface="+mn-lt"/>
                <a:cs typeface="+mn-lt"/>
              </a:rPr>
              <a:t> </a:t>
            </a:r>
            <a:r>
              <a:rPr lang="en-US" err="1">
                <a:ea typeface="+mn-lt"/>
                <a:cs typeface="+mn-lt"/>
              </a:rPr>
              <a:t>güçlendirmiş</a:t>
            </a:r>
            <a:r>
              <a:rPr lang="en-US">
                <a:ea typeface="+mn-lt"/>
                <a:cs typeface="+mn-lt"/>
              </a:rPr>
              <a:t> </a:t>
            </a:r>
            <a:r>
              <a:rPr lang="en-US" err="1">
                <a:ea typeface="+mn-lt"/>
                <a:cs typeface="+mn-lt"/>
              </a:rPr>
              <a:t>olursunuz</a:t>
            </a:r>
            <a:r>
              <a:rPr lang="en-US">
                <a:ea typeface="+mn-lt"/>
                <a:cs typeface="+mn-lt"/>
              </a:rPr>
              <a:t>.</a:t>
            </a:r>
            <a:endParaRPr lang="en-IE">
              <a:cs typeface="Calibri" panose="020F0502020204030204"/>
            </a:endParaRPr>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algn="l" rtl="0"/>
            <a:r>
              <a:rPr lang="en-IE"/>
              <a:t>Gıda İşletmelerinin Potansiyel Sosyal Etkisi…</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1135912" y="1341221"/>
            <a:ext cx="2444436" cy="646331"/>
          </a:xfrm>
          <a:prstGeom prst="rect">
            <a:avLst/>
          </a:prstGeom>
          <a:noFill/>
        </p:spPr>
        <p:txBody>
          <a:bodyPr wrap="square" rtlCol="0">
            <a:spAutoFit/>
          </a:bodyPr>
          <a:lstStyle/>
          <a:p>
            <a:pPr algn="l" rtl="0"/>
            <a:r>
              <a:rPr lang="en-IE" sz="3600" b="1">
                <a:solidFill>
                  <a:srgbClr val="000000"/>
                </a:solidFill>
              </a:rPr>
              <a:t>İNSANLAR</a:t>
            </a:r>
          </a:p>
        </p:txBody>
      </p:sp>
    </p:spTree>
    <p:extLst>
      <p:ext uri="{BB962C8B-B14F-4D97-AF65-F5344CB8AC3E}">
        <p14:creationId xmlns:p14="http://schemas.microsoft.com/office/powerpoint/2010/main" val="36770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00527" y="1885525"/>
            <a:ext cx="6030463" cy="3291086"/>
          </a:xfrm>
        </p:spPr>
        <p:txBody>
          <a:bodyPr lIns="91440" tIns="45720" rIns="91440" bIns="45720" anchor="t"/>
          <a:lstStyle/>
          <a:p>
            <a:r>
              <a:rPr lang="en-IE" sz="2200" b="1" u="sng" dirty="0">
                <a:solidFill>
                  <a:srgbClr val="F79037"/>
                </a:solidFill>
                <a:ea typeface="+mn-lt"/>
                <a:cs typeface="+mn-lt"/>
                <a:hlinkClick r:id="rId2">
                  <a:extLst>
                    <a:ext uri="{A12FA001-AC4F-418D-AE19-62706E023703}">
                      <ahyp:hlinkClr xmlns:ahyp="http://schemas.microsoft.com/office/drawing/2018/hyperlinkcolor" val="tx"/>
                    </a:ext>
                  </a:extLst>
                </a:hlinkClick>
              </a:rPr>
              <a:t>İyi </a:t>
            </a:r>
            <a:r>
              <a:rPr lang="en-IE" sz="2200" b="1" u="sng" dirty="0" err="1">
                <a:solidFill>
                  <a:srgbClr val="F79037"/>
                </a:solidFill>
                <a:ea typeface="+mn-lt"/>
                <a:cs typeface="+mn-lt"/>
                <a:hlinkClick r:id="rId2">
                  <a:extLst>
                    <a:ext uri="{A12FA001-AC4F-418D-AE19-62706E023703}">
                      <ahyp:hlinkClr xmlns:ahyp="http://schemas.microsoft.com/office/drawing/2018/hyperlinkcolor" val="tx"/>
                    </a:ext>
                  </a:extLst>
                </a:hlinkClick>
              </a:rPr>
              <a:t>Uygulama</a:t>
            </a:r>
            <a:r>
              <a:rPr lang="en-IE" sz="2200" b="1" u="sng" dirty="0">
                <a:solidFill>
                  <a:srgbClr val="F79037"/>
                </a:solidFill>
                <a:ea typeface="+mn-lt"/>
                <a:cs typeface="+mn-lt"/>
                <a:hlinkClick r:id="rId2">
                  <a:extLst>
                    <a:ext uri="{A12FA001-AC4F-418D-AE19-62706E023703}">
                      <ahyp:hlinkClr xmlns:ahyp="http://schemas.microsoft.com/office/drawing/2018/hyperlinkcolor" val="tx"/>
                    </a:ext>
                  </a:extLst>
                </a:hlinkClick>
              </a:rPr>
              <a:t> </a:t>
            </a:r>
            <a:r>
              <a:rPr lang="en-IE" sz="2200" b="1" u="sng" dirty="0" err="1">
                <a:solidFill>
                  <a:srgbClr val="F79037"/>
                </a:solidFill>
                <a:ea typeface="+mn-lt"/>
                <a:cs typeface="+mn-lt"/>
                <a:hlinkClick r:id="rId2">
                  <a:extLst>
                    <a:ext uri="{A12FA001-AC4F-418D-AE19-62706E023703}">
                      <ahyp:hlinkClr xmlns:ahyp="http://schemas.microsoft.com/office/drawing/2018/hyperlinkcolor" val="tx"/>
                    </a:ext>
                  </a:extLst>
                </a:hlinkClick>
              </a:rPr>
              <a:t>Örneklerimize</a:t>
            </a:r>
            <a:r>
              <a:rPr lang="en-IE" sz="2200" b="1" dirty="0">
                <a:solidFill>
                  <a:srgbClr val="F79037"/>
                </a:solidFill>
                <a:ea typeface="+mn-lt"/>
                <a:cs typeface="+mn-lt"/>
              </a:rPr>
              <a:t> </a:t>
            </a:r>
            <a:r>
              <a:rPr lang="en-IE" sz="2200" dirty="0" err="1">
                <a:ea typeface="+mn-lt"/>
                <a:cs typeface="+mn-lt"/>
              </a:rPr>
              <a:t>bir</a:t>
            </a:r>
            <a:r>
              <a:rPr lang="en-IE" sz="2200" dirty="0">
                <a:ea typeface="+mn-lt"/>
                <a:cs typeface="+mn-lt"/>
              </a:rPr>
              <a:t> </a:t>
            </a:r>
            <a:r>
              <a:rPr lang="en-IE" sz="2200" dirty="0" err="1">
                <a:ea typeface="+mn-lt"/>
                <a:cs typeface="+mn-lt"/>
              </a:rPr>
              <a:t>göz</a:t>
            </a:r>
            <a:r>
              <a:rPr lang="en-IE" sz="2200" dirty="0">
                <a:ea typeface="+mn-lt"/>
                <a:cs typeface="+mn-lt"/>
              </a:rPr>
              <a:t> </a:t>
            </a:r>
            <a:r>
              <a:rPr lang="en-IE" sz="2200" dirty="0" err="1">
                <a:ea typeface="+mn-lt"/>
                <a:cs typeface="+mn-lt"/>
              </a:rPr>
              <a:t>atın</a:t>
            </a:r>
            <a:r>
              <a:rPr lang="en-IE" sz="2200" dirty="0">
                <a:ea typeface="+mn-lt"/>
                <a:cs typeface="+mn-lt"/>
              </a:rPr>
              <a:t>.</a:t>
            </a:r>
            <a:r>
              <a:rPr lang="en-IE" dirty="0"/>
              <a:t> </a:t>
            </a:r>
            <a:endParaRPr lang="en-US" dirty="0"/>
          </a:p>
          <a:p>
            <a:pPr algn="l" rtl="0"/>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b="1" dirty="0" err="1">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US" dirty="0" err="1"/>
              <a:t>küresel</a:t>
            </a:r>
            <a:r>
              <a:rPr lang="en-US" dirty="0"/>
              <a:t> </a:t>
            </a:r>
            <a:r>
              <a:rPr lang="en-US" dirty="0" err="1"/>
              <a:t>zorlukların</a:t>
            </a:r>
            <a:r>
              <a:rPr lang="en-US" dirty="0"/>
              <a:t> </a:t>
            </a:r>
            <a:r>
              <a:rPr lang="en-US" dirty="0" err="1"/>
              <a:t>çözümünde</a:t>
            </a:r>
            <a:r>
              <a:rPr lang="en-US" dirty="0"/>
              <a:t> </a:t>
            </a:r>
            <a:r>
              <a:rPr lang="en-US" dirty="0" err="1"/>
              <a:t>rol</a:t>
            </a:r>
            <a:r>
              <a:rPr lang="en-US" dirty="0"/>
              <a:t> </a:t>
            </a:r>
            <a:r>
              <a:rPr lang="en-US" dirty="0" err="1"/>
              <a:t>almak</a:t>
            </a:r>
            <a:r>
              <a:rPr lang="en-US" dirty="0"/>
              <a:t> </a:t>
            </a:r>
            <a:r>
              <a:rPr lang="en-US" dirty="0" err="1"/>
              <a:t>isteyen</a:t>
            </a:r>
            <a:r>
              <a:rPr lang="en-US" dirty="0"/>
              <a:t> </a:t>
            </a:r>
            <a:r>
              <a:rPr lang="en-US" dirty="0" err="1"/>
              <a:t>bir</a:t>
            </a:r>
            <a:r>
              <a:rPr lang="en-US" dirty="0"/>
              <a:t> </a:t>
            </a:r>
            <a:r>
              <a:rPr lang="en-US" dirty="0" err="1"/>
              <a:t>firmadır</a:t>
            </a:r>
            <a:r>
              <a:rPr lang="en-US" dirty="0"/>
              <a:t>. </a:t>
            </a:r>
            <a:r>
              <a:rPr lang="en-US" dirty="0" err="1">
                <a:ea typeface="+mn-lt"/>
                <a:cs typeface="+mn-lt"/>
              </a:rPr>
              <a:t>Çevre</a:t>
            </a:r>
            <a:r>
              <a:rPr lang="en-US" dirty="0">
                <a:ea typeface="+mn-lt"/>
                <a:cs typeface="+mn-lt"/>
              </a:rPr>
              <a:t>, </a:t>
            </a:r>
            <a:r>
              <a:rPr lang="en-US" dirty="0" err="1">
                <a:ea typeface="+mn-lt"/>
                <a:cs typeface="+mn-lt"/>
              </a:rPr>
              <a:t>ekonomi</a:t>
            </a:r>
            <a:r>
              <a:rPr lang="en-US" dirty="0">
                <a:ea typeface="+mn-lt"/>
                <a:cs typeface="+mn-lt"/>
              </a:rPr>
              <a:t>, </a:t>
            </a:r>
            <a:r>
              <a:rPr lang="en-US" dirty="0" err="1">
                <a:ea typeface="+mn-lt"/>
                <a:cs typeface="+mn-lt"/>
              </a:rPr>
              <a:t>insanlar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toplumla</a:t>
            </a:r>
            <a:r>
              <a:rPr lang="en-US" dirty="0">
                <a:ea typeface="+mn-lt"/>
                <a:cs typeface="+mn-lt"/>
              </a:rPr>
              <a:t> </a:t>
            </a:r>
            <a:r>
              <a:rPr lang="en-US" dirty="0" err="1">
                <a:ea typeface="+mn-lt"/>
                <a:cs typeface="+mn-lt"/>
              </a:rPr>
              <a:t>ilgili</a:t>
            </a:r>
            <a:r>
              <a:rPr lang="en-US" dirty="0">
                <a:ea typeface="+mn-lt"/>
                <a:cs typeface="+mn-lt"/>
              </a:rPr>
              <a:t> </a:t>
            </a:r>
            <a:r>
              <a:rPr lang="en-US" dirty="0" err="1">
                <a:ea typeface="+mn-lt"/>
                <a:cs typeface="+mn-lt"/>
              </a:rPr>
              <a:t>sorumluluk</a:t>
            </a:r>
            <a:r>
              <a:rPr lang="en-US" dirty="0">
                <a:ea typeface="+mn-lt"/>
                <a:cs typeface="+mn-lt"/>
              </a:rPr>
              <a:t>, </a:t>
            </a:r>
            <a:r>
              <a:rPr lang="en-US" dirty="0" err="1">
                <a:ea typeface="+mn-lt"/>
                <a:cs typeface="+mn-lt"/>
              </a:rPr>
              <a:t>şirketin</a:t>
            </a:r>
            <a:r>
              <a:rPr lang="en-US" dirty="0">
                <a:ea typeface="+mn-lt"/>
                <a:cs typeface="+mn-lt"/>
              </a:rPr>
              <a:t> her </a:t>
            </a:r>
            <a:r>
              <a:rPr lang="en-US" dirty="0" err="1">
                <a:ea typeface="+mn-lt"/>
                <a:cs typeface="+mn-lt"/>
              </a:rPr>
              <a:t>işine</a:t>
            </a:r>
            <a:r>
              <a:rPr lang="en-US" dirty="0">
                <a:ea typeface="+mn-lt"/>
                <a:cs typeface="+mn-lt"/>
              </a:rPr>
              <a:t> </a:t>
            </a:r>
            <a:r>
              <a:rPr lang="en-US" dirty="0" err="1">
                <a:ea typeface="+mn-lt"/>
                <a:cs typeface="+mn-lt"/>
              </a:rPr>
              <a:t>gömülüdür</a:t>
            </a:r>
            <a:r>
              <a:rPr lang="en-US" dirty="0">
                <a:ea typeface="+mn-lt"/>
                <a:cs typeface="+mn-lt"/>
              </a:rPr>
              <a:t>. </a:t>
            </a:r>
            <a:r>
              <a:rPr lang="en-US" dirty="0" err="1">
                <a:ea typeface="+mn-lt"/>
                <a:cs typeface="+mn-lt"/>
              </a:rPr>
              <a:t>Valio'nun</a:t>
            </a:r>
            <a:r>
              <a:rPr lang="en-US" dirty="0">
                <a:ea typeface="+mn-lt"/>
                <a:cs typeface="+mn-lt"/>
              </a:rPr>
              <a:t> </a:t>
            </a:r>
            <a:r>
              <a:rPr lang="en-US" dirty="0" err="1">
                <a:ea typeface="+mn-lt"/>
                <a:cs typeface="+mn-lt"/>
              </a:rPr>
              <a:t>sürdürülebilirlik</a:t>
            </a:r>
            <a:r>
              <a:rPr lang="en-US" dirty="0">
                <a:ea typeface="+mn-lt"/>
                <a:cs typeface="+mn-lt"/>
              </a:rPr>
              <a:t> </a:t>
            </a:r>
            <a:r>
              <a:rPr lang="en-US" dirty="0" err="1">
                <a:ea typeface="+mn-lt"/>
                <a:cs typeface="+mn-lt"/>
              </a:rPr>
              <a:t>temelleri</a:t>
            </a:r>
            <a:r>
              <a:rPr lang="en-US" dirty="0">
                <a:ea typeface="+mn-lt"/>
                <a:cs typeface="+mn-lt"/>
              </a:rPr>
              <a:t>, </a:t>
            </a:r>
            <a:r>
              <a:rPr lang="en-US" b="1" dirty="0" err="1">
                <a:ea typeface="+mn-lt"/>
                <a:cs typeface="+mn-lt"/>
              </a:rPr>
              <a:t>işbirliği</a:t>
            </a:r>
            <a:r>
              <a:rPr lang="en-US" b="1" dirty="0">
                <a:ea typeface="+mn-lt"/>
                <a:cs typeface="+mn-lt"/>
              </a:rPr>
              <a:t> </a:t>
            </a:r>
            <a:r>
              <a:rPr lang="en-US" b="1" dirty="0" err="1">
                <a:ea typeface="+mn-lt"/>
                <a:cs typeface="+mn-lt"/>
              </a:rPr>
              <a:t>yaklaşımıdır</a:t>
            </a:r>
            <a:r>
              <a:rPr lang="en-US" dirty="0">
                <a:ea typeface="+mn-lt"/>
                <a:cs typeface="+mn-lt"/>
              </a:rPr>
              <a:t>. </a:t>
            </a:r>
            <a:r>
              <a:rPr lang="en-US" dirty="0" err="1">
                <a:ea typeface="+mn-lt"/>
                <a:cs typeface="+mn-lt"/>
              </a:rPr>
              <a:t>Sahipleri</a:t>
            </a:r>
            <a:r>
              <a:rPr lang="en-US" dirty="0">
                <a:ea typeface="+mn-lt"/>
                <a:cs typeface="+mn-lt"/>
              </a:rPr>
              <a:t>, </a:t>
            </a:r>
            <a:r>
              <a:rPr lang="en-US" dirty="0" err="1">
                <a:ea typeface="+mn-lt"/>
                <a:cs typeface="+mn-lt"/>
              </a:rPr>
              <a:t>Finlandiyalı</a:t>
            </a:r>
            <a:r>
              <a:rPr lang="en-US" dirty="0">
                <a:ea typeface="+mn-lt"/>
                <a:cs typeface="+mn-lt"/>
              </a:rPr>
              <a:t> </a:t>
            </a:r>
            <a:r>
              <a:rPr lang="en-US" dirty="0" err="1">
                <a:ea typeface="+mn-lt"/>
                <a:cs typeface="+mn-lt"/>
              </a:rPr>
              <a:t>süt</a:t>
            </a:r>
            <a:r>
              <a:rPr lang="en-US" dirty="0">
                <a:ea typeface="+mn-lt"/>
                <a:cs typeface="+mn-lt"/>
              </a:rPr>
              <a:t> </a:t>
            </a:r>
            <a:r>
              <a:rPr lang="en-US" dirty="0" err="1">
                <a:ea typeface="+mn-lt"/>
                <a:cs typeface="+mn-lt"/>
              </a:rPr>
              <a:t>çiftçileridir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karlarını</a:t>
            </a:r>
            <a:r>
              <a:rPr lang="en-US" dirty="0">
                <a:ea typeface="+mn-lt"/>
                <a:cs typeface="+mn-lt"/>
              </a:rPr>
              <a:t> her zaman </a:t>
            </a:r>
            <a:r>
              <a:rPr lang="en-US" dirty="0" err="1">
                <a:ea typeface="+mn-lt"/>
                <a:cs typeface="+mn-lt"/>
              </a:rPr>
              <a:t>çiftçilere</a:t>
            </a:r>
            <a:r>
              <a:rPr lang="en-US" dirty="0">
                <a:ea typeface="+mn-lt"/>
                <a:cs typeface="+mn-lt"/>
              </a:rPr>
              <a:t> </a:t>
            </a:r>
            <a:r>
              <a:rPr lang="en-US" dirty="0" err="1">
                <a:ea typeface="+mn-lt"/>
                <a:cs typeface="+mn-lt"/>
              </a:rPr>
              <a:t>dağıtırlar</a:t>
            </a:r>
            <a:r>
              <a:rPr lang="en-US" dirty="0">
                <a:ea typeface="+mn-lt"/>
                <a:cs typeface="+mn-lt"/>
              </a:rPr>
              <a:t>.</a:t>
            </a:r>
          </a:p>
          <a:p>
            <a:pPr algn="l"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992652"/>
          </a:xfrm>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highlight>
                  <a:srgbClr val="F79037"/>
                </a:highlight>
              </a:rPr>
              <a:t>…</a:t>
            </a:r>
          </a:p>
        </p:txBody>
      </p:sp>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5" name="Picture 4" descr="A screen shot of a computer&#10;&#10;Description automatically generated">
            <a:extLst>
              <a:ext uri="{FF2B5EF4-FFF2-40B4-BE49-F238E27FC236}">
                <a16:creationId xmlns:a16="http://schemas.microsoft.com/office/drawing/2014/main" id="{2714E2B6-A63F-009E-193A-C68459A5F273}"/>
              </a:ext>
            </a:extLst>
          </p:cNvPr>
          <p:cNvPicPr>
            <a:picLocks noChangeAspect="1"/>
          </p:cNvPicPr>
          <p:nvPr/>
        </p:nvPicPr>
        <p:blipFill rotWithShape="1">
          <a:blip r:embed="rId5"/>
          <a:srcRect l="36095" t="13902" r="32925" b="8974"/>
          <a:stretch/>
        </p:blipFill>
        <p:spPr>
          <a:xfrm>
            <a:off x="6821868" y="626165"/>
            <a:ext cx="1774979" cy="2486530"/>
          </a:xfrm>
          <a:prstGeom prst="rect">
            <a:avLst/>
          </a:prstGeom>
          <a:ln>
            <a:noFill/>
          </a:ln>
          <a:effectLst>
            <a:outerShdw blurRad="292100" dist="139700" dir="2700000" algn="tl" rotWithShape="0">
              <a:srgbClr val="333333">
                <a:alpha val="65000"/>
              </a:srgbClr>
            </a:outerShdw>
          </a:effectLst>
        </p:spPr>
      </p:pic>
      <p:pic>
        <p:nvPicPr>
          <p:cNvPr id="2" name="Picture 1" descr="A screenshot of a computer&#10;&#10;Description automatically generated">
            <a:extLst>
              <a:ext uri="{FF2B5EF4-FFF2-40B4-BE49-F238E27FC236}">
                <a16:creationId xmlns:a16="http://schemas.microsoft.com/office/drawing/2014/main" id="{F2C5F20C-D1EE-3599-F819-462765721A05}"/>
              </a:ext>
            </a:extLst>
          </p:cNvPr>
          <p:cNvPicPr>
            <a:picLocks noChangeAspect="1"/>
          </p:cNvPicPr>
          <p:nvPr/>
        </p:nvPicPr>
        <p:blipFill>
          <a:blip r:embed="rId6"/>
          <a:stretch>
            <a:fillRect/>
          </a:stretch>
        </p:blipFill>
        <p:spPr>
          <a:xfrm>
            <a:off x="8899954" y="1247553"/>
            <a:ext cx="2481694" cy="4416055"/>
          </a:xfrm>
          <a:prstGeom prst="rect">
            <a:avLst/>
          </a:prstGeom>
        </p:spPr>
      </p:pic>
    </p:spTree>
    <p:extLst>
      <p:ext uri="{BB962C8B-B14F-4D97-AF65-F5344CB8AC3E}">
        <p14:creationId xmlns:p14="http://schemas.microsoft.com/office/powerpoint/2010/main" val="802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B91C92-E633-5495-122B-7BE9B19D6984}"/>
              </a:ext>
            </a:extLst>
          </p:cNvPr>
          <p:cNvSpPr>
            <a:spLocks noGrp="1"/>
          </p:cNvSpPr>
          <p:nvPr>
            <p:ph type="body" sz="quarter" idx="13"/>
          </p:nvPr>
        </p:nvSpPr>
        <p:spPr>
          <a:xfrm>
            <a:off x="856356" y="1051947"/>
            <a:ext cx="5055171" cy="3808175"/>
          </a:xfrm>
        </p:spPr>
        <p:txBody>
          <a:bodyPr lIns="91440" tIns="45720" rIns="91440" bIns="45720" anchor="ctr">
            <a:normAutofit/>
          </a:bodyPr>
          <a:lstStyle/>
          <a:p>
            <a:pPr rtl="0"/>
            <a:r>
              <a:rPr lang="en-US" sz="3200" b="1" dirty="0" err="1">
                <a:hlinkClick r:id="rId3">
                  <a:extLst>
                    <a:ext uri="{A12FA001-AC4F-418D-AE19-62706E023703}">
                      <ahyp:hlinkClr xmlns:ahyp="http://schemas.microsoft.com/office/drawing/2018/hyperlinkcolor" val="tx"/>
                    </a:ext>
                  </a:extLst>
                </a:hlinkClick>
              </a:rPr>
              <a:t>Kapsayıcı</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inovasyon</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gıda</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sistemlerini</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nasıl</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dönüştürebilir</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ve</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dünyadaki</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açlığın</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sona</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erdirilmesine</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nasıl</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yardımcı</a:t>
            </a:r>
            <a:r>
              <a:rPr lang="en-US" sz="3200" b="1" dirty="0">
                <a:hlinkClick r:id="rId3">
                  <a:extLst>
                    <a:ext uri="{A12FA001-AC4F-418D-AE19-62706E023703}">
                      <ahyp:hlinkClr xmlns:ahyp="http://schemas.microsoft.com/office/drawing/2018/hyperlinkcolor" val="tx"/>
                    </a:ext>
                  </a:extLst>
                </a:hlinkClick>
              </a:rPr>
              <a:t> </a:t>
            </a:r>
            <a:r>
              <a:rPr lang="en-US" sz="3200" b="1" dirty="0" err="1">
                <a:hlinkClick r:id="rId3">
                  <a:extLst>
                    <a:ext uri="{A12FA001-AC4F-418D-AE19-62706E023703}">
                      <ahyp:hlinkClr xmlns:ahyp="http://schemas.microsoft.com/office/drawing/2018/hyperlinkcolor" val="tx"/>
                    </a:ext>
                  </a:extLst>
                </a:hlinkClick>
              </a:rPr>
              <a:t>olabilir</a:t>
            </a:r>
            <a:r>
              <a:rPr lang="en-US" sz="3200" b="1" dirty="0">
                <a:hlinkClick r:id="rId3">
                  <a:extLst>
                    <a:ext uri="{A12FA001-AC4F-418D-AE19-62706E023703}">
                      <ahyp:hlinkClr xmlns:ahyp="http://schemas.microsoft.com/office/drawing/2018/hyperlinkcolor" val="tx"/>
                    </a:ext>
                  </a:extLst>
                </a:hlinkClick>
              </a:rPr>
              <a:t>?</a:t>
            </a:r>
            <a:endParaRPr lang="en-IE" sz="3200" b="1" dirty="0">
              <a:cs typeface="Calibri"/>
            </a:endParaRPr>
          </a:p>
        </p:txBody>
      </p:sp>
      <p:pic>
        <p:nvPicPr>
          <p:cNvPr id="9" name="Picture Placeholder 8" descr="A blue apple with a green leaf and a green apple with a green stem  Description automatically generated">
            <a:extLst>
              <a:ext uri="{FF2B5EF4-FFF2-40B4-BE49-F238E27FC236}">
                <a16:creationId xmlns:a16="http://schemas.microsoft.com/office/drawing/2014/main" id="{4B6BBB6E-57C4-D044-BB87-E1437E769A74}"/>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l="-11059" t="-35739" r="-3500" b="-43302"/>
          <a:stretch/>
        </p:blipFill>
        <p:spPr>
          <a:xfrm>
            <a:off x="6128394" y="1391267"/>
            <a:ext cx="5239644" cy="4704418"/>
          </a:xfrm>
          <a:solidFill>
            <a:schemeClr val="bg1"/>
          </a:solidFill>
        </p:spPr>
      </p:pic>
      <p:pic>
        <p:nvPicPr>
          <p:cNvPr id="10" name="Picture 9">
            <a:extLst>
              <a:ext uri="{FF2B5EF4-FFF2-40B4-BE49-F238E27FC236}">
                <a16:creationId xmlns:a16="http://schemas.microsoft.com/office/drawing/2014/main" id="{AC74A2FF-9A51-51CA-7BE6-00DE5C671CEE}"/>
              </a:ext>
            </a:extLst>
          </p:cNvPr>
          <p:cNvPicPr>
            <a:picLocks noChangeAspect="1"/>
          </p:cNvPicPr>
          <p:nvPr/>
        </p:nvPicPr>
        <p:blipFill>
          <a:blip r:embed="rId5"/>
          <a:stretch>
            <a:fillRect/>
          </a:stretch>
        </p:blipFill>
        <p:spPr>
          <a:xfrm>
            <a:off x="1195880" y="4941505"/>
            <a:ext cx="971550" cy="590550"/>
          </a:xfrm>
          <a:prstGeom prst="rect">
            <a:avLst/>
          </a:prstGeom>
        </p:spPr>
      </p:pic>
      <p:grpSp>
        <p:nvGrpSpPr>
          <p:cNvPr id="11" name="Group 10">
            <a:extLst>
              <a:ext uri="{FF2B5EF4-FFF2-40B4-BE49-F238E27FC236}">
                <a16:creationId xmlns:a16="http://schemas.microsoft.com/office/drawing/2014/main" id="{AD5FD8E2-DAFC-184F-5E1A-1A7A40323F04}"/>
              </a:ext>
            </a:extLst>
          </p:cNvPr>
          <p:cNvGrpSpPr/>
          <p:nvPr/>
        </p:nvGrpSpPr>
        <p:grpSpPr>
          <a:xfrm>
            <a:off x="2707613" y="795855"/>
            <a:ext cx="1352656" cy="929207"/>
            <a:chOff x="3400450" y="986392"/>
            <a:chExt cx="1487826" cy="1083162"/>
          </a:xfrm>
        </p:grpSpPr>
        <p:sp>
          <p:nvSpPr>
            <p:cNvPr id="12" name="Freeform 9">
              <a:extLst>
                <a:ext uri="{FF2B5EF4-FFF2-40B4-BE49-F238E27FC236}">
                  <a16:creationId xmlns:a16="http://schemas.microsoft.com/office/drawing/2014/main" id="{82380A86-86FC-2486-BAF9-25ED72EFA9D5}"/>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13" name="Freeform 10">
              <a:extLst>
                <a:ext uri="{FF2B5EF4-FFF2-40B4-BE49-F238E27FC236}">
                  <a16:creationId xmlns:a16="http://schemas.microsoft.com/office/drawing/2014/main" id="{74B554D2-A9C8-0516-C6B8-3D2C22AEA72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14" name="Graphic 4">
            <a:extLst>
              <a:ext uri="{FF2B5EF4-FFF2-40B4-BE49-F238E27FC236}">
                <a16:creationId xmlns:a16="http://schemas.microsoft.com/office/drawing/2014/main" id="{CD3BB860-0AD6-B837-AB77-FC79D47A62BF}"/>
              </a:ext>
            </a:extLst>
          </p:cNvPr>
          <p:cNvGrpSpPr/>
          <p:nvPr/>
        </p:nvGrpSpPr>
        <p:grpSpPr>
          <a:xfrm>
            <a:off x="4867152" y="3778248"/>
            <a:ext cx="665054" cy="1163257"/>
            <a:chOff x="9129274" y="2719113"/>
            <a:chExt cx="717139" cy="1386497"/>
          </a:xfrm>
          <a:solidFill>
            <a:srgbClr val="F79037"/>
          </a:solidFill>
        </p:grpSpPr>
        <p:grpSp>
          <p:nvGrpSpPr>
            <p:cNvPr id="15" name="Graphic 4">
              <a:extLst>
                <a:ext uri="{FF2B5EF4-FFF2-40B4-BE49-F238E27FC236}">
                  <a16:creationId xmlns:a16="http://schemas.microsoft.com/office/drawing/2014/main" id="{77B9D728-D9DB-6420-DC99-9518EEB683AC}"/>
                </a:ext>
              </a:extLst>
            </p:cNvPr>
            <p:cNvGrpSpPr/>
            <p:nvPr/>
          </p:nvGrpSpPr>
          <p:grpSpPr>
            <a:xfrm>
              <a:off x="9159507" y="2719113"/>
              <a:ext cx="446280" cy="440141"/>
              <a:chOff x="9159507" y="2719113"/>
              <a:chExt cx="446280" cy="440141"/>
            </a:xfrm>
            <a:grpFill/>
          </p:grpSpPr>
          <p:sp>
            <p:nvSpPr>
              <p:cNvPr id="24" name="Freeform 18">
                <a:extLst>
                  <a:ext uri="{FF2B5EF4-FFF2-40B4-BE49-F238E27FC236}">
                    <a16:creationId xmlns:a16="http://schemas.microsoft.com/office/drawing/2014/main" id="{70177745-49A3-132A-1967-3282868C0A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5" name="Freeform 19">
                <a:extLst>
                  <a:ext uri="{FF2B5EF4-FFF2-40B4-BE49-F238E27FC236}">
                    <a16:creationId xmlns:a16="http://schemas.microsoft.com/office/drawing/2014/main" id="{BE92AE2D-5C4B-ED97-C233-09BDF72065E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6" name="Graphic 4">
              <a:extLst>
                <a:ext uri="{FF2B5EF4-FFF2-40B4-BE49-F238E27FC236}">
                  <a16:creationId xmlns:a16="http://schemas.microsoft.com/office/drawing/2014/main" id="{57F20376-C499-A95E-EE9B-BAFCB6F801AF}"/>
                </a:ext>
              </a:extLst>
            </p:cNvPr>
            <p:cNvGrpSpPr/>
            <p:nvPr/>
          </p:nvGrpSpPr>
          <p:grpSpPr>
            <a:xfrm>
              <a:off x="9129274" y="2893887"/>
              <a:ext cx="717139" cy="1211724"/>
              <a:chOff x="9129274" y="2893887"/>
              <a:chExt cx="717139" cy="1211724"/>
            </a:xfrm>
            <a:grpFill/>
          </p:grpSpPr>
          <p:sp>
            <p:nvSpPr>
              <p:cNvPr id="17" name="Freeform 21">
                <a:extLst>
                  <a:ext uri="{FF2B5EF4-FFF2-40B4-BE49-F238E27FC236}">
                    <a16:creationId xmlns:a16="http://schemas.microsoft.com/office/drawing/2014/main" id="{6D03AEBB-9F07-52F8-E32D-588B8932013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8" name="Freeform 22">
                <a:extLst>
                  <a:ext uri="{FF2B5EF4-FFF2-40B4-BE49-F238E27FC236}">
                    <a16:creationId xmlns:a16="http://schemas.microsoft.com/office/drawing/2014/main" id="{88EADB08-FDA2-816E-34B0-1D28CBDC841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9" name="Freeform 23">
                <a:extLst>
                  <a:ext uri="{FF2B5EF4-FFF2-40B4-BE49-F238E27FC236}">
                    <a16:creationId xmlns:a16="http://schemas.microsoft.com/office/drawing/2014/main" id="{BF69DDD9-1007-D697-3060-923BB149321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20" name="Freeform 24">
                <a:extLst>
                  <a:ext uri="{FF2B5EF4-FFF2-40B4-BE49-F238E27FC236}">
                    <a16:creationId xmlns:a16="http://schemas.microsoft.com/office/drawing/2014/main" id="{40598CC9-6C64-66F6-B542-35F29A644FA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21" name="Freeform 25">
                <a:extLst>
                  <a:ext uri="{FF2B5EF4-FFF2-40B4-BE49-F238E27FC236}">
                    <a16:creationId xmlns:a16="http://schemas.microsoft.com/office/drawing/2014/main" id="{924A27E4-7A0E-1257-1B0F-F4FBC84ACCE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22" name="Freeform 26">
                <a:extLst>
                  <a:ext uri="{FF2B5EF4-FFF2-40B4-BE49-F238E27FC236}">
                    <a16:creationId xmlns:a16="http://schemas.microsoft.com/office/drawing/2014/main" id="{957430C6-D7FF-D75C-2EBC-6F48C5134E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3" name="Freeform 27">
                <a:extLst>
                  <a:ext uri="{FF2B5EF4-FFF2-40B4-BE49-F238E27FC236}">
                    <a16:creationId xmlns:a16="http://schemas.microsoft.com/office/drawing/2014/main" id="{ED8C9686-E627-AA78-5383-2FFE529F937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
        <p:nvSpPr>
          <p:cNvPr id="26" name="TextBox 25">
            <a:extLst>
              <a:ext uri="{FF2B5EF4-FFF2-40B4-BE49-F238E27FC236}">
                <a16:creationId xmlns:a16="http://schemas.microsoft.com/office/drawing/2014/main" id="{53717A51-B6F1-1EF1-1555-167C9BB60DB2}"/>
              </a:ext>
            </a:extLst>
          </p:cNvPr>
          <p:cNvSpPr txBox="1"/>
          <p:nvPr/>
        </p:nvSpPr>
        <p:spPr>
          <a:xfrm>
            <a:off x="4060270" y="5023945"/>
            <a:ext cx="2068124" cy="923330"/>
          </a:xfrm>
          <a:prstGeom prst="rect">
            <a:avLst/>
          </a:prstGeom>
          <a:solidFill>
            <a:srgbClr val="F79037"/>
          </a:solidFill>
        </p:spPr>
        <p:txBody>
          <a:bodyPr wrap="square" rtlCol="0">
            <a:spAutoFit/>
          </a:bodyPr>
          <a:lstStyle/>
          <a:p>
            <a:pPr algn="ctr" rtl="0"/>
            <a:r>
              <a:rPr lang="en-IE">
                <a:solidFill>
                  <a:srgbClr val="000000"/>
                </a:solidFill>
                <a:highlight>
                  <a:srgbClr val="F79037"/>
                </a:highlight>
              </a:rPr>
              <a:t>Bu ilginç makaleyi okumak için buraya tıklayın</a:t>
            </a:r>
          </a:p>
        </p:txBody>
      </p:sp>
    </p:spTree>
    <p:extLst>
      <p:ext uri="{BB962C8B-B14F-4D97-AF65-F5344CB8AC3E}">
        <p14:creationId xmlns:p14="http://schemas.microsoft.com/office/powerpoint/2010/main" val="84085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1047306" y="2282776"/>
            <a:ext cx="9954532" cy="3440624"/>
          </a:xfrm>
        </p:spPr>
        <p:txBody>
          <a:bodyPr lIns="91440" tIns="45720" rIns="91440" bIns="45720" anchor="t"/>
          <a:lstStyle/>
          <a:p>
            <a:pPr algn="l" rtl="0"/>
            <a:r>
              <a:rPr lang="tr-TR"/>
              <a:t>Sürdürülebilir Kaynak Kullanımı: Etik bir girişimci olarak, sürdürülebilir kaynak uygulamalarını gıda işinize dahil ederek yenilik yapabilirsiniz.</a:t>
            </a:r>
            <a:endParaRPr lang="tr-TR">
              <a:cs typeface="Calibri"/>
            </a:endParaRPr>
          </a:p>
          <a:p>
            <a:r>
              <a:rPr lang="tr-TR"/>
              <a:t>Bu, organik, yerel olarak üretilen ve adil ticaret hammaddelerinin tedarik edilmesini, rejeneratif tarım uygulamalarının desteklenmesini, biyolojik çeşitliliğin teşvik edilmesini ve doğal kaynakların korunmasını içerebilir.</a:t>
            </a:r>
            <a:endParaRPr lang="tr-TR">
              <a:cs typeface="Calibri"/>
            </a:endParaRPr>
          </a:p>
          <a:p>
            <a:r>
              <a:rPr lang="tr-TR"/>
              <a:t>Bu, Gezegen-İnsan ve Karlılık yaklaşımındaki "Gezegen" yönüne katkıda bulunur ve çevresel etkiyi azaltarak sürdürülebilir gıda sistemlerini destekler.</a:t>
            </a:r>
            <a:endParaRPr lang="tr-TR">
              <a:cs typeface="Calibri"/>
            </a:endParaRPr>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pPr algn="l" rtl="0"/>
            <a:r>
              <a:rPr lang="en-IE"/>
              <a:t>Gıda İşletmelerinin Potansiyel Çevresel Etkisi…</a:t>
            </a:r>
          </a:p>
        </p:txBody>
      </p:sp>
      <p:sp>
        <p:nvSpPr>
          <p:cNvPr id="4" name="TextBox 3">
            <a:extLst>
              <a:ext uri="{FF2B5EF4-FFF2-40B4-BE49-F238E27FC236}">
                <a16:creationId xmlns:a16="http://schemas.microsoft.com/office/drawing/2014/main" id="{F44A5E22-AD79-00A1-89DD-C88126F6495A}"/>
              </a:ext>
            </a:extLst>
          </p:cNvPr>
          <p:cNvSpPr txBox="1"/>
          <p:nvPr/>
        </p:nvSpPr>
        <p:spPr>
          <a:xfrm>
            <a:off x="1047307" y="1296918"/>
            <a:ext cx="2444436" cy="646331"/>
          </a:xfrm>
          <a:prstGeom prst="rect">
            <a:avLst/>
          </a:prstGeom>
          <a:noFill/>
        </p:spPr>
        <p:txBody>
          <a:bodyPr wrap="square" rtlCol="0">
            <a:spAutoFit/>
          </a:bodyPr>
          <a:lstStyle/>
          <a:p>
            <a:pPr algn="l" rtl="0"/>
            <a:r>
              <a:rPr lang="en-IE" sz="3600" b="1">
                <a:solidFill>
                  <a:srgbClr val="000000"/>
                </a:solidFill>
              </a:rPr>
              <a:t>GEZEGEN</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algn="l" rtl="0"/>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algn="l" rtl="0"/>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algn="l" rtl="0"/>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1073888" y="2086824"/>
            <a:ext cx="9729412" cy="3440624"/>
          </a:xfrm>
        </p:spPr>
        <p:txBody>
          <a:bodyPr lIns="91440" tIns="45720" rIns="91440" bIns="45720" anchor="t"/>
          <a:lstStyle/>
          <a:p>
            <a:r>
              <a:rPr lang="tr-TR"/>
              <a:t>Yine, bir gıda girişimcisi olarak, gıda işletmenizde </a:t>
            </a:r>
            <a:r>
              <a:rPr lang="tr-TR" b="1"/>
              <a:t>döngüsel ekonomi prensiplerini </a:t>
            </a:r>
            <a:r>
              <a:rPr lang="tr-TR"/>
              <a:t>benimseyerek yenilik yapabilirsiniz. Bu, yenilikçi paketleme, daha yalın uygulamalar veya işleme ve dağıtım yöntemleri yoluyla gıda atıklarının azaltılmasını, geri dönüşüm ve kompostlamanın uygulanmasını,  gıda yan ürünlerinin ileri dönüşümünü veya yeniden kullanımını teşvik eden programları, tedarik zinciri boyunca kaynak kullanımını optimize etmeyi içerebilir.</a:t>
            </a:r>
            <a:endParaRPr lang="tr-TR">
              <a:cs typeface="Calibri"/>
            </a:endParaRPr>
          </a:p>
          <a:p>
            <a:r>
              <a:rPr lang="tr-TR"/>
              <a:t>Bu, "</a:t>
            </a:r>
            <a:r>
              <a:rPr lang="tr-TR" b="1"/>
              <a:t>Kâr</a:t>
            </a:r>
            <a:r>
              <a:rPr lang="tr-TR"/>
              <a:t>" yönüne katkı sağlayacaktır. İşletme maliyetlerini azaltarak, operasyonel verimliliği artırarak, atık veya yan ürünlerden değer yaratırken aynı zamanda GEZEGEN üzerinde olumlu etkilere sahip olacaktır.</a:t>
            </a:r>
            <a:endParaRPr lang="tr-TR">
              <a:cs typeface="Calibri"/>
            </a:endParaRPr>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pPr algn="l" rtl="0"/>
            <a:r>
              <a:rPr lang="en-IE"/>
              <a:t>Gıda İşletmelerinin Potansiyel Ekonomik Etkisi…</a:t>
            </a:r>
          </a:p>
        </p:txBody>
      </p:sp>
      <p:sp>
        <p:nvSpPr>
          <p:cNvPr id="10" name="TextBox 9">
            <a:extLst>
              <a:ext uri="{FF2B5EF4-FFF2-40B4-BE49-F238E27FC236}">
                <a16:creationId xmlns:a16="http://schemas.microsoft.com/office/drawing/2014/main" id="{FF8414EA-52DF-D894-A83C-3342D9F274FC}"/>
              </a:ext>
            </a:extLst>
          </p:cNvPr>
          <p:cNvSpPr txBox="1"/>
          <p:nvPr/>
        </p:nvSpPr>
        <p:spPr>
          <a:xfrm>
            <a:off x="1073888" y="1305779"/>
            <a:ext cx="2444436" cy="646331"/>
          </a:xfrm>
          <a:prstGeom prst="rect">
            <a:avLst/>
          </a:prstGeom>
          <a:noFill/>
        </p:spPr>
        <p:txBody>
          <a:bodyPr wrap="square" lIns="91440" tIns="45720" rIns="91440" bIns="45720" rtlCol="0" anchor="t">
            <a:spAutoFit/>
          </a:bodyPr>
          <a:lstStyle/>
          <a:p>
            <a:pPr algn="l" rtl="0"/>
            <a:r>
              <a:rPr lang="en-IE" sz="3600" b="1">
                <a:solidFill>
                  <a:srgbClr val="000000"/>
                </a:solidFill>
              </a:rPr>
              <a:t>KÂRLILIK</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194203"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algn="l" rtl="0"/>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627055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E2C906-A531-9A56-9C8B-4D7720781515}"/>
              </a:ext>
            </a:extLst>
          </p:cNvPr>
          <p:cNvSpPr>
            <a:spLocks noGrp="1"/>
          </p:cNvSpPr>
          <p:nvPr>
            <p:ph type="body" sz="quarter" idx="18"/>
          </p:nvPr>
        </p:nvSpPr>
        <p:spPr>
          <a:xfrm>
            <a:off x="711039" y="1645268"/>
            <a:ext cx="5832980" cy="3025975"/>
          </a:xfrm>
        </p:spPr>
        <p:txBody>
          <a:bodyPr lIns="91440" tIns="45720" rIns="91440" bIns="45720" anchor="t"/>
          <a:lstStyle/>
          <a:p>
            <a:pPr algn="l" rtl="0"/>
            <a:r>
              <a:rPr lang="en-US" dirty="0" err="1"/>
              <a:t>İnovasyon</a:t>
            </a:r>
            <a:r>
              <a:rPr lang="en-US" dirty="0"/>
              <a:t>, </a:t>
            </a:r>
            <a:r>
              <a:rPr lang="en-US" dirty="0" err="1"/>
              <a:t>işletmelerin</a:t>
            </a:r>
            <a:r>
              <a:rPr lang="en-US" dirty="0"/>
              <a:t> </a:t>
            </a:r>
            <a:r>
              <a:rPr lang="en-US" dirty="0" err="1"/>
              <a:t>ve</a:t>
            </a:r>
            <a:r>
              <a:rPr lang="en-US" dirty="0"/>
              <a:t> </a:t>
            </a:r>
            <a:r>
              <a:rPr lang="en-US" dirty="0" err="1"/>
              <a:t>toplumların</a:t>
            </a:r>
            <a:r>
              <a:rPr lang="en-US" dirty="0"/>
              <a:t> </a:t>
            </a:r>
            <a:r>
              <a:rPr lang="en-US" dirty="0" err="1"/>
              <a:t>altı</a:t>
            </a:r>
            <a:r>
              <a:rPr lang="en-US" dirty="0"/>
              <a:t> ay, </a:t>
            </a:r>
            <a:r>
              <a:rPr lang="en-US" dirty="0" err="1"/>
              <a:t>üç</a:t>
            </a:r>
            <a:r>
              <a:rPr lang="en-US" dirty="0"/>
              <a:t> </a:t>
            </a:r>
            <a:r>
              <a:rPr lang="en-US" dirty="0" err="1"/>
              <a:t>yıl</a:t>
            </a:r>
            <a:r>
              <a:rPr lang="en-US" dirty="0"/>
              <a:t>, 10 </a:t>
            </a:r>
            <a:r>
              <a:rPr lang="en-US" dirty="0" err="1"/>
              <a:t>yıl</a:t>
            </a:r>
            <a:r>
              <a:rPr lang="en-US" dirty="0"/>
              <a:t> </a:t>
            </a:r>
            <a:r>
              <a:rPr lang="en-US" dirty="0" err="1"/>
              <a:t>ve</a:t>
            </a:r>
            <a:r>
              <a:rPr lang="en-US" dirty="0"/>
              <a:t> </a:t>
            </a:r>
            <a:r>
              <a:rPr lang="en-US" dirty="0" err="1"/>
              <a:t>sonrasında</a:t>
            </a:r>
            <a:r>
              <a:rPr lang="en-US" dirty="0"/>
              <a:t> </a:t>
            </a:r>
            <a:r>
              <a:rPr lang="en-US" dirty="0" err="1"/>
              <a:t>işleri</a:t>
            </a:r>
            <a:r>
              <a:rPr lang="en-US" dirty="0"/>
              <a:t> </a:t>
            </a:r>
            <a:r>
              <a:rPr lang="en-US" dirty="0" err="1"/>
              <a:t>nasıl</a:t>
            </a:r>
            <a:r>
              <a:rPr lang="en-US" dirty="0"/>
              <a:t> </a:t>
            </a:r>
            <a:r>
              <a:rPr lang="en-US" dirty="0" err="1"/>
              <a:t>farklı</a:t>
            </a:r>
            <a:r>
              <a:rPr lang="en-US" dirty="0"/>
              <a:t> </a:t>
            </a:r>
            <a:r>
              <a:rPr lang="en-US" dirty="0" err="1"/>
              <a:t>şekilde</a:t>
            </a:r>
            <a:r>
              <a:rPr lang="en-US" dirty="0"/>
              <a:t> </a:t>
            </a:r>
            <a:r>
              <a:rPr lang="en-US" dirty="0" err="1"/>
              <a:t>yapmaları</a:t>
            </a:r>
            <a:r>
              <a:rPr lang="en-US" dirty="0"/>
              <a:t> </a:t>
            </a:r>
            <a:r>
              <a:rPr lang="en-US" dirty="0" err="1"/>
              <a:t>gerektiğine</a:t>
            </a:r>
            <a:r>
              <a:rPr lang="en-US" dirty="0"/>
              <a:t> </a:t>
            </a:r>
            <a:r>
              <a:rPr lang="en-US" dirty="0" err="1"/>
              <a:t>dair</a:t>
            </a:r>
            <a:r>
              <a:rPr lang="en-US" dirty="0"/>
              <a:t> </a:t>
            </a:r>
            <a:r>
              <a:rPr lang="en-US" dirty="0" err="1"/>
              <a:t>kısa</a:t>
            </a:r>
            <a:r>
              <a:rPr lang="en-US" dirty="0"/>
              <a:t> </a:t>
            </a:r>
            <a:r>
              <a:rPr lang="en-US" dirty="0" err="1"/>
              <a:t>vadeli</a:t>
            </a:r>
            <a:r>
              <a:rPr lang="en-US" dirty="0"/>
              <a:t> </a:t>
            </a:r>
            <a:r>
              <a:rPr lang="en-US" dirty="0" err="1"/>
              <a:t>kısıtlamaların</a:t>
            </a:r>
            <a:r>
              <a:rPr lang="en-US" dirty="0"/>
              <a:t> </a:t>
            </a:r>
            <a:r>
              <a:rPr lang="en-US" dirty="0" err="1"/>
              <a:t>ötesinde</a:t>
            </a:r>
            <a:r>
              <a:rPr lang="en-US" dirty="0"/>
              <a:t> </a:t>
            </a:r>
            <a:r>
              <a:rPr lang="en-US" dirty="0" err="1"/>
              <a:t>düşünmeyi</a:t>
            </a:r>
            <a:r>
              <a:rPr lang="en-US" dirty="0"/>
              <a:t> </a:t>
            </a:r>
            <a:r>
              <a:rPr lang="en-US" dirty="0" err="1"/>
              <a:t>gerektirir</a:t>
            </a:r>
            <a:r>
              <a:rPr lang="en-US" dirty="0"/>
              <a:t>.</a:t>
            </a:r>
          </a:p>
          <a:p>
            <a:r>
              <a:rPr lang="en-US" dirty="0" err="1"/>
              <a:t>İnovasyon</a:t>
            </a:r>
            <a:r>
              <a:rPr lang="en-US" dirty="0"/>
              <a:t>, </a:t>
            </a:r>
            <a:r>
              <a:rPr lang="en-US" dirty="0" err="1"/>
              <a:t>dünyamızı</a:t>
            </a:r>
            <a:r>
              <a:rPr lang="en-US" dirty="0"/>
              <a:t> </a:t>
            </a:r>
            <a:r>
              <a:rPr lang="en-US" dirty="0" err="1"/>
              <a:t>değiştiren</a:t>
            </a:r>
            <a:r>
              <a:rPr lang="en-US" dirty="0"/>
              <a:t> </a:t>
            </a:r>
            <a:r>
              <a:rPr lang="en-US" dirty="0" err="1"/>
              <a:t>ve</a:t>
            </a:r>
            <a:r>
              <a:rPr lang="en-US" dirty="0"/>
              <a:t> </a:t>
            </a:r>
            <a:r>
              <a:rPr lang="en-US" dirty="0" err="1"/>
              <a:t>ihtiyaçlarımızı</a:t>
            </a:r>
            <a:r>
              <a:rPr lang="en-US" dirty="0"/>
              <a:t> </a:t>
            </a:r>
            <a:r>
              <a:rPr lang="en-US" dirty="0" err="1"/>
              <a:t>etkileyen</a:t>
            </a:r>
            <a:r>
              <a:rPr lang="en-US" dirty="0"/>
              <a:t> </a:t>
            </a:r>
            <a:r>
              <a:rPr lang="en-US" dirty="0" err="1"/>
              <a:t>güçleri</a:t>
            </a:r>
            <a:r>
              <a:rPr lang="en-US" dirty="0"/>
              <a:t> </a:t>
            </a:r>
            <a:r>
              <a:rPr lang="en-US" dirty="0" err="1"/>
              <a:t>değerlendirmek</a:t>
            </a:r>
            <a:r>
              <a:rPr lang="en-US" dirty="0"/>
              <a:t> </a:t>
            </a:r>
            <a:r>
              <a:rPr lang="en-US" dirty="0" err="1"/>
              <a:t>ve</a:t>
            </a:r>
            <a:r>
              <a:rPr lang="en-US" dirty="0"/>
              <a:t> </a:t>
            </a:r>
            <a:r>
              <a:rPr lang="en-US" dirty="0" err="1"/>
              <a:t>tahmin</a:t>
            </a:r>
            <a:r>
              <a:rPr lang="en-US" dirty="0"/>
              <a:t> </a:t>
            </a:r>
            <a:r>
              <a:rPr lang="en-US" dirty="0" err="1"/>
              <a:t>etmek</a:t>
            </a:r>
            <a:r>
              <a:rPr lang="en-US" dirty="0"/>
              <a:t> </a:t>
            </a:r>
            <a:r>
              <a:rPr lang="en-US" dirty="0" err="1"/>
              <a:t>anlamına</a:t>
            </a:r>
            <a:r>
              <a:rPr lang="en-US" dirty="0"/>
              <a:t> </a:t>
            </a:r>
            <a:r>
              <a:rPr lang="en-US" dirty="0" err="1"/>
              <a:t>gelir</a:t>
            </a:r>
            <a:r>
              <a:rPr lang="en-US" dirty="0"/>
              <a:t>.</a:t>
            </a:r>
          </a:p>
          <a:p>
            <a:pPr algn="ctr"/>
            <a:r>
              <a:rPr lang="en-US" b="1" dirty="0">
                <a:solidFill>
                  <a:srgbClr val="F79037"/>
                </a:solidFill>
                <a:hlinkClick r:id="rId3">
                  <a:extLst>
                    <a:ext uri="{A12FA001-AC4F-418D-AE19-62706E023703}">
                      <ahyp:hlinkClr xmlns:ahyp="http://schemas.microsoft.com/office/drawing/2018/hyperlinkcolor" val="tx"/>
                    </a:ext>
                  </a:extLst>
                </a:hlinkClick>
              </a:rPr>
              <a:t>Plent</a:t>
            </a:r>
            <a:r>
              <a:rPr lang="en-US" b="1" dirty="0">
                <a:solidFill>
                  <a:srgbClr val="F79037"/>
                </a:solidFill>
              </a:rPr>
              <a:t>y</a:t>
            </a:r>
            <a:r>
              <a:rPr lang="en-US" dirty="0"/>
              <a:t> </a:t>
            </a:r>
            <a:r>
              <a:rPr lang="en-US" dirty="0" err="1"/>
              <a:t>şirketi</a:t>
            </a:r>
            <a:r>
              <a:rPr lang="en-US" dirty="0"/>
              <a:t>, </a:t>
            </a:r>
            <a:r>
              <a:rPr lang="en-US" dirty="0" err="1"/>
              <a:t>çiftçiliğin</a:t>
            </a:r>
            <a:r>
              <a:rPr lang="en-US" dirty="0"/>
              <a:t> </a:t>
            </a:r>
            <a:r>
              <a:rPr lang="en-US" dirty="0" err="1"/>
              <a:t>geleceğini</a:t>
            </a:r>
            <a:r>
              <a:rPr lang="en-US" dirty="0"/>
              <a:t> </a:t>
            </a:r>
            <a:r>
              <a:rPr lang="en-US" dirty="0" err="1"/>
              <a:t>değiştiren</a:t>
            </a:r>
            <a:r>
              <a:rPr lang="en-US" dirty="0"/>
              <a:t>, </a:t>
            </a:r>
            <a:r>
              <a:rPr lang="en-US" dirty="0" err="1"/>
              <a:t>gıdanın</a:t>
            </a:r>
            <a:r>
              <a:rPr lang="en-US" dirty="0"/>
              <a:t> </a:t>
            </a:r>
            <a:r>
              <a:rPr lang="en-US" dirty="0" err="1"/>
              <a:t>kalitesini</a:t>
            </a:r>
            <a:r>
              <a:rPr lang="en-US" dirty="0"/>
              <a:t> </a:t>
            </a:r>
            <a:r>
              <a:rPr lang="en-US" dirty="0" err="1"/>
              <a:t>ve</a:t>
            </a:r>
            <a:r>
              <a:rPr lang="en-US" dirty="0"/>
              <a:t> </a:t>
            </a:r>
            <a:r>
              <a:rPr lang="en-US" dirty="0" err="1"/>
              <a:t>bulunabilirliğini</a:t>
            </a:r>
            <a:r>
              <a:rPr lang="en-US" dirty="0"/>
              <a:t> </a:t>
            </a:r>
            <a:r>
              <a:rPr lang="en-US" dirty="0" err="1"/>
              <a:t>iyileştiren</a:t>
            </a:r>
            <a:r>
              <a:rPr lang="en-US" dirty="0"/>
              <a:t> </a:t>
            </a:r>
            <a:r>
              <a:rPr lang="en-US" dirty="0" err="1"/>
              <a:t>bir</a:t>
            </a:r>
            <a:r>
              <a:rPr lang="en-US" dirty="0"/>
              <a:t> </a:t>
            </a:r>
            <a:r>
              <a:rPr lang="en-US" dirty="0" err="1"/>
              <a:t>şirket</a:t>
            </a:r>
            <a:r>
              <a:rPr lang="en-US" dirty="0"/>
              <a:t> </a:t>
            </a:r>
            <a:r>
              <a:rPr lang="en-US" dirty="0" err="1"/>
              <a:t>örneğidir</a:t>
            </a:r>
            <a:r>
              <a:rPr lang="en-US" dirty="0"/>
              <a:t>. </a:t>
            </a:r>
            <a:r>
              <a:rPr lang="en-US" dirty="0" err="1"/>
              <a:t>Bazıları</a:t>
            </a:r>
            <a:r>
              <a:rPr lang="en-US" dirty="0"/>
              <a:t> </a:t>
            </a:r>
            <a:r>
              <a:rPr lang="en-US" dirty="0" err="1"/>
              <a:t>bunu</a:t>
            </a:r>
            <a:r>
              <a:rPr lang="en-US" dirty="0"/>
              <a:t> </a:t>
            </a:r>
            <a:r>
              <a:rPr lang="en-US" dirty="0" err="1"/>
              <a:t>etik</a:t>
            </a:r>
            <a:r>
              <a:rPr lang="en-US" dirty="0"/>
              <a:t> </a:t>
            </a:r>
            <a:r>
              <a:rPr lang="en-US" dirty="0" err="1"/>
              <a:t>olarak</a:t>
            </a:r>
            <a:r>
              <a:rPr lang="en-US" dirty="0"/>
              <a:t> </a:t>
            </a:r>
            <a:r>
              <a:rPr lang="en-US" dirty="0" err="1"/>
              <a:t>görür</a:t>
            </a:r>
            <a:r>
              <a:rPr lang="en-US" dirty="0"/>
              <a:t>, </a:t>
            </a:r>
            <a:r>
              <a:rPr lang="en-US" dirty="0" err="1"/>
              <a:t>bazıları</a:t>
            </a:r>
            <a:r>
              <a:rPr lang="en-US" dirty="0"/>
              <a:t> </a:t>
            </a:r>
            <a:r>
              <a:rPr lang="en-US" dirty="0" err="1"/>
              <a:t>aksini</a:t>
            </a:r>
            <a:r>
              <a:rPr lang="en-US" dirty="0"/>
              <a:t> </a:t>
            </a:r>
            <a:r>
              <a:rPr lang="en-US" dirty="0" err="1"/>
              <a:t>iddia</a:t>
            </a:r>
            <a:r>
              <a:rPr lang="en-US" dirty="0"/>
              <a:t> </a:t>
            </a:r>
            <a:r>
              <a:rPr lang="en-US" dirty="0" err="1"/>
              <a:t>eder</a:t>
            </a:r>
            <a:r>
              <a:rPr lang="en-US" dirty="0"/>
              <a:t>!</a:t>
            </a:r>
            <a:endParaRPr lang="en-IE" dirty="0"/>
          </a:p>
        </p:txBody>
      </p:sp>
      <p:sp>
        <p:nvSpPr>
          <p:cNvPr id="3" name="Text Placeholder 2">
            <a:extLst>
              <a:ext uri="{FF2B5EF4-FFF2-40B4-BE49-F238E27FC236}">
                <a16:creationId xmlns:a16="http://schemas.microsoft.com/office/drawing/2014/main" id="{0198431E-0F2C-B6F3-213A-4CF728E9BD58}"/>
              </a:ext>
            </a:extLst>
          </p:cNvPr>
          <p:cNvSpPr>
            <a:spLocks noGrp="1"/>
          </p:cNvSpPr>
          <p:nvPr>
            <p:ph type="body" sz="quarter" idx="16"/>
          </p:nvPr>
        </p:nvSpPr>
        <p:spPr>
          <a:xfrm>
            <a:off x="711039" y="640221"/>
            <a:ext cx="4990998" cy="992652"/>
          </a:xfrm>
        </p:spPr>
        <p:txBody>
          <a:bodyPr lIns="91440" tIns="45720" rIns="91440" bIns="45720" anchor="t">
            <a:noAutofit/>
          </a:bodyPr>
          <a:lstStyle/>
          <a:p>
            <a:r>
              <a:rPr lang="en-IE" b="1"/>
              <a:t>'</a:t>
            </a:r>
            <a:r>
              <a:rPr lang="en-IE" b="1" err="1"/>
              <a:t>Gıda-eleceği</a:t>
            </a:r>
            <a:r>
              <a:rPr lang="en-IE" b="1"/>
              <a:t>' </a:t>
            </a:r>
            <a:r>
              <a:rPr lang="en-IE" b="1" err="1"/>
              <a:t>için</a:t>
            </a:r>
            <a:r>
              <a:rPr lang="en-IE" b="1"/>
              <a:t> </a:t>
            </a:r>
            <a:r>
              <a:rPr lang="en-IE" b="1" err="1"/>
              <a:t>bir</a:t>
            </a:r>
            <a:r>
              <a:rPr lang="en-IE" b="1"/>
              <a:t> </a:t>
            </a:r>
            <a:r>
              <a:rPr lang="en-IE" b="1" err="1"/>
              <a:t>araç</a:t>
            </a:r>
            <a:r>
              <a:rPr lang="en-IE" b="1"/>
              <a:t> </a:t>
            </a:r>
            <a:r>
              <a:rPr lang="en-IE" b="1" err="1"/>
              <a:t>olarak</a:t>
            </a:r>
            <a:r>
              <a:rPr lang="en-IE" b="1"/>
              <a:t> </a:t>
            </a:r>
            <a:r>
              <a:rPr lang="en-IE" b="1" err="1"/>
              <a:t>inovasyon</a:t>
            </a:r>
            <a:endParaRPr lang="en-US" err="1">
              <a:cs typeface="Calibri" panose="020F0502020204030204"/>
            </a:endParaRPr>
          </a:p>
        </p:txBody>
      </p:sp>
      <p:pic>
        <p:nvPicPr>
          <p:cNvPr id="5" name="Online Media 4" title="Plenty—Creating the Future of Farming in Compton">
            <a:hlinkClick r:id="" action="ppaction://media"/>
            <a:extLst>
              <a:ext uri="{FF2B5EF4-FFF2-40B4-BE49-F238E27FC236}">
                <a16:creationId xmlns:a16="http://schemas.microsoft.com/office/drawing/2014/main" id="{98C60CD6-50E5-AE2D-D81B-ACB1A050B5DF}"/>
              </a:ext>
            </a:extLst>
          </p:cNvPr>
          <p:cNvPicPr>
            <a:picLocks noRot="1" noChangeAspect="1"/>
          </p:cNvPicPr>
          <p:nvPr>
            <a:videoFile r:link="rId1"/>
          </p:nvPr>
        </p:nvPicPr>
        <p:blipFill>
          <a:blip r:embed="rId4"/>
          <a:stretch>
            <a:fillRect/>
          </a:stretch>
        </p:blipFill>
        <p:spPr>
          <a:xfrm>
            <a:off x="6544019" y="2022072"/>
            <a:ext cx="5647981" cy="3654218"/>
          </a:xfrm>
          <a:prstGeom prst="rect">
            <a:avLst/>
          </a:prstGeom>
        </p:spPr>
      </p:pic>
      <p:sp>
        <p:nvSpPr>
          <p:cNvPr id="9" name="TextBox 8">
            <a:extLst>
              <a:ext uri="{FF2B5EF4-FFF2-40B4-BE49-F238E27FC236}">
                <a16:creationId xmlns:a16="http://schemas.microsoft.com/office/drawing/2014/main" id="{91793B28-08E1-6364-8A33-F966CE16F053}"/>
              </a:ext>
            </a:extLst>
          </p:cNvPr>
          <p:cNvSpPr txBox="1"/>
          <p:nvPr/>
        </p:nvSpPr>
        <p:spPr>
          <a:xfrm>
            <a:off x="6643203" y="1467641"/>
            <a:ext cx="6101254" cy="338554"/>
          </a:xfrm>
          <a:prstGeom prst="rect">
            <a:avLst/>
          </a:prstGeom>
          <a:noFill/>
        </p:spPr>
        <p:txBody>
          <a:bodyPr wrap="square">
            <a:spAutoFit/>
          </a:bodyPr>
          <a:lstStyle/>
          <a:p>
            <a:pPr algn="l" rtl="0"/>
            <a:r>
              <a:rPr lang="en-US" sz="1600" b="1">
                <a:solidFill>
                  <a:srgbClr val="F79037"/>
                </a:solidFill>
                <a:hlinkClick r:id="rId5">
                  <a:extLst>
                    <a:ext uri="{A12FA001-AC4F-418D-AE19-62706E023703}">
                      <ahyp:hlinkClr xmlns:ahyp="http://schemas.microsoft.com/office/drawing/2018/hyperlinkcolor" val="tx"/>
                    </a:ext>
                  </a:extLst>
                </a:hlinkClick>
              </a:rPr>
              <a:t>Plenty—Compton'da Çiftçiliğin Geleceğini Yaratmak - YouTube</a:t>
            </a:r>
            <a:endParaRPr lang="en-IE" sz="1600" b="1">
              <a:solidFill>
                <a:srgbClr val="F79037"/>
              </a:solidFill>
            </a:endParaRPr>
          </a:p>
        </p:txBody>
      </p:sp>
    </p:spTree>
    <p:extLst>
      <p:ext uri="{BB962C8B-B14F-4D97-AF65-F5344CB8AC3E}">
        <p14:creationId xmlns:p14="http://schemas.microsoft.com/office/powerpoint/2010/main" val="32208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A6C7D2-85FD-35E4-0B5B-EA949C1B53BA}"/>
              </a:ext>
            </a:extLst>
          </p:cNvPr>
          <p:cNvSpPr>
            <a:spLocks noGrp="1"/>
          </p:cNvSpPr>
          <p:nvPr>
            <p:ph type="body" sz="quarter" idx="16"/>
          </p:nvPr>
        </p:nvSpPr>
        <p:spPr/>
        <p:txBody>
          <a:bodyPr/>
          <a:lstStyle/>
          <a:p>
            <a:pPr algn="l" rtl="0"/>
            <a:r>
              <a:rPr lang="en-IE" b="1"/>
              <a:t>Dinlemeye değer…PODCAST</a:t>
            </a:r>
          </a:p>
        </p:txBody>
      </p:sp>
      <p:pic>
        <p:nvPicPr>
          <p:cNvPr id="5" name="Picture 4">
            <a:hlinkClick r:id="rId2"/>
            <a:extLst>
              <a:ext uri="{FF2B5EF4-FFF2-40B4-BE49-F238E27FC236}">
                <a16:creationId xmlns:a16="http://schemas.microsoft.com/office/drawing/2014/main" id="{02A70800-D237-71BF-0917-6D46031097E0}"/>
              </a:ext>
            </a:extLst>
          </p:cNvPr>
          <p:cNvPicPr>
            <a:picLocks noChangeAspect="1"/>
          </p:cNvPicPr>
          <p:nvPr/>
        </p:nvPicPr>
        <p:blipFill>
          <a:blip r:embed="rId3"/>
          <a:stretch>
            <a:fillRect/>
          </a:stretch>
        </p:blipFill>
        <p:spPr>
          <a:xfrm>
            <a:off x="1120210" y="2270235"/>
            <a:ext cx="10184231" cy="2120840"/>
          </a:xfrm>
          <a:prstGeom prst="rect">
            <a:avLst/>
          </a:prstGeom>
        </p:spPr>
      </p:pic>
      <p:sp>
        <p:nvSpPr>
          <p:cNvPr id="9" name="TextBox 8">
            <a:extLst>
              <a:ext uri="{FF2B5EF4-FFF2-40B4-BE49-F238E27FC236}">
                <a16:creationId xmlns:a16="http://schemas.microsoft.com/office/drawing/2014/main" id="{136D73F6-5CD9-D2C3-AC37-CF909FF8104A}"/>
              </a:ext>
            </a:extLst>
          </p:cNvPr>
          <p:cNvSpPr txBox="1"/>
          <p:nvPr/>
        </p:nvSpPr>
        <p:spPr>
          <a:xfrm>
            <a:off x="1481958" y="4906136"/>
            <a:ext cx="9417269" cy="369332"/>
          </a:xfrm>
          <a:prstGeom prst="rect">
            <a:avLst/>
          </a:prstGeom>
          <a:noFill/>
        </p:spPr>
        <p:txBody>
          <a:bodyPr wrap="square">
            <a:spAutoFit/>
          </a:bodyPr>
          <a:lstStyle/>
          <a:p>
            <a:pPr algn="l" rtl="0"/>
            <a:r>
              <a:rPr lang="en-US">
                <a:solidFill>
                  <a:srgbClr val="F79037"/>
                </a:solidFill>
                <a:hlinkClick r:id="rId4">
                  <a:extLst>
                    <a:ext uri="{A12FA001-AC4F-418D-AE19-62706E023703}">
                      <ahyp:hlinkClr xmlns:ahyp="http://schemas.microsoft.com/office/drawing/2018/hyperlinkcolor" val="tx"/>
                    </a:ext>
                  </a:extLst>
                </a:hlinkClick>
              </a:rPr>
              <a:t>COP26: İklimi yok etmeden dünyayı besleyin - Radio Davos | Spotify'da Podcast</a:t>
            </a:r>
            <a:endParaRPr lang="en-IE">
              <a:solidFill>
                <a:srgbClr val="F79037"/>
              </a:solidFill>
            </a:endParaRPr>
          </a:p>
        </p:txBody>
      </p:sp>
    </p:spTree>
    <p:extLst>
      <p:ext uri="{BB962C8B-B14F-4D97-AF65-F5344CB8AC3E}">
        <p14:creationId xmlns:p14="http://schemas.microsoft.com/office/powerpoint/2010/main" val="374740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AFA4-852A-600A-4A34-DEADCF68E9FE}"/>
              </a:ext>
            </a:extLst>
          </p:cNvPr>
          <p:cNvSpPr>
            <a:spLocks noGrp="1"/>
          </p:cNvSpPr>
          <p:nvPr>
            <p:ph type="body" sz="quarter" idx="16"/>
          </p:nvPr>
        </p:nvSpPr>
        <p:spPr/>
        <p:txBody>
          <a:bodyPr lIns="91440" tIns="45720" rIns="91440" bIns="45720" anchor="t">
            <a:normAutofit fontScale="92500" lnSpcReduction="10000"/>
          </a:bodyPr>
          <a:lstStyle/>
          <a:p>
            <a:r>
              <a:rPr lang="en-US"/>
              <a:t>"</a:t>
            </a:r>
            <a:r>
              <a:rPr lang="en-US" err="1"/>
              <a:t>İnsan</a:t>
            </a:r>
            <a:r>
              <a:rPr lang="en-US"/>
              <a:t> </a:t>
            </a:r>
            <a:r>
              <a:rPr lang="en-US" err="1"/>
              <a:t>Gezegen</a:t>
            </a:r>
            <a:r>
              <a:rPr lang="en-US"/>
              <a:t> </a:t>
            </a:r>
            <a:r>
              <a:rPr lang="en-US" err="1"/>
              <a:t>ve</a:t>
            </a:r>
            <a:r>
              <a:rPr lang="en-US"/>
              <a:t> </a:t>
            </a:r>
            <a:r>
              <a:rPr lang="en-US" err="1"/>
              <a:t>Karlılık</a:t>
            </a:r>
            <a:r>
              <a:rPr lang="en-US"/>
              <a:t>" </a:t>
            </a:r>
            <a:r>
              <a:rPr lang="en-US" err="1"/>
              <a:t>ve</a:t>
            </a:r>
            <a:r>
              <a:rPr lang="en-US"/>
              <a:t> </a:t>
            </a:r>
            <a:r>
              <a:rPr lang="en-US" err="1"/>
              <a:t>Sürdürülebilir</a:t>
            </a:r>
            <a:r>
              <a:rPr lang="en-US"/>
              <a:t> </a:t>
            </a:r>
            <a:r>
              <a:rPr lang="en-US" err="1"/>
              <a:t>Kalkınma</a:t>
            </a:r>
            <a:r>
              <a:rPr lang="en-US"/>
              <a:t> </a:t>
            </a:r>
            <a:r>
              <a:rPr lang="en-US" err="1"/>
              <a:t>Hedefleri</a:t>
            </a:r>
            <a:r>
              <a:rPr lang="en-US"/>
              <a:t>" </a:t>
            </a:r>
            <a:r>
              <a:rPr lang="en-US" err="1"/>
              <a:t>için</a:t>
            </a:r>
            <a:r>
              <a:rPr lang="en-US"/>
              <a:t> </a:t>
            </a:r>
            <a:r>
              <a:rPr lang="en-US" err="1"/>
              <a:t>daha</a:t>
            </a:r>
            <a:r>
              <a:rPr lang="en-US"/>
              <a:t> </a:t>
            </a:r>
            <a:r>
              <a:rPr lang="en-US" err="1"/>
              <a:t>sağlıklı</a:t>
            </a:r>
            <a:r>
              <a:rPr lang="en-US"/>
              <a:t> </a:t>
            </a:r>
            <a:r>
              <a:rPr lang="en-US" err="1"/>
              <a:t>bir</a:t>
            </a:r>
            <a:r>
              <a:rPr lang="en-US"/>
              <a:t> </a:t>
            </a:r>
            <a:r>
              <a:rPr lang="en-US" err="1"/>
              <a:t>gelecek</a:t>
            </a:r>
            <a:r>
              <a:rPr lang="en-US"/>
              <a:t> </a:t>
            </a:r>
            <a:r>
              <a:rPr lang="en-US" err="1"/>
              <a:t>yaratmak</a:t>
            </a:r>
            <a:endParaRPr lang="en-US" err="1">
              <a:cs typeface="Calibri"/>
            </a:endParaRPr>
          </a:p>
          <a:p>
            <a:pPr algn="l" rtl="0"/>
            <a:endParaRPr lang="en-IE"/>
          </a:p>
        </p:txBody>
      </p:sp>
      <p:sp>
        <p:nvSpPr>
          <p:cNvPr id="3" name="Text Placeholder 2">
            <a:extLst>
              <a:ext uri="{FF2B5EF4-FFF2-40B4-BE49-F238E27FC236}">
                <a16:creationId xmlns:a16="http://schemas.microsoft.com/office/drawing/2014/main" id="{45765917-2117-F36F-5E04-BF0C3437C429}"/>
              </a:ext>
            </a:extLst>
          </p:cNvPr>
          <p:cNvSpPr>
            <a:spLocks noGrp="1"/>
          </p:cNvSpPr>
          <p:nvPr>
            <p:ph type="body" sz="quarter" idx="17"/>
          </p:nvPr>
        </p:nvSpPr>
        <p:spPr/>
        <p:txBody>
          <a:bodyPr/>
          <a:lstStyle/>
          <a:p>
            <a:pPr algn="l" rtl="0"/>
            <a:r>
              <a:rPr lang="en-IE"/>
              <a:t>04</a:t>
            </a:r>
          </a:p>
        </p:txBody>
      </p:sp>
    </p:spTree>
    <p:extLst>
      <p:ext uri="{BB962C8B-B14F-4D97-AF65-F5344CB8AC3E}">
        <p14:creationId xmlns:p14="http://schemas.microsoft.com/office/powerpoint/2010/main" val="2259289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E54E5-E50F-74BE-4952-EE7EDE41809B}"/>
              </a:ext>
            </a:extLst>
          </p:cNvPr>
          <p:cNvSpPr>
            <a:spLocks noGrp="1"/>
          </p:cNvSpPr>
          <p:nvPr>
            <p:ph type="body" sz="quarter" idx="18"/>
          </p:nvPr>
        </p:nvSpPr>
        <p:spPr>
          <a:xfrm>
            <a:off x="898357" y="1710438"/>
            <a:ext cx="5397340" cy="3820252"/>
          </a:xfrm>
        </p:spPr>
        <p:txBody>
          <a:bodyPr lIns="91440" tIns="45720" rIns="91440" bIns="45720" anchor="t"/>
          <a:lstStyle/>
          <a:p>
            <a:r>
              <a:rPr lang="en-IE" err="1"/>
              <a:t>Modül</a:t>
            </a:r>
            <a:r>
              <a:rPr lang="en-IE"/>
              <a:t> 1'de, </a:t>
            </a:r>
            <a:r>
              <a:rPr lang="en-IE" err="1"/>
              <a:t>Gıda</a:t>
            </a:r>
            <a:r>
              <a:rPr lang="en-IE"/>
              <a:t> </a:t>
            </a:r>
            <a:r>
              <a:rPr lang="en-IE" err="1"/>
              <a:t>İşletmelerinin</a:t>
            </a:r>
            <a:r>
              <a:rPr lang="en-IE"/>
              <a:t> "</a:t>
            </a:r>
            <a:r>
              <a:rPr lang="en-IE" err="1"/>
              <a:t>İnsan</a:t>
            </a:r>
            <a:r>
              <a:rPr lang="en-IE"/>
              <a:t> – </a:t>
            </a:r>
            <a:r>
              <a:rPr lang="en-IE" err="1"/>
              <a:t>Gezegen</a:t>
            </a:r>
            <a:r>
              <a:rPr lang="en-IE"/>
              <a:t> – </a:t>
            </a:r>
            <a:r>
              <a:rPr lang="en-IE" err="1"/>
              <a:t>Karlılık</a:t>
            </a:r>
            <a:r>
              <a:rPr lang="en-IE"/>
              <a:t>" </a:t>
            </a:r>
            <a:r>
              <a:rPr lang="en-IE" err="1"/>
              <a:t>üzerindeki</a:t>
            </a:r>
            <a:r>
              <a:rPr lang="en-IE"/>
              <a:t> </a:t>
            </a:r>
            <a:r>
              <a:rPr lang="en-IE" err="1"/>
              <a:t>etkisini</a:t>
            </a:r>
            <a:r>
              <a:rPr lang="en-IE"/>
              <a:t> </a:t>
            </a:r>
            <a:r>
              <a:rPr lang="en-IE" err="1"/>
              <a:t>derinlemesine</a:t>
            </a:r>
            <a:r>
              <a:rPr lang="en-IE"/>
              <a:t> </a:t>
            </a:r>
            <a:r>
              <a:rPr lang="en-IE" err="1"/>
              <a:t>tartıştık</a:t>
            </a:r>
            <a:r>
              <a:rPr lang="en-IE"/>
              <a:t> </a:t>
            </a:r>
            <a:r>
              <a:rPr lang="en-IE" err="1"/>
              <a:t>ve</a:t>
            </a:r>
            <a:r>
              <a:rPr lang="en-IE"/>
              <a:t> </a:t>
            </a:r>
            <a:r>
              <a:rPr lang="en-IE" err="1"/>
              <a:t>Sürdürülebilir</a:t>
            </a:r>
            <a:r>
              <a:rPr lang="en-IE"/>
              <a:t> </a:t>
            </a:r>
            <a:r>
              <a:rPr lang="en-IE" err="1"/>
              <a:t>Kalkınma</a:t>
            </a:r>
            <a:r>
              <a:rPr lang="en-IE"/>
              <a:t> </a:t>
            </a:r>
            <a:r>
              <a:rPr lang="en-IE" err="1"/>
              <a:t>Hedefleri</a:t>
            </a:r>
            <a:r>
              <a:rPr lang="en-IE"/>
              <a:t> </a:t>
            </a:r>
            <a:r>
              <a:rPr lang="en-IE" err="1"/>
              <a:t>ile</a:t>
            </a:r>
            <a:r>
              <a:rPr lang="en-IE"/>
              <a:t> </a:t>
            </a:r>
            <a:r>
              <a:rPr lang="en-IE" err="1"/>
              <a:t>olan</a:t>
            </a:r>
            <a:r>
              <a:rPr lang="en-IE"/>
              <a:t> </a:t>
            </a:r>
            <a:r>
              <a:rPr lang="en-IE" err="1"/>
              <a:t>bağlantıyı</a:t>
            </a:r>
            <a:r>
              <a:rPr lang="en-IE"/>
              <a:t> </a:t>
            </a:r>
            <a:r>
              <a:rPr lang="en-IE" err="1"/>
              <a:t>gösterdik</a:t>
            </a:r>
            <a:r>
              <a:rPr lang="en-IE"/>
              <a:t>.</a:t>
            </a:r>
          </a:p>
          <a:p>
            <a:r>
              <a:rPr lang="en-IE"/>
              <a:t>Bu kurs aracılığıyla, potansiyel </a:t>
            </a:r>
            <a:r>
              <a:rPr lang="en-IE" err="1"/>
              <a:t>veya</a:t>
            </a:r>
            <a:r>
              <a:rPr lang="en-IE"/>
              <a:t> </a:t>
            </a:r>
            <a:r>
              <a:rPr lang="en-IE" err="1"/>
              <a:t>mevcut</a:t>
            </a:r>
            <a:r>
              <a:rPr lang="en-IE"/>
              <a:t> </a:t>
            </a:r>
            <a:r>
              <a:rPr lang="en-IE" err="1"/>
              <a:t>gıda</a:t>
            </a:r>
            <a:r>
              <a:rPr lang="en-IE"/>
              <a:t> </a:t>
            </a:r>
            <a:r>
              <a:rPr lang="en-IE" err="1"/>
              <a:t>girişimcileri</a:t>
            </a:r>
            <a:r>
              <a:rPr lang="en-IE"/>
              <a:t> </a:t>
            </a:r>
            <a:r>
              <a:rPr lang="en-IE" err="1"/>
              <a:t>olarak</a:t>
            </a:r>
            <a:r>
              <a:rPr lang="en-IE"/>
              <a:t> </a:t>
            </a:r>
            <a:r>
              <a:rPr lang="en-IE" err="1"/>
              <a:t>sizde</a:t>
            </a:r>
            <a:r>
              <a:rPr lang="en-IE"/>
              <a:t> </a:t>
            </a:r>
            <a:r>
              <a:rPr lang="en-IE" err="1"/>
              <a:t>farkındalık</a:t>
            </a:r>
            <a:r>
              <a:rPr lang="en-IE"/>
              <a:t> </a:t>
            </a:r>
            <a:r>
              <a:rPr lang="en-IE" err="1"/>
              <a:t>yaratmayı</a:t>
            </a:r>
            <a:r>
              <a:rPr lang="en-IE"/>
              <a:t> </a:t>
            </a:r>
            <a:r>
              <a:rPr lang="en-IE" err="1"/>
              <a:t>amaçlıyoruz</a:t>
            </a:r>
            <a:r>
              <a:rPr lang="en-IE"/>
              <a:t>. </a:t>
            </a:r>
            <a:r>
              <a:rPr lang="en-IE" b="1" err="1"/>
              <a:t>Farkındalık</a:t>
            </a:r>
            <a:r>
              <a:rPr lang="en-IE" b="1"/>
              <a:t> </a:t>
            </a:r>
            <a:r>
              <a:rPr lang="en-IE" b="1" err="1"/>
              <a:t>ve</a:t>
            </a:r>
            <a:r>
              <a:rPr lang="en-IE" b="1"/>
              <a:t> Bilgi </a:t>
            </a:r>
            <a:r>
              <a:rPr lang="en-IE" err="1"/>
              <a:t>değişimin</a:t>
            </a:r>
            <a:r>
              <a:rPr lang="en-IE"/>
              <a:t> </a:t>
            </a:r>
            <a:r>
              <a:rPr lang="en-IE" err="1"/>
              <a:t>başlangıcıdır</a:t>
            </a:r>
            <a:r>
              <a:rPr lang="en-IE"/>
              <a:t> </a:t>
            </a:r>
            <a:r>
              <a:rPr lang="en-IE" err="1"/>
              <a:t>ve</a:t>
            </a:r>
            <a:r>
              <a:rPr lang="en-IE"/>
              <a:t> </a:t>
            </a:r>
            <a:r>
              <a:rPr lang="en-IE" err="1"/>
              <a:t>sizler</a:t>
            </a:r>
            <a:r>
              <a:rPr lang="en-IE"/>
              <a:t> </a:t>
            </a:r>
            <a:r>
              <a:rPr lang="en-IE" err="1"/>
              <a:t>bizim</a:t>
            </a:r>
            <a:r>
              <a:rPr lang="en-IE"/>
              <a:t> </a:t>
            </a:r>
            <a:r>
              <a:rPr lang="en-IE" err="1"/>
              <a:t>geleceğimizin</a:t>
            </a:r>
            <a:r>
              <a:rPr lang="en-IE"/>
              <a:t> fark </a:t>
            </a:r>
            <a:r>
              <a:rPr lang="en-IE" err="1"/>
              <a:t>yaratanlarısınız</a:t>
            </a:r>
            <a:r>
              <a:rPr lang="en-IE"/>
              <a:t>!!</a:t>
            </a:r>
          </a:p>
        </p:txBody>
      </p:sp>
      <p:sp>
        <p:nvSpPr>
          <p:cNvPr id="3" name="Text Placeholder 2">
            <a:extLst>
              <a:ext uri="{FF2B5EF4-FFF2-40B4-BE49-F238E27FC236}">
                <a16:creationId xmlns:a16="http://schemas.microsoft.com/office/drawing/2014/main" id="{D9E40413-0ADB-8142-3D4E-6EDDFB67A6ED}"/>
              </a:ext>
            </a:extLst>
          </p:cNvPr>
          <p:cNvSpPr>
            <a:spLocks noGrp="1"/>
          </p:cNvSpPr>
          <p:nvPr>
            <p:ph type="body" sz="quarter" idx="16"/>
          </p:nvPr>
        </p:nvSpPr>
        <p:spPr>
          <a:xfrm>
            <a:off x="784718" y="816670"/>
            <a:ext cx="5628566" cy="601069"/>
          </a:xfrm>
        </p:spPr>
        <p:txBody>
          <a:bodyPr/>
          <a:lstStyle/>
          <a:p>
            <a:pPr algn="l" rtl="0"/>
            <a:r>
              <a:rPr lang="en-IE" b="1"/>
              <a:t>GELECEK İÇİN ÇALIŞMAK</a:t>
            </a:r>
          </a:p>
        </p:txBody>
      </p:sp>
      <p:pic>
        <p:nvPicPr>
          <p:cNvPr id="7" name="Picture 6" descr="A blue and orange text on a blue background&#10;&#10;Description automatically generated">
            <a:extLst>
              <a:ext uri="{FF2B5EF4-FFF2-40B4-BE49-F238E27FC236}">
                <a16:creationId xmlns:a16="http://schemas.microsoft.com/office/drawing/2014/main" id="{8DE16DA2-3DD9-9B2C-982D-651774541841}"/>
              </a:ext>
            </a:extLst>
          </p:cNvPr>
          <p:cNvPicPr>
            <a:picLocks noChangeAspect="1"/>
          </p:cNvPicPr>
          <p:nvPr/>
        </p:nvPicPr>
        <p:blipFill rotWithShape="1">
          <a:blip r:embed="rId2"/>
          <a:srcRect r="26294" b="-369"/>
          <a:stretch/>
        </p:blipFill>
        <p:spPr>
          <a:xfrm>
            <a:off x="7043057" y="1481818"/>
            <a:ext cx="5127177" cy="3916167"/>
          </a:xfrm>
          <a:prstGeom prst="rect">
            <a:avLst/>
          </a:prstGeom>
        </p:spPr>
      </p:pic>
    </p:spTree>
    <p:extLst>
      <p:ext uri="{BB962C8B-B14F-4D97-AF65-F5344CB8AC3E}">
        <p14:creationId xmlns:p14="http://schemas.microsoft.com/office/powerpoint/2010/main" val="3058001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C7700-0A7B-90EE-8908-F003EEE10B1E}"/>
              </a:ext>
            </a:extLst>
          </p:cNvPr>
          <p:cNvSpPr>
            <a:spLocks noGrp="1"/>
          </p:cNvSpPr>
          <p:nvPr>
            <p:ph type="body" sz="quarter" idx="13"/>
          </p:nvPr>
        </p:nvSpPr>
        <p:spPr/>
        <p:txBody>
          <a:bodyPr lIns="91440" tIns="45720" rIns="91440" bIns="45720" anchor="ctr">
            <a:noAutofit/>
          </a:bodyPr>
          <a:lstStyle/>
          <a:p>
            <a:pPr rtl="0"/>
            <a:r>
              <a:rPr lang="en-US" b="1" i="0" dirty="0" err="1"/>
              <a:t>Etik</a:t>
            </a:r>
            <a:r>
              <a:rPr lang="en-US" b="1" i="0" dirty="0"/>
              <a:t> </a:t>
            </a:r>
            <a:r>
              <a:rPr lang="en-US" b="1" i="0" dirty="0" err="1"/>
              <a:t>değerleri</a:t>
            </a:r>
            <a:r>
              <a:rPr lang="en-US" b="1" i="0" dirty="0"/>
              <a:t> </a:t>
            </a:r>
            <a:r>
              <a:rPr lang="en-US" b="1" i="0" dirty="0" err="1"/>
              <a:t>yerleştirmek</a:t>
            </a:r>
            <a:r>
              <a:rPr lang="en-US" b="1" i="0" dirty="0"/>
              <a:t>, </a:t>
            </a:r>
            <a:r>
              <a:rPr lang="en-US" b="1" i="0" dirty="0" err="1"/>
              <a:t>hedefler</a:t>
            </a:r>
            <a:r>
              <a:rPr lang="en-US" b="1" i="0" dirty="0"/>
              <a:t> </a:t>
            </a:r>
            <a:r>
              <a:rPr lang="en-US" b="1" i="0" dirty="0" err="1"/>
              <a:t>belirlemek</a:t>
            </a:r>
            <a:r>
              <a:rPr lang="en-US" b="1" i="0" dirty="0"/>
              <a:t>, </a:t>
            </a:r>
            <a:r>
              <a:rPr lang="en-US" b="1" i="0" dirty="0" err="1"/>
              <a:t>paydaşları</a:t>
            </a:r>
            <a:r>
              <a:rPr lang="en-US" b="1" i="0" dirty="0"/>
              <a:t> </a:t>
            </a:r>
            <a:r>
              <a:rPr lang="en-US" b="1" i="0" dirty="0" err="1"/>
              <a:t>dahil</a:t>
            </a:r>
            <a:r>
              <a:rPr lang="en-US" b="1" i="0" dirty="0"/>
              <a:t> </a:t>
            </a:r>
            <a:r>
              <a:rPr lang="en-US" b="1" i="0" dirty="0" err="1"/>
              <a:t>etmek</a:t>
            </a:r>
            <a:r>
              <a:rPr lang="en-US" b="1" i="0" dirty="0"/>
              <a:t> </a:t>
            </a:r>
            <a:r>
              <a:rPr lang="en-US" b="1" i="0" dirty="0" err="1"/>
              <a:t>ve</a:t>
            </a:r>
            <a:r>
              <a:rPr lang="en-US" b="1" i="0" dirty="0"/>
              <a:t> </a:t>
            </a:r>
            <a:r>
              <a:rPr lang="en-US" b="1" i="0" dirty="0" err="1"/>
              <a:t>sürdürülebilirlik</a:t>
            </a:r>
            <a:r>
              <a:rPr lang="en-US" b="1" i="0" dirty="0"/>
              <a:t> </a:t>
            </a:r>
            <a:r>
              <a:rPr lang="en-US" b="1" i="0" dirty="0" err="1"/>
              <a:t>çabalarını</a:t>
            </a:r>
            <a:r>
              <a:rPr lang="en-US" b="1" i="0" dirty="0"/>
              <a:t> </a:t>
            </a:r>
            <a:r>
              <a:rPr lang="en-US" b="1" i="0" dirty="0" err="1"/>
              <a:t>sürekli</a:t>
            </a:r>
            <a:r>
              <a:rPr lang="en-US" b="1" i="0" dirty="0"/>
              <a:t> </a:t>
            </a:r>
            <a:r>
              <a:rPr lang="en-US" b="1" i="0" dirty="0" err="1"/>
              <a:t>iyileştirmek</a:t>
            </a:r>
            <a:r>
              <a:rPr lang="en-US" b="1" i="0" dirty="0"/>
              <a:t>, </a:t>
            </a:r>
            <a:r>
              <a:rPr lang="en-US" b="1" i="0" dirty="0" err="1"/>
              <a:t>etik</a:t>
            </a:r>
            <a:r>
              <a:rPr lang="en-US" b="1" i="0" dirty="0"/>
              <a:t> </a:t>
            </a:r>
            <a:r>
              <a:rPr lang="en-US" b="1" i="0" dirty="0" err="1"/>
              <a:t>bir</a:t>
            </a:r>
            <a:r>
              <a:rPr lang="en-US" b="1" i="0" dirty="0"/>
              <a:t> </a:t>
            </a:r>
            <a:r>
              <a:rPr lang="en-US" b="1" i="0" dirty="0" err="1"/>
              <a:t>gıda</a:t>
            </a:r>
            <a:r>
              <a:rPr lang="en-US" b="1" i="0" dirty="0"/>
              <a:t> </a:t>
            </a:r>
            <a:r>
              <a:rPr lang="en-US" b="1" i="0" dirty="0" err="1"/>
              <a:t>işinde</a:t>
            </a:r>
            <a:r>
              <a:rPr lang="en-US" b="1" i="0" dirty="0"/>
              <a:t> </a:t>
            </a:r>
            <a:r>
              <a:rPr lang="en-US" b="1" i="0" dirty="0" err="1"/>
              <a:t>uzun</a:t>
            </a:r>
            <a:r>
              <a:rPr lang="en-US" b="1" i="0" dirty="0"/>
              <a:t> </a:t>
            </a:r>
            <a:r>
              <a:rPr lang="en-US" b="1" i="0" dirty="0" err="1"/>
              <a:t>vadeli</a:t>
            </a:r>
            <a:r>
              <a:rPr lang="en-US" b="1" i="0" dirty="0"/>
              <a:t> </a:t>
            </a:r>
            <a:r>
              <a:rPr lang="en-US" b="1" i="0" dirty="0" err="1"/>
              <a:t>sürdürülebilirlik</a:t>
            </a:r>
            <a:r>
              <a:rPr lang="en-US" b="1" i="0" dirty="0"/>
              <a:t> </a:t>
            </a:r>
            <a:r>
              <a:rPr lang="en-US" b="1" i="0" dirty="0" err="1"/>
              <a:t>planlaması</a:t>
            </a:r>
            <a:r>
              <a:rPr lang="en-US" b="1" i="0" dirty="0"/>
              <a:t> </a:t>
            </a:r>
            <a:r>
              <a:rPr lang="en-US" b="1" i="0" dirty="0" err="1"/>
              <a:t>için</a:t>
            </a:r>
            <a:r>
              <a:rPr lang="en-US" b="1" i="0" dirty="0"/>
              <a:t> </a:t>
            </a:r>
            <a:r>
              <a:rPr lang="en-US" b="1" i="0" dirty="0" err="1"/>
              <a:t>çok</a:t>
            </a:r>
            <a:r>
              <a:rPr lang="en-US" b="1" i="0" dirty="0"/>
              <a:t> </a:t>
            </a:r>
            <a:r>
              <a:rPr lang="en-US" b="1" i="0" dirty="0" err="1"/>
              <a:t>önemlidir</a:t>
            </a:r>
            <a:r>
              <a:rPr lang="en-US" b="1" i="0" dirty="0"/>
              <a:t>.</a:t>
            </a:r>
            <a:endParaRPr lang="en-IE" b="1" i="0" dirty="0">
              <a:ea typeface="Calibri"/>
              <a:cs typeface="Calibri"/>
            </a:endParaRPr>
          </a:p>
        </p:txBody>
      </p:sp>
      <p:pic>
        <p:nvPicPr>
          <p:cNvPr id="5" name="Picture Placeholder 4" descr="Potting a young plant">
            <a:extLst>
              <a:ext uri="{FF2B5EF4-FFF2-40B4-BE49-F238E27FC236}">
                <a16:creationId xmlns:a16="http://schemas.microsoft.com/office/drawing/2014/main" id="{D0D94DBF-D967-757F-2E67-69D2B50E6BB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3" name="Group 2">
            <a:extLst>
              <a:ext uri="{FF2B5EF4-FFF2-40B4-BE49-F238E27FC236}">
                <a16:creationId xmlns:a16="http://schemas.microsoft.com/office/drawing/2014/main" id="{B1C0F119-AFA0-01CE-7D1D-BED7CEB159A9}"/>
              </a:ext>
            </a:extLst>
          </p:cNvPr>
          <p:cNvGrpSpPr/>
          <p:nvPr/>
        </p:nvGrpSpPr>
        <p:grpSpPr>
          <a:xfrm>
            <a:off x="9582495" y="1404749"/>
            <a:ext cx="1713093" cy="1764975"/>
            <a:chOff x="978879" y="2999701"/>
            <a:chExt cx="2461200" cy="2460124"/>
          </a:xfrm>
        </p:grpSpPr>
        <p:grpSp>
          <p:nvGrpSpPr>
            <p:cNvPr id="4" name="Graphic 2">
              <a:extLst>
                <a:ext uri="{FF2B5EF4-FFF2-40B4-BE49-F238E27FC236}">
                  <a16:creationId xmlns:a16="http://schemas.microsoft.com/office/drawing/2014/main" id="{9B7404F2-8479-00D4-E68C-2C7C0B8515FE}"/>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1EA2D5DA-803E-229D-7BD4-D24B769A0EC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0" name="Freeform 128">
                <a:extLst>
                  <a:ext uri="{FF2B5EF4-FFF2-40B4-BE49-F238E27FC236}">
                    <a16:creationId xmlns:a16="http://schemas.microsoft.com/office/drawing/2014/main" id="{73EDF81B-6211-B332-9D14-6CD6CD175E8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6" name="Freeform 124">
              <a:extLst>
                <a:ext uri="{FF2B5EF4-FFF2-40B4-BE49-F238E27FC236}">
                  <a16:creationId xmlns:a16="http://schemas.microsoft.com/office/drawing/2014/main" id="{036AD2BC-3678-9F13-DF51-ADDCB16DDDA9}"/>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7" name="Freeform 125">
              <a:extLst>
                <a:ext uri="{FF2B5EF4-FFF2-40B4-BE49-F238E27FC236}">
                  <a16:creationId xmlns:a16="http://schemas.microsoft.com/office/drawing/2014/main" id="{D81103B1-F82F-DE0D-FF5A-06D167843E6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6">
              <a:extLst>
                <a:ext uri="{FF2B5EF4-FFF2-40B4-BE49-F238E27FC236}">
                  <a16:creationId xmlns:a16="http://schemas.microsoft.com/office/drawing/2014/main" id="{59B4D7EA-DF84-7DCE-A26F-8567B73B23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37934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15308-C6EF-EE3C-19B9-5115CC24EFBD}"/>
              </a:ext>
            </a:extLst>
          </p:cNvPr>
          <p:cNvSpPr>
            <a:spLocks noGrp="1"/>
          </p:cNvSpPr>
          <p:nvPr>
            <p:ph type="body" sz="quarter" idx="18"/>
          </p:nvPr>
        </p:nvSpPr>
        <p:spPr>
          <a:xfrm>
            <a:off x="898358" y="1557095"/>
            <a:ext cx="6070002" cy="3903161"/>
          </a:xfrm>
        </p:spPr>
        <p:txBody>
          <a:bodyPr lIns="91440" tIns="45720" rIns="91440" bIns="45720" anchor="t"/>
          <a:lstStyle/>
          <a:p>
            <a:r>
              <a:rPr lang="en-US"/>
              <a:t>Uzun </a:t>
            </a:r>
            <a:r>
              <a:rPr lang="en-US" err="1"/>
              <a:t>vadeli</a:t>
            </a:r>
            <a:r>
              <a:rPr lang="en-US"/>
              <a:t> </a:t>
            </a:r>
            <a:r>
              <a:rPr lang="en-US" err="1"/>
              <a:t>sürdürülebilirlik</a:t>
            </a:r>
            <a:r>
              <a:rPr lang="en-US"/>
              <a:t> </a:t>
            </a:r>
            <a:r>
              <a:rPr lang="en-US" err="1"/>
              <a:t>planlaması</a:t>
            </a:r>
            <a:r>
              <a:rPr lang="en-US"/>
              <a:t> her </a:t>
            </a:r>
            <a:r>
              <a:rPr lang="en-US" err="1"/>
              <a:t>işte</a:t>
            </a:r>
            <a:r>
              <a:rPr lang="en-US"/>
              <a:t> </a:t>
            </a:r>
            <a:r>
              <a:rPr lang="en-US" err="1"/>
              <a:t>kritik</a:t>
            </a:r>
            <a:r>
              <a:rPr lang="en-US"/>
              <a:t> </a:t>
            </a:r>
            <a:r>
              <a:rPr lang="en-US" err="1"/>
              <a:t>öneme</a:t>
            </a:r>
            <a:r>
              <a:rPr lang="en-US"/>
              <a:t> </a:t>
            </a:r>
            <a:r>
              <a:rPr lang="en-US" err="1"/>
              <a:t>sahiptir</a:t>
            </a:r>
            <a:r>
              <a:rPr lang="en-US"/>
              <a:t> </a:t>
            </a:r>
            <a:r>
              <a:rPr lang="en-US" err="1"/>
              <a:t>ve</a:t>
            </a:r>
            <a:r>
              <a:rPr lang="en-US"/>
              <a:t> </a:t>
            </a:r>
            <a:r>
              <a:rPr lang="en-US" err="1"/>
              <a:t>çevresel</a:t>
            </a:r>
            <a:r>
              <a:rPr lang="en-US"/>
              <a:t>, </a:t>
            </a:r>
            <a:r>
              <a:rPr lang="en-US" err="1"/>
              <a:t>sosyal</a:t>
            </a:r>
            <a:r>
              <a:rPr lang="en-US"/>
              <a:t> </a:t>
            </a:r>
            <a:r>
              <a:rPr lang="en-US" err="1"/>
              <a:t>ve</a:t>
            </a:r>
            <a:r>
              <a:rPr lang="en-US"/>
              <a:t> </a:t>
            </a:r>
            <a:r>
              <a:rPr lang="en-US" err="1"/>
              <a:t>ekonomik</a:t>
            </a:r>
            <a:r>
              <a:rPr lang="en-US"/>
              <a:t> </a:t>
            </a:r>
            <a:r>
              <a:rPr lang="en-US" err="1"/>
              <a:t>yönleri</a:t>
            </a:r>
            <a:r>
              <a:rPr lang="en-US"/>
              <a:t> </a:t>
            </a:r>
            <a:r>
              <a:rPr lang="en-US" err="1"/>
              <a:t>dahil</a:t>
            </a:r>
            <a:r>
              <a:rPr lang="en-US"/>
              <a:t> </a:t>
            </a:r>
            <a:r>
              <a:rPr lang="en-US" err="1"/>
              <a:t>ederek</a:t>
            </a:r>
            <a:r>
              <a:rPr lang="en-US"/>
              <a:t>, </a:t>
            </a:r>
            <a:r>
              <a:rPr lang="en-US" err="1"/>
              <a:t>raporlamayı</a:t>
            </a:r>
            <a:r>
              <a:rPr lang="en-US"/>
              <a:t> </a:t>
            </a:r>
            <a:r>
              <a:rPr lang="en-US" err="1"/>
              <a:t>ve</a:t>
            </a:r>
            <a:r>
              <a:rPr lang="en-US"/>
              <a:t> </a:t>
            </a:r>
            <a:r>
              <a:rPr lang="en-US" err="1"/>
              <a:t>sorumluluğu</a:t>
            </a:r>
            <a:r>
              <a:rPr lang="en-US"/>
              <a:t> </a:t>
            </a:r>
            <a:r>
              <a:rPr lang="en-US" err="1"/>
              <a:t>iş</a:t>
            </a:r>
            <a:r>
              <a:rPr lang="en-US"/>
              <a:t> </a:t>
            </a:r>
            <a:r>
              <a:rPr lang="en-US" err="1"/>
              <a:t>uygulamalarınıza</a:t>
            </a:r>
            <a:r>
              <a:rPr lang="en-US"/>
              <a:t> </a:t>
            </a:r>
            <a:r>
              <a:rPr lang="en-US" err="1"/>
              <a:t>entegre</a:t>
            </a:r>
            <a:r>
              <a:rPr lang="en-US"/>
              <a:t> </a:t>
            </a:r>
            <a:r>
              <a:rPr lang="en-US" err="1"/>
              <a:t>eden</a:t>
            </a:r>
            <a:r>
              <a:rPr lang="en-US"/>
              <a:t> </a:t>
            </a:r>
            <a:r>
              <a:rPr lang="en-US" b="1" err="1">
                <a:ea typeface="+mn-lt"/>
                <a:cs typeface="+mn-lt"/>
              </a:rPr>
              <a:t>bütüncül</a:t>
            </a:r>
            <a:r>
              <a:rPr lang="en-US" b="1">
                <a:ea typeface="+mn-lt"/>
                <a:cs typeface="+mn-lt"/>
              </a:rPr>
              <a:t> </a:t>
            </a:r>
            <a:r>
              <a:rPr lang="en-US" b="1" err="1">
                <a:ea typeface="+mn-lt"/>
                <a:cs typeface="+mn-lt"/>
              </a:rPr>
              <a:t>bir</a:t>
            </a:r>
            <a:r>
              <a:rPr lang="en-US" b="1">
                <a:ea typeface="+mn-lt"/>
                <a:cs typeface="+mn-lt"/>
              </a:rPr>
              <a:t> </a:t>
            </a:r>
            <a:r>
              <a:rPr lang="en-US" b="1" err="1">
                <a:ea typeface="+mn-lt"/>
                <a:cs typeface="+mn-lt"/>
              </a:rPr>
              <a:t>yaklaşımdır</a:t>
            </a:r>
            <a:r>
              <a:rPr lang="en-US"/>
              <a:t>.</a:t>
            </a:r>
          </a:p>
          <a:p>
            <a:pPr algn="l" rtl="0"/>
            <a:r>
              <a:rPr lang="en-US"/>
              <a:t>Etik değerleri benimseyerek, hedefler belirleyerek, paydaşları dahil ederek ve sürdürülebilirlik çabalarınızı sürekli iyileştirerek, çevre ve toplum üzerinde olumlu bir etki yaratırken etik gıda işinizi uzun vadeli başarı için konumlandırabilirsiniz.</a:t>
            </a:r>
            <a:endParaRPr lang="en-IE"/>
          </a:p>
        </p:txBody>
      </p:sp>
      <p:sp>
        <p:nvSpPr>
          <p:cNvPr id="3" name="Text Placeholder 2">
            <a:extLst>
              <a:ext uri="{FF2B5EF4-FFF2-40B4-BE49-F238E27FC236}">
                <a16:creationId xmlns:a16="http://schemas.microsoft.com/office/drawing/2014/main" id="{4D03B566-ED4A-AF38-3285-3F6CCDD19006}"/>
              </a:ext>
            </a:extLst>
          </p:cNvPr>
          <p:cNvSpPr>
            <a:spLocks noGrp="1"/>
          </p:cNvSpPr>
          <p:nvPr>
            <p:ph type="body" sz="quarter" idx="16"/>
          </p:nvPr>
        </p:nvSpPr>
        <p:spPr/>
        <p:txBody>
          <a:bodyPr lIns="91440" tIns="45720" rIns="91440" bIns="45720" anchor="t">
            <a:noAutofit/>
          </a:bodyPr>
          <a:lstStyle/>
          <a:p>
            <a:pPr algn="l" rtl="0"/>
            <a:r>
              <a:rPr lang="en-IE" b="1" err="1"/>
              <a:t>Geleceği</a:t>
            </a:r>
            <a:r>
              <a:rPr lang="en-IE" b="1"/>
              <a:t> </a:t>
            </a:r>
            <a:r>
              <a:rPr lang="en-IE" b="1" err="1"/>
              <a:t>planlama</a:t>
            </a:r>
            <a:r>
              <a:rPr lang="en-IE" b="1"/>
              <a:t>…</a:t>
            </a:r>
          </a:p>
        </p:txBody>
      </p:sp>
      <p:pic>
        <p:nvPicPr>
          <p:cNvPr id="6" name="Picture Placeholder 5" descr="Woman with binoculars">
            <a:extLst>
              <a:ext uri="{FF2B5EF4-FFF2-40B4-BE49-F238E27FC236}">
                <a16:creationId xmlns:a16="http://schemas.microsoft.com/office/drawing/2014/main" id="{25962F15-228A-FE10-9A81-460B8B1F129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36092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65E13F-B1FB-A57C-0C2B-A0D8369064C5}"/>
              </a:ext>
            </a:extLst>
          </p:cNvPr>
          <p:cNvSpPr>
            <a:spLocks noGrp="1"/>
          </p:cNvSpPr>
          <p:nvPr>
            <p:ph type="body" sz="quarter" idx="18"/>
          </p:nvPr>
        </p:nvSpPr>
        <p:spPr>
          <a:xfrm>
            <a:off x="977462" y="1779681"/>
            <a:ext cx="7483366" cy="3440624"/>
          </a:xfrm>
        </p:spPr>
        <p:txBody>
          <a:bodyPr lIns="91440" tIns="45720" rIns="91440" bIns="45720" anchor="t"/>
          <a:lstStyle/>
          <a:p>
            <a:r>
              <a:rPr lang="tr-TR" dirty="0"/>
              <a:t>Etik bir gıda işletmesi olarak, önceki modüllerde belirtildiği gibi, karar verme ve operasyonlarınızı yönlendiren açık bir değer ve prensip seti oluşturmalısınız.</a:t>
            </a:r>
            <a:endParaRPr lang="tr-TR" dirty="0">
              <a:ea typeface="Calibri"/>
              <a:cs typeface="Calibri"/>
            </a:endParaRPr>
          </a:p>
          <a:p>
            <a:pPr algn="l" rtl="0"/>
            <a:r>
              <a:rPr lang="tr-TR" dirty="0"/>
              <a:t>Bu değerler, çevresel sürdürülebilirlik, sosyal sorumluluk, hayvan refahı, adil ticaret veya topluluk katılımı taahhütlerini içerebilir.</a:t>
            </a:r>
            <a:endParaRPr lang="tr-TR" dirty="0">
              <a:ea typeface="Calibri"/>
              <a:cs typeface="Calibri"/>
            </a:endParaRPr>
          </a:p>
          <a:p>
            <a:r>
              <a:rPr lang="tr-TR" dirty="0"/>
              <a:t>Bu değerleri kurumsal kültüre, politikalara ve uygulamalara yerleştirdiğinizde, etik düşüncelerin işletmenizin tüm yönlerine entegre edildiğinden ve hedeflerinize yön sağladığından emin olacaksınız.</a:t>
            </a:r>
            <a:endParaRPr lang="tr-TR" dirty="0">
              <a:ea typeface="Calibri"/>
              <a:cs typeface="Calibri"/>
            </a:endParaRPr>
          </a:p>
        </p:txBody>
      </p:sp>
      <p:sp>
        <p:nvSpPr>
          <p:cNvPr id="3" name="Text Placeholder 2">
            <a:extLst>
              <a:ext uri="{FF2B5EF4-FFF2-40B4-BE49-F238E27FC236}">
                <a16:creationId xmlns:a16="http://schemas.microsoft.com/office/drawing/2014/main" id="{E1AB2171-7F83-281E-C6D7-A28ACE8E7D0A}"/>
              </a:ext>
            </a:extLst>
          </p:cNvPr>
          <p:cNvSpPr>
            <a:spLocks noGrp="1"/>
          </p:cNvSpPr>
          <p:nvPr>
            <p:ph type="body" sz="quarter" idx="16"/>
          </p:nvPr>
        </p:nvSpPr>
        <p:spPr/>
        <p:txBody>
          <a:bodyPr lIns="91440" tIns="45720" rIns="91440" bIns="45720" anchor="t">
            <a:noAutofit/>
          </a:bodyPr>
          <a:lstStyle/>
          <a:p>
            <a:r>
              <a:rPr lang="en-IE" b="1" err="1"/>
              <a:t>Etik</a:t>
            </a:r>
            <a:r>
              <a:rPr lang="en-IE" b="1"/>
              <a:t> </a:t>
            </a:r>
            <a:r>
              <a:rPr lang="en-IE" b="1" err="1"/>
              <a:t>Değerleri</a:t>
            </a:r>
            <a:r>
              <a:rPr lang="en-IE" b="1"/>
              <a:t> </a:t>
            </a:r>
            <a:r>
              <a:rPr lang="en-IE" b="1" err="1"/>
              <a:t>Yerleştirmek</a:t>
            </a:r>
            <a:r>
              <a:rPr lang="en-IE" b="1"/>
              <a:t>:</a:t>
            </a:r>
          </a:p>
        </p:txBody>
      </p:sp>
      <p:pic>
        <p:nvPicPr>
          <p:cNvPr id="5" name="Picture 4" descr="Two white strings one below is tangled while the one above is curved">
            <a:extLst>
              <a:ext uri="{FF2B5EF4-FFF2-40B4-BE49-F238E27FC236}">
                <a16:creationId xmlns:a16="http://schemas.microsoft.com/office/drawing/2014/main" id="{AFE3BB6C-D538-8B99-27DB-52FC8B0D49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828" y="2343807"/>
            <a:ext cx="3731172" cy="3092536"/>
          </a:xfrm>
          <a:prstGeom prst="rect">
            <a:avLst/>
          </a:prstGeom>
        </p:spPr>
      </p:pic>
      <p:grpSp>
        <p:nvGrpSpPr>
          <p:cNvPr id="6" name="Graphic 2">
            <a:extLst>
              <a:ext uri="{FF2B5EF4-FFF2-40B4-BE49-F238E27FC236}">
                <a16:creationId xmlns:a16="http://schemas.microsoft.com/office/drawing/2014/main" id="{D7FE6638-7674-C5F0-651B-D699B61C9B20}"/>
              </a:ext>
            </a:extLst>
          </p:cNvPr>
          <p:cNvGrpSpPr/>
          <p:nvPr/>
        </p:nvGrpSpPr>
        <p:grpSpPr>
          <a:xfrm>
            <a:off x="10755345" y="190372"/>
            <a:ext cx="978186" cy="979254"/>
            <a:chOff x="690225" y="4499263"/>
            <a:chExt cx="1499146" cy="1521296"/>
          </a:xfrm>
        </p:grpSpPr>
        <p:sp>
          <p:nvSpPr>
            <p:cNvPr id="7" name="Freeform 12">
              <a:extLst>
                <a:ext uri="{FF2B5EF4-FFF2-40B4-BE49-F238E27FC236}">
                  <a16:creationId xmlns:a16="http://schemas.microsoft.com/office/drawing/2014/main" id="{FBC059BD-EC58-3F6F-7428-7C8CF7F99EB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E5DE6805-087B-1FA6-8EDB-A64F868635F8}"/>
                </a:ext>
              </a:extLst>
            </p:cNvPr>
            <p:cNvGrpSpPr/>
            <p:nvPr/>
          </p:nvGrpSpPr>
          <p:grpSpPr>
            <a:xfrm>
              <a:off x="879521" y="4954417"/>
              <a:ext cx="306297" cy="518817"/>
              <a:chOff x="879521" y="4954417"/>
              <a:chExt cx="306297" cy="518817"/>
            </a:xfrm>
            <a:solidFill>
              <a:srgbClr val="F1A0C2"/>
            </a:solidFill>
          </p:grpSpPr>
          <p:sp>
            <p:nvSpPr>
              <p:cNvPr id="28" name="Freeform 38">
                <a:extLst>
                  <a:ext uri="{FF2B5EF4-FFF2-40B4-BE49-F238E27FC236}">
                    <a16:creationId xmlns:a16="http://schemas.microsoft.com/office/drawing/2014/main" id="{508B8C15-8F8B-501D-89C8-E439855D943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39">
                <a:extLst>
                  <a:ext uri="{FF2B5EF4-FFF2-40B4-BE49-F238E27FC236}">
                    <a16:creationId xmlns:a16="http://schemas.microsoft.com/office/drawing/2014/main" id="{B0BF4AAD-5FD4-C8A8-B6CE-CAD263F9CB7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0">
                <a:extLst>
                  <a:ext uri="{FF2B5EF4-FFF2-40B4-BE49-F238E27FC236}">
                    <a16:creationId xmlns:a16="http://schemas.microsoft.com/office/drawing/2014/main" id="{336CBBDE-0C0C-E41C-81E6-0F0F95E5313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41">
                <a:extLst>
                  <a:ext uri="{FF2B5EF4-FFF2-40B4-BE49-F238E27FC236}">
                    <a16:creationId xmlns:a16="http://schemas.microsoft.com/office/drawing/2014/main" id="{FE16C46F-6BC5-2C1A-DC09-A70202303CF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42">
                <a:extLst>
                  <a:ext uri="{FF2B5EF4-FFF2-40B4-BE49-F238E27FC236}">
                    <a16:creationId xmlns:a16="http://schemas.microsoft.com/office/drawing/2014/main" id="{4A2D130D-75C3-C67E-E5E1-2F9F9A9BF84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19999FA7-8CAF-D6F5-BE17-84CEF3FAE566}"/>
                </a:ext>
              </a:extLst>
            </p:cNvPr>
            <p:cNvGrpSpPr/>
            <p:nvPr/>
          </p:nvGrpSpPr>
          <p:grpSpPr>
            <a:xfrm>
              <a:off x="1305674" y="4681705"/>
              <a:ext cx="305346" cy="518817"/>
              <a:chOff x="1305674" y="4681705"/>
              <a:chExt cx="305346" cy="518817"/>
            </a:xfrm>
            <a:solidFill>
              <a:srgbClr val="F1A0C2"/>
            </a:solidFill>
          </p:grpSpPr>
          <p:sp>
            <p:nvSpPr>
              <p:cNvPr id="23" name="Freeform 33">
                <a:extLst>
                  <a:ext uri="{FF2B5EF4-FFF2-40B4-BE49-F238E27FC236}">
                    <a16:creationId xmlns:a16="http://schemas.microsoft.com/office/drawing/2014/main" id="{E954E908-1596-14D2-7984-307F854B53B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4">
                <a:extLst>
                  <a:ext uri="{FF2B5EF4-FFF2-40B4-BE49-F238E27FC236}">
                    <a16:creationId xmlns:a16="http://schemas.microsoft.com/office/drawing/2014/main" id="{A630D3C6-12C7-105E-EBC2-86E0250E7A27}"/>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5">
                <a:extLst>
                  <a:ext uri="{FF2B5EF4-FFF2-40B4-BE49-F238E27FC236}">
                    <a16:creationId xmlns:a16="http://schemas.microsoft.com/office/drawing/2014/main" id="{F75E7A8F-FA34-B5E7-19A7-F2095E64295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36">
                <a:extLst>
                  <a:ext uri="{FF2B5EF4-FFF2-40B4-BE49-F238E27FC236}">
                    <a16:creationId xmlns:a16="http://schemas.microsoft.com/office/drawing/2014/main" id="{9EB9D3A8-D280-0651-D7B0-34258206D93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7">
                <a:extLst>
                  <a:ext uri="{FF2B5EF4-FFF2-40B4-BE49-F238E27FC236}">
                    <a16:creationId xmlns:a16="http://schemas.microsoft.com/office/drawing/2014/main" id="{C318E774-9194-A42B-F183-A30E9F12D08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1355072D-E85A-8C7B-CF3D-3A5C5E9E90CA}"/>
                </a:ext>
              </a:extLst>
            </p:cNvPr>
            <p:cNvGrpSpPr/>
            <p:nvPr/>
          </p:nvGrpSpPr>
          <p:grpSpPr>
            <a:xfrm>
              <a:off x="1725169" y="4951566"/>
              <a:ext cx="306297" cy="518817"/>
              <a:chOff x="1725169" y="4951566"/>
              <a:chExt cx="306297" cy="518817"/>
            </a:xfrm>
            <a:solidFill>
              <a:srgbClr val="F1A0C2"/>
            </a:solidFill>
          </p:grpSpPr>
          <p:sp>
            <p:nvSpPr>
              <p:cNvPr id="18" name="Freeform 28">
                <a:extLst>
                  <a:ext uri="{FF2B5EF4-FFF2-40B4-BE49-F238E27FC236}">
                    <a16:creationId xmlns:a16="http://schemas.microsoft.com/office/drawing/2014/main" id="{95985932-C832-F127-CC81-B41D1E925CD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29">
                <a:extLst>
                  <a:ext uri="{FF2B5EF4-FFF2-40B4-BE49-F238E27FC236}">
                    <a16:creationId xmlns:a16="http://schemas.microsoft.com/office/drawing/2014/main" id="{6B007857-8128-2724-955A-F28F011FA939}"/>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0">
                <a:extLst>
                  <a:ext uri="{FF2B5EF4-FFF2-40B4-BE49-F238E27FC236}">
                    <a16:creationId xmlns:a16="http://schemas.microsoft.com/office/drawing/2014/main" id="{088607BE-715E-E6AE-2B7B-2FCE1531BBC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31">
                <a:extLst>
                  <a:ext uri="{FF2B5EF4-FFF2-40B4-BE49-F238E27FC236}">
                    <a16:creationId xmlns:a16="http://schemas.microsoft.com/office/drawing/2014/main" id="{DA1CEF83-965F-0426-0DED-9E92AAF295E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2">
                <a:extLst>
                  <a:ext uri="{FF2B5EF4-FFF2-40B4-BE49-F238E27FC236}">
                    <a16:creationId xmlns:a16="http://schemas.microsoft.com/office/drawing/2014/main" id="{1991636B-557A-68C6-ECF0-0953BCDB2A5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082A3C8C-F76A-C839-2C50-8E29586AC13B}"/>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46566013-E360-AFBF-663B-BDA6D6ADE5BD}"/>
                  </a:ext>
                </a:extLst>
              </p:cNvPr>
              <p:cNvGrpSpPr/>
              <p:nvPr userDrawn="1"/>
            </p:nvGrpSpPr>
            <p:grpSpPr>
              <a:xfrm>
                <a:off x="690225" y="4499263"/>
                <a:ext cx="1499146" cy="1498491"/>
                <a:chOff x="690225" y="4499263"/>
                <a:chExt cx="1499146" cy="1498491"/>
              </a:xfrm>
              <a:solidFill>
                <a:srgbClr val="000000"/>
              </a:solidFill>
            </p:grpSpPr>
            <p:sp>
              <p:nvSpPr>
                <p:cNvPr id="16" name="Freeform 26">
                  <a:extLst>
                    <a:ext uri="{FF2B5EF4-FFF2-40B4-BE49-F238E27FC236}">
                      <a16:creationId xmlns:a16="http://schemas.microsoft.com/office/drawing/2014/main" id="{F438DE93-C761-238B-C2D8-F480B53E2531}"/>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27">
                  <a:extLst>
                    <a:ext uri="{FF2B5EF4-FFF2-40B4-BE49-F238E27FC236}">
                      <a16:creationId xmlns:a16="http://schemas.microsoft.com/office/drawing/2014/main" id="{A4F9504A-C07E-9F03-1C23-95922EA81D1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8">
                <a:extLst>
                  <a:ext uri="{FF2B5EF4-FFF2-40B4-BE49-F238E27FC236}">
                    <a16:creationId xmlns:a16="http://schemas.microsoft.com/office/drawing/2014/main" id="{11B3849D-56E4-E7FF-0CB5-834A13E2D38A}"/>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20">
                <a:extLst>
                  <a:ext uri="{FF2B5EF4-FFF2-40B4-BE49-F238E27FC236}">
                    <a16:creationId xmlns:a16="http://schemas.microsoft.com/office/drawing/2014/main" id="{AEA43D2D-A8F5-97A1-6FDE-18A84FD108A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5">
                <a:extLst>
                  <a:ext uri="{FF2B5EF4-FFF2-40B4-BE49-F238E27FC236}">
                    <a16:creationId xmlns:a16="http://schemas.microsoft.com/office/drawing/2014/main" id="{321DE4EA-95E0-D97D-AE2B-D6BBAE6AE6E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8143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4786181" y="1859755"/>
            <a:ext cx="7405819" cy="3440624"/>
          </a:xfrm>
        </p:spPr>
        <p:txBody>
          <a:bodyPr lIns="91440" tIns="45720" rIns="91440" bIns="45720" anchor="t"/>
          <a:lstStyle/>
          <a:p>
            <a:r>
              <a:rPr lang="tr-TR" dirty="0">
                <a:ea typeface="+mn-lt"/>
                <a:cs typeface="+mn-lt"/>
              </a:rPr>
              <a:t>Sürdürülebilirlik hedefleri belirlemek, işletme için çalışılacak bir </a:t>
            </a:r>
            <a:r>
              <a:rPr lang="tr-TR" b="1" dirty="0">
                <a:ea typeface="+mn-lt"/>
                <a:cs typeface="+mn-lt"/>
              </a:rPr>
              <a:t>yol haritası sağlar</a:t>
            </a:r>
            <a:r>
              <a:rPr lang="tr-TR" dirty="0">
                <a:ea typeface="+mn-lt"/>
                <a:cs typeface="+mn-lt"/>
              </a:rPr>
              <a:t> ve ilerlemenin ölçülmesine olanak tanır</a:t>
            </a:r>
            <a:r>
              <a:rPr lang="tr-TR" dirty="0"/>
              <a:t>. Modül 2'de tartışıldığı gibi, hedefler spesifik, ölçülebilir, ulaşılabilir, ilgili ve zamana bağlı (SMART) olmalıdır. Etik bir gıda işletmesi için sürdürülebilirlik hedeflerine örnek olarak, sera gazı emisyonlarının veya karbon ayak izinizin azaltılması, bileşenlerin belirli bir yüzdesinin yerel tedarikçilerden temin edilmesi, gıda atığının azaltılması veya belirli bir sürdürülebilirlik sertifikası elde etmek. Net hedefler, çabaları hizalamaya yardımcı olur ve performans için bir ölçüt sağlar.</a:t>
            </a:r>
            <a:endParaRPr lang="tr-TR" dirty="0">
              <a:ea typeface="Calibri"/>
              <a:cs typeface="Calibri"/>
            </a:endParaRPr>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a:t>Hedeflerin belirlenmesi:</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2" name="Picture 31" descr="A close-up of a smart goal setting  Description automatically generated">
            <a:extLst>
              <a:ext uri="{FF2B5EF4-FFF2-40B4-BE49-F238E27FC236}">
                <a16:creationId xmlns:a16="http://schemas.microsoft.com/office/drawing/2014/main" id="{163DF27F-3481-BE0B-EEB9-BA765D85B9A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8381" y="2174316"/>
            <a:ext cx="3857599" cy="3126063"/>
          </a:xfrm>
          <a:prstGeom prst="rect">
            <a:avLst/>
          </a:prstGeom>
        </p:spPr>
      </p:pic>
    </p:spTree>
    <p:extLst>
      <p:ext uri="{BB962C8B-B14F-4D97-AF65-F5344CB8AC3E}">
        <p14:creationId xmlns:p14="http://schemas.microsoft.com/office/powerpoint/2010/main" val="152056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24457" y="1798140"/>
            <a:ext cx="6439830" cy="3440624"/>
          </a:xfrm>
        </p:spPr>
        <p:txBody>
          <a:bodyPr lIns="91440" tIns="45720" rIns="91440" bIns="45720" anchor="t"/>
          <a:lstStyle/>
          <a:p>
            <a:r>
              <a:rPr lang="en-US" dirty="0" err="1"/>
              <a:t>Çalışanlar</a:t>
            </a:r>
            <a:r>
              <a:rPr lang="en-US" dirty="0"/>
              <a:t>, </a:t>
            </a:r>
            <a:r>
              <a:rPr lang="en-US" dirty="0" err="1"/>
              <a:t>müşteriler</a:t>
            </a:r>
            <a:r>
              <a:rPr lang="en-US" dirty="0"/>
              <a:t>, </a:t>
            </a:r>
            <a:r>
              <a:rPr lang="en-US" dirty="0" err="1"/>
              <a:t>tedarikçiler</a:t>
            </a:r>
            <a:r>
              <a:rPr lang="en-US" dirty="0"/>
              <a:t>, </a:t>
            </a:r>
            <a:r>
              <a:rPr lang="en-US" dirty="0" err="1"/>
              <a:t>yerel</a:t>
            </a:r>
            <a:r>
              <a:rPr lang="en-US" dirty="0"/>
              <a:t> </a:t>
            </a:r>
            <a:r>
              <a:rPr lang="en-US" dirty="0" err="1"/>
              <a:t>topluluklar</a:t>
            </a:r>
            <a:r>
              <a:rPr lang="en-US" dirty="0"/>
              <a:t> </a:t>
            </a:r>
            <a:r>
              <a:rPr lang="en-US" dirty="0" err="1"/>
              <a:t>ve</a:t>
            </a:r>
            <a:r>
              <a:rPr lang="en-US" dirty="0"/>
              <a:t> </a:t>
            </a:r>
            <a:r>
              <a:rPr lang="en-US" dirty="0" err="1"/>
              <a:t>yatırımcılar</a:t>
            </a:r>
            <a:r>
              <a:rPr lang="en-US" dirty="0"/>
              <a:t> </a:t>
            </a:r>
            <a:r>
              <a:rPr lang="en-US" dirty="0" err="1"/>
              <a:t>dahil</a:t>
            </a:r>
            <a:r>
              <a:rPr lang="en-US" dirty="0"/>
              <a:t> </a:t>
            </a:r>
            <a:r>
              <a:rPr lang="en-US" dirty="0" err="1"/>
              <a:t>olmak</a:t>
            </a:r>
            <a:r>
              <a:rPr lang="en-US" dirty="0"/>
              <a:t> </a:t>
            </a:r>
            <a:r>
              <a:rPr lang="en-US" dirty="0" err="1"/>
              <a:t>üzere</a:t>
            </a:r>
            <a:r>
              <a:rPr lang="en-US" dirty="0"/>
              <a:t> </a:t>
            </a:r>
            <a:r>
              <a:rPr lang="en-US" dirty="0" err="1"/>
              <a:t>paydaşları</a:t>
            </a:r>
            <a:r>
              <a:rPr lang="en-US" dirty="0"/>
              <a:t> </a:t>
            </a:r>
            <a:r>
              <a:rPr lang="en-US" dirty="0" err="1"/>
              <a:t>dahil</a:t>
            </a:r>
            <a:r>
              <a:rPr lang="en-US" dirty="0"/>
              <a:t> </a:t>
            </a:r>
            <a:r>
              <a:rPr lang="en-US" dirty="0" err="1"/>
              <a:t>etmenin</a:t>
            </a:r>
            <a:r>
              <a:rPr lang="en-US" dirty="0"/>
              <a:t> </a:t>
            </a:r>
            <a:r>
              <a:rPr lang="en-US" dirty="0" err="1"/>
              <a:t>önemi</a:t>
            </a:r>
            <a:r>
              <a:rPr lang="en-US" dirty="0"/>
              <a:t>, </a:t>
            </a:r>
            <a:r>
              <a:rPr lang="en-US" dirty="0" err="1"/>
              <a:t>uzun</a:t>
            </a:r>
            <a:r>
              <a:rPr lang="en-US" dirty="0"/>
              <a:t> </a:t>
            </a:r>
            <a:r>
              <a:rPr lang="en-US" dirty="0" err="1"/>
              <a:t>vadeli</a:t>
            </a:r>
            <a:r>
              <a:rPr lang="en-US" dirty="0"/>
              <a:t> </a:t>
            </a:r>
            <a:r>
              <a:rPr lang="en-US" dirty="0" err="1"/>
              <a:t>sürdürülebilirlik</a:t>
            </a:r>
            <a:r>
              <a:rPr lang="en-US" dirty="0"/>
              <a:t> </a:t>
            </a:r>
            <a:r>
              <a:rPr lang="en-US" dirty="0" err="1"/>
              <a:t>planlamasına</a:t>
            </a:r>
            <a:r>
              <a:rPr lang="en-US" dirty="0"/>
              <a:t> </a:t>
            </a:r>
            <a:r>
              <a:rPr lang="en-US" dirty="0" err="1"/>
              <a:t>destek</a:t>
            </a:r>
            <a:r>
              <a:rPr lang="en-US" dirty="0"/>
              <a:t> </a:t>
            </a:r>
            <a:r>
              <a:rPr lang="en-US" dirty="0" err="1"/>
              <a:t>sağlamaktır</a:t>
            </a:r>
            <a:r>
              <a:rPr lang="en-US" dirty="0"/>
              <a:t> (</a:t>
            </a:r>
            <a:r>
              <a:rPr lang="en-US" dirty="0" err="1"/>
              <a:t>Modül</a:t>
            </a:r>
            <a:r>
              <a:rPr lang="en-US" dirty="0"/>
              <a:t> 5).</a:t>
            </a:r>
            <a:endParaRPr lang="en-US" dirty="0">
              <a:ea typeface="Calibri"/>
              <a:cs typeface="Calibri"/>
            </a:endParaRPr>
          </a:p>
          <a:p>
            <a:pPr algn="l" rtl="0"/>
            <a:r>
              <a:rPr lang="en-US" dirty="0" err="1"/>
              <a:t>Paydaş</a:t>
            </a:r>
            <a:r>
              <a:rPr lang="en-US" dirty="0"/>
              <a:t> </a:t>
            </a:r>
            <a:r>
              <a:rPr lang="en-US" dirty="0" err="1"/>
              <a:t>katılımı</a:t>
            </a:r>
            <a:r>
              <a:rPr lang="en-US" dirty="0"/>
              <a:t>, </a:t>
            </a:r>
            <a:r>
              <a:rPr lang="en-US" dirty="0" err="1"/>
              <a:t>daha</a:t>
            </a:r>
            <a:r>
              <a:rPr lang="en-US" dirty="0"/>
              <a:t> </a:t>
            </a:r>
            <a:r>
              <a:rPr lang="en-US" dirty="0" err="1"/>
              <a:t>geniş</a:t>
            </a:r>
            <a:r>
              <a:rPr lang="en-US" dirty="0"/>
              <a:t> </a:t>
            </a:r>
            <a:r>
              <a:rPr lang="en-US" dirty="0" err="1"/>
              <a:t>bir</a:t>
            </a:r>
            <a:r>
              <a:rPr lang="en-US" dirty="0"/>
              <a:t> </a:t>
            </a:r>
            <a:r>
              <a:rPr lang="en-US" dirty="0" err="1"/>
              <a:t>perspektif</a:t>
            </a:r>
            <a:r>
              <a:rPr lang="en-US" dirty="0"/>
              <a:t>, </a:t>
            </a:r>
            <a:r>
              <a:rPr lang="en-US" dirty="0" err="1"/>
              <a:t>girdi</a:t>
            </a:r>
            <a:r>
              <a:rPr lang="en-US" dirty="0"/>
              <a:t> </a:t>
            </a:r>
            <a:r>
              <a:rPr lang="en-US" dirty="0" err="1"/>
              <a:t>ve</a:t>
            </a:r>
            <a:r>
              <a:rPr lang="en-US" dirty="0"/>
              <a:t> </a:t>
            </a:r>
            <a:r>
              <a:rPr lang="en-US" dirty="0" err="1"/>
              <a:t>işbirliği</a:t>
            </a:r>
            <a:r>
              <a:rPr lang="en-US" dirty="0"/>
              <a:t> </a:t>
            </a:r>
            <a:r>
              <a:rPr lang="en-US" dirty="0" err="1"/>
              <a:t>sağlar</a:t>
            </a:r>
            <a:r>
              <a:rPr lang="en-US" dirty="0"/>
              <a:t>. </a:t>
            </a:r>
            <a:r>
              <a:rPr lang="en-US" dirty="0" err="1"/>
              <a:t>Sahiplik</a:t>
            </a:r>
            <a:r>
              <a:rPr lang="en-US" dirty="0"/>
              <a:t> </a:t>
            </a:r>
            <a:r>
              <a:rPr lang="en-US" dirty="0" err="1"/>
              <a:t>duygusunu</a:t>
            </a:r>
            <a:r>
              <a:rPr lang="en-US" dirty="0"/>
              <a:t> </a:t>
            </a:r>
            <a:r>
              <a:rPr lang="en-US" dirty="0" err="1"/>
              <a:t>besler</a:t>
            </a:r>
            <a:r>
              <a:rPr lang="en-US" dirty="0"/>
              <a:t>, </a:t>
            </a:r>
            <a:r>
              <a:rPr lang="en-US" dirty="0" err="1"/>
              <a:t>güven</a:t>
            </a:r>
            <a:r>
              <a:rPr lang="en-US" dirty="0"/>
              <a:t> </a:t>
            </a:r>
            <a:r>
              <a:rPr lang="en-US" dirty="0" err="1"/>
              <a:t>oluşturur</a:t>
            </a:r>
            <a:r>
              <a:rPr lang="en-US" dirty="0"/>
              <a:t> </a:t>
            </a:r>
            <a:r>
              <a:rPr lang="en-US" dirty="0" err="1"/>
              <a:t>ve</a:t>
            </a:r>
            <a:r>
              <a:rPr lang="en-US" dirty="0"/>
              <a:t> </a:t>
            </a:r>
            <a:r>
              <a:rPr lang="en-US" dirty="0" err="1"/>
              <a:t>fırsatların</a:t>
            </a:r>
            <a:r>
              <a:rPr lang="en-US" dirty="0"/>
              <a:t> </a:t>
            </a:r>
            <a:r>
              <a:rPr lang="en-US" dirty="0" err="1"/>
              <a:t>ve</a:t>
            </a:r>
            <a:r>
              <a:rPr lang="en-US" dirty="0"/>
              <a:t> </a:t>
            </a:r>
            <a:r>
              <a:rPr lang="en-US" dirty="0" err="1"/>
              <a:t>zorlukların</a:t>
            </a:r>
            <a:r>
              <a:rPr lang="en-US" dirty="0"/>
              <a:t> </a:t>
            </a:r>
            <a:r>
              <a:rPr lang="en-US" dirty="0" err="1"/>
              <a:t>belirlenmesine</a:t>
            </a:r>
            <a:r>
              <a:rPr lang="en-US" dirty="0"/>
              <a:t> </a:t>
            </a:r>
            <a:r>
              <a:rPr lang="en-US" dirty="0" err="1"/>
              <a:t>yardımcı</a:t>
            </a:r>
            <a:r>
              <a:rPr lang="en-US" dirty="0"/>
              <a:t> </a:t>
            </a:r>
            <a:r>
              <a:rPr lang="en-US" dirty="0" err="1"/>
              <a:t>olur</a:t>
            </a:r>
            <a:r>
              <a:rPr lang="en-US" dirty="0"/>
              <a:t>. </a:t>
            </a:r>
            <a:r>
              <a:rPr lang="en-US" dirty="0" err="1"/>
              <a:t>Düzenli</a:t>
            </a:r>
            <a:r>
              <a:rPr lang="en-US" dirty="0"/>
              <a:t> </a:t>
            </a:r>
            <a:r>
              <a:rPr lang="en-US" dirty="0" err="1"/>
              <a:t>iletişim</a:t>
            </a:r>
            <a:r>
              <a:rPr lang="en-US" dirty="0"/>
              <a:t>, </a:t>
            </a:r>
            <a:r>
              <a:rPr lang="en-US" dirty="0" err="1"/>
              <a:t>geri</a:t>
            </a:r>
            <a:r>
              <a:rPr lang="en-US" dirty="0"/>
              <a:t> </a:t>
            </a:r>
            <a:r>
              <a:rPr lang="en-US" dirty="0" err="1"/>
              <a:t>bildirim</a:t>
            </a:r>
            <a:r>
              <a:rPr lang="en-US" dirty="0"/>
              <a:t> </a:t>
            </a:r>
            <a:r>
              <a:rPr lang="en-US" dirty="0" err="1"/>
              <a:t>mekanizmaları</a:t>
            </a:r>
            <a:r>
              <a:rPr lang="en-US" dirty="0"/>
              <a:t> </a:t>
            </a:r>
            <a:r>
              <a:rPr lang="en-US" dirty="0" err="1"/>
              <a:t>ve</a:t>
            </a:r>
            <a:r>
              <a:rPr lang="en-US" dirty="0"/>
              <a:t> </a:t>
            </a:r>
            <a:r>
              <a:rPr lang="en-US" dirty="0" err="1"/>
              <a:t>paydaşların</a:t>
            </a:r>
            <a:r>
              <a:rPr lang="en-US" dirty="0"/>
              <a:t> </a:t>
            </a:r>
            <a:r>
              <a:rPr lang="en-US" dirty="0" err="1"/>
              <a:t>karar</a:t>
            </a:r>
            <a:r>
              <a:rPr lang="en-US" dirty="0"/>
              <a:t> alma </a:t>
            </a:r>
            <a:r>
              <a:rPr lang="en-US" dirty="0" err="1"/>
              <a:t>süreçlerine</a:t>
            </a:r>
            <a:r>
              <a:rPr lang="en-US" dirty="0"/>
              <a:t> </a:t>
            </a:r>
            <a:r>
              <a:rPr lang="en-US" dirty="0" err="1"/>
              <a:t>dahil</a:t>
            </a:r>
            <a:r>
              <a:rPr lang="en-US" dirty="0"/>
              <a:t> </a:t>
            </a:r>
            <a:r>
              <a:rPr lang="en-US" dirty="0" err="1"/>
              <a:t>edilmesi</a:t>
            </a:r>
            <a:r>
              <a:rPr lang="en-US" dirty="0"/>
              <a:t>, </a:t>
            </a:r>
            <a:r>
              <a:rPr lang="en-US" dirty="0" err="1"/>
              <a:t>daha</a:t>
            </a:r>
            <a:r>
              <a:rPr lang="en-US" dirty="0"/>
              <a:t> </a:t>
            </a:r>
            <a:r>
              <a:rPr lang="en-US" dirty="0" err="1"/>
              <a:t>kapsayıcı</a:t>
            </a:r>
            <a:r>
              <a:rPr lang="en-US" dirty="0"/>
              <a:t> </a:t>
            </a:r>
            <a:r>
              <a:rPr lang="en-US" dirty="0" err="1"/>
              <a:t>ve</a:t>
            </a:r>
            <a:r>
              <a:rPr lang="en-US" dirty="0"/>
              <a:t> </a:t>
            </a:r>
            <a:r>
              <a:rPr lang="en-US" dirty="0" err="1"/>
              <a:t>etkili</a:t>
            </a:r>
            <a:r>
              <a:rPr lang="en-US" dirty="0"/>
              <a:t> </a:t>
            </a:r>
            <a:r>
              <a:rPr lang="en-US" dirty="0" err="1"/>
              <a:t>bir</a:t>
            </a:r>
            <a:r>
              <a:rPr lang="en-US" dirty="0"/>
              <a:t> </a:t>
            </a:r>
            <a:r>
              <a:rPr lang="en-US" dirty="0" err="1"/>
              <a:t>sürdürülebilirlik</a:t>
            </a:r>
            <a:r>
              <a:rPr lang="en-US" dirty="0"/>
              <a:t> </a:t>
            </a:r>
            <a:r>
              <a:rPr lang="en-US" dirty="0" err="1"/>
              <a:t>stratejisine</a:t>
            </a:r>
            <a:r>
              <a:rPr lang="en-US" dirty="0"/>
              <a:t> </a:t>
            </a:r>
            <a:r>
              <a:rPr lang="en-US" dirty="0" err="1"/>
              <a:t>katkıda</a:t>
            </a:r>
            <a:r>
              <a:rPr lang="en-US" dirty="0"/>
              <a:t> </a:t>
            </a:r>
            <a:r>
              <a:rPr lang="en-US" dirty="0" err="1"/>
              <a:t>bulunur</a:t>
            </a:r>
            <a:r>
              <a:rPr lang="en-US" dirty="0"/>
              <a:t>.</a:t>
            </a:r>
            <a:endParaRPr lang="en-IE" dirty="0">
              <a:ea typeface="Calibri"/>
              <a:cs typeface="Calibri"/>
            </a:endParaRPr>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a:t>İyi iletişim:</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2" name="Picture 31" descr="Colorful bubbles with icons  Description automatically generated">
            <a:extLst>
              <a:ext uri="{FF2B5EF4-FFF2-40B4-BE49-F238E27FC236}">
                <a16:creationId xmlns:a16="http://schemas.microsoft.com/office/drawing/2014/main" id="{F7B9213A-EE5B-D304-ECA0-7C3827733DD3}"/>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587489" y="1895044"/>
            <a:ext cx="4362570" cy="3510799"/>
          </a:xfrm>
          <a:prstGeom prst="rect">
            <a:avLst/>
          </a:prstGeom>
        </p:spPr>
      </p:pic>
    </p:spTree>
    <p:extLst>
      <p:ext uri="{BB962C8B-B14F-4D97-AF65-F5344CB8AC3E}">
        <p14:creationId xmlns:p14="http://schemas.microsoft.com/office/powerpoint/2010/main" val="754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14400" y="1824999"/>
            <a:ext cx="7052441" cy="3440624"/>
          </a:xfrm>
        </p:spPr>
        <p:txBody>
          <a:bodyPr lIns="91440" tIns="45720" rIns="91440" bIns="45720" anchor="t"/>
          <a:lstStyle/>
          <a:p>
            <a:r>
              <a:rPr lang="en-US" dirty="0" err="1">
                <a:ea typeface="+mn-lt"/>
                <a:cs typeface="+mn-lt"/>
              </a:rPr>
              <a:t>Sürdürülebilir</a:t>
            </a:r>
            <a:r>
              <a:rPr lang="en-US" dirty="0">
                <a:ea typeface="+mn-lt"/>
                <a:cs typeface="+mn-lt"/>
              </a:rPr>
              <a:t> </a:t>
            </a:r>
            <a:r>
              <a:rPr lang="en-US" dirty="0" err="1">
                <a:ea typeface="+mn-lt"/>
                <a:cs typeface="+mn-lt"/>
              </a:rPr>
              <a:t>uygulamalar</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seferlik</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başarı</a:t>
            </a:r>
            <a:r>
              <a:rPr lang="en-US" dirty="0">
                <a:ea typeface="+mn-lt"/>
                <a:cs typeface="+mn-lt"/>
              </a:rPr>
              <a:t> </a:t>
            </a:r>
            <a:r>
              <a:rPr lang="en-US" dirty="0" err="1">
                <a:ea typeface="+mn-lt"/>
                <a:cs typeface="+mn-lt"/>
              </a:rPr>
              <a:t>yerine</a:t>
            </a:r>
            <a:r>
              <a:rPr lang="en-US" dirty="0"/>
              <a:t> </a:t>
            </a:r>
            <a:r>
              <a:rPr lang="en-US" b="1" dirty="0" err="1"/>
              <a:t>sürekli</a:t>
            </a:r>
            <a:r>
              <a:rPr lang="en-US" b="1" dirty="0"/>
              <a:t> </a:t>
            </a:r>
            <a:r>
              <a:rPr lang="en-US" b="1" dirty="0" err="1"/>
              <a:t>bir</a:t>
            </a:r>
            <a:r>
              <a:rPr lang="en-US" b="1" dirty="0"/>
              <a:t> </a:t>
            </a:r>
            <a:r>
              <a:rPr lang="en-US" b="1" dirty="0" err="1"/>
              <a:t>iyileştirme</a:t>
            </a:r>
            <a:r>
              <a:rPr lang="en-US" b="1" dirty="0"/>
              <a:t> </a:t>
            </a:r>
            <a:r>
              <a:rPr lang="en-US" b="1" dirty="0" err="1"/>
              <a:t>yolculuğu</a:t>
            </a:r>
            <a:r>
              <a:rPr lang="en-US" dirty="0"/>
              <a:t> </a:t>
            </a:r>
            <a:r>
              <a:rPr lang="en-US" dirty="0" err="1"/>
              <a:t>olarak</a:t>
            </a:r>
            <a:r>
              <a:rPr lang="en-US" dirty="0"/>
              <a:t> </a:t>
            </a:r>
            <a:r>
              <a:rPr lang="en-US" dirty="0" err="1"/>
              <a:t>görülmelidir</a:t>
            </a:r>
            <a:r>
              <a:rPr lang="en-US" dirty="0"/>
              <a:t>. </a:t>
            </a:r>
            <a:r>
              <a:rPr lang="en-US" dirty="0" err="1"/>
              <a:t>Siz</a:t>
            </a:r>
            <a:r>
              <a:rPr lang="en-US" dirty="0"/>
              <a:t> </a:t>
            </a:r>
            <a:r>
              <a:rPr lang="en-US" dirty="0" err="1"/>
              <a:t>ve</a:t>
            </a:r>
            <a:r>
              <a:rPr lang="en-US" dirty="0"/>
              <a:t> </a:t>
            </a:r>
            <a:r>
              <a:rPr lang="en-US" dirty="0" err="1"/>
              <a:t>Etik</a:t>
            </a:r>
            <a:r>
              <a:rPr lang="en-US" dirty="0"/>
              <a:t> </a:t>
            </a:r>
            <a:r>
              <a:rPr lang="en-US" dirty="0" err="1"/>
              <a:t>gıda</a:t>
            </a:r>
            <a:r>
              <a:rPr lang="en-US" dirty="0"/>
              <a:t> </a:t>
            </a:r>
            <a:r>
              <a:rPr lang="en-US" dirty="0" err="1"/>
              <a:t>işletmeniz</a:t>
            </a:r>
            <a:r>
              <a:rPr lang="en-US" dirty="0"/>
              <a:t>, </a:t>
            </a:r>
            <a:r>
              <a:rPr lang="en-US" dirty="0" err="1"/>
              <a:t>operasyonlarınızı</a:t>
            </a:r>
            <a:r>
              <a:rPr lang="en-US" dirty="0"/>
              <a:t>, </a:t>
            </a:r>
            <a:r>
              <a:rPr lang="en-US" dirty="0" err="1"/>
              <a:t>ürünlerinizi</a:t>
            </a:r>
            <a:r>
              <a:rPr lang="en-US" dirty="0"/>
              <a:t> </a:t>
            </a:r>
            <a:r>
              <a:rPr lang="en-US" dirty="0" err="1"/>
              <a:t>ve</a:t>
            </a:r>
            <a:r>
              <a:rPr lang="en-US" dirty="0"/>
              <a:t> </a:t>
            </a:r>
            <a:r>
              <a:rPr lang="en-US" dirty="0" err="1"/>
              <a:t>uygulamalarınızı</a:t>
            </a:r>
            <a:r>
              <a:rPr lang="en-US" dirty="0"/>
              <a:t> </a:t>
            </a:r>
            <a:r>
              <a:rPr lang="en-US" dirty="0" err="1"/>
              <a:t>sürekli</a:t>
            </a:r>
            <a:r>
              <a:rPr lang="en-US" dirty="0"/>
              <a:t> </a:t>
            </a:r>
            <a:r>
              <a:rPr lang="en-US" dirty="0" err="1"/>
              <a:t>olarak</a:t>
            </a:r>
            <a:r>
              <a:rPr lang="en-US" dirty="0"/>
              <a:t> </a:t>
            </a:r>
            <a:r>
              <a:rPr lang="en-US" dirty="0" err="1"/>
              <a:t>değerlendirmeli</a:t>
            </a:r>
            <a:r>
              <a:rPr lang="en-US" dirty="0"/>
              <a:t> </a:t>
            </a:r>
            <a:r>
              <a:rPr lang="en-US" dirty="0" err="1"/>
              <a:t>ve</a:t>
            </a:r>
            <a:r>
              <a:rPr lang="en-US" dirty="0"/>
              <a:t> </a:t>
            </a:r>
            <a:r>
              <a:rPr lang="en-US" dirty="0" err="1"/>
              <a:t>geliştirmelisiniz</a:t>
            </a:r>
            <a:r>
              <a:rPr lang="en-US" dirty="0"/>
              <a:t>. Bu, </a:t>
            </a:r>
            <a:r>
              <a:rPr lang="en-US" dirty="0" err="1"/>
              <a:t>düzenli</a:t>
            </a:r>
            <a:r>
              <a:rPr lang="en-US" dirty="0"/>
              <a:t> </a:t>
            </a:r>
            <a:r>
              <a:rPr lang="en-US" dirty="0" err="1"/>
              <a:t>sürdürülebilirlik</a:t>
            </a:r>
            <a:r>
              <a:rPr lang="en-US" dirty="0"/>
              <a:t> </a:t>
            </a:r>
            <a:r>
              <a:rPr lang="en-US" dirty="0" err="1"/>
              <a:t>değerlendirmeleri</a:t>
            </a:r>
            <a:r>
              <a:rPr lang="en-US" dirty="0"/>
              <a:t> </a:t>
            </a:r>
            <a:r>
              <a:rPr lang="en-US" dirty="0" err="1"/>
              <a:t>yapmayı</a:t>
            </a:r>
            <a:r>
              <a:rPr lang="en-US" dirty="0"/>
              <a:t>, </a:t>
            </a:r>
            <a:r>
              <a:rPr lang="en-US" dirty="0" err="1"/>
              <a:t>temel</a:t>
            </a:r>
            <a:r>
              <a:rPr lang="en-US" dirty="0"/>
              <a:t> </a:t>
            </a:r>
            <a:r>
              <a:rPr lang="en-US" dirty="0" err="1"/>
              <a:t>performans</a:t>
            </a:r>
            <a:r>
              <a:rPr lang="en-US" dirty="0"/>
              <a:t> </a:t>
            </a:r>
            <a:r>
              <a:rPr lang="en-US" dirty="0" err="1"/>
              <a:t>göstergelerini</a:t>
            </a:r>
            <a:r>
              <a:rPr lang="en-US" dirty="0"/>
              <a:t> </a:t>
            </a:r>
            <a:r>
              <a:rPr lang="en-US" dirty="0" err="1"/>
              <a:t>izlemeyi</a:t>
            </a:r>
            <a:r>
              <a:rPr lang="en-US" dirty="0"/>
              <a:t> </a:t>
            </a:r>
            <a:r>
              <a:rPr lang="en-US" dirty="0" err="1"/>
              <a:t>ve</a:t>
            </a:r>
            <a:r>
              <a:rPr lang="en-US" dirty="0"/>
              <a:t> </a:t>
            </a:r>
            <a:r>
              <a:rPr lang="en-US" dirty="0" err="1"/>
              <a:t>iyileştirme</a:t>
            </a:r>
            <a:r>
              <a:rPr lang="en-US" dirty="0"/>
              <a:t> </a:t>
            </a:r>
            <a:r>
              <a:rPr lang="en-US" dirty="0" err="1"/>
              <a:t>stratejileri</a:t>
            </a:r>
            <a:r>
              <a:rPr lang="en-US" dirty="0"/>
              <a:t> </a:t>
            </a:r>
            <a:r>
              <a:rPr lang="en-US" dirty="0" err="1"/>
              <a:t>uygulamayı</a:t>
            </a:r>
            <a:r>
              <a:rPr lang="en-US" dirty="0"/>
              <a:t> </a:t>
            </a:r>
            <a:r>
              <a:rPr lang="en-US" dirty="0" err="1"/>
              <a:t>içerir</a:t>
            </a:r>
            <a:r>
              <a:rPr lang="en-US" dirty="0"/>
              <a:t>. </a:t>
            </a:r>
            <a:r>
              <a:rPr lang="en-US" dirty="0" err="1"/>
              <a:t>Düzenli</a:t>
            </a:r>
            <a:r>
              <a:rPr lang="en-US" dirty="0"/>
              <a:t> </a:t>
            </a:r>
            <a:r>
              <a:rPr lang="en-US" dirty="0" err="1"/>
              <a:t>izleme</a:t>
            </a:r>
            <a:r>
              <a:rPr lang="en-US" dirty="0"/>
              <a:t> </a:t>
            </a:r>
            <a:r>
              <a:rPr lang="en-US" dirty="0" err="1"/>
              <a:t>ve</a:t>
            </a:r>
            <a:r>
              <a:rPr lang="en-US" dirty="0"/>
              <a:t> </a:t>
            </a:r>
            <a:r>
              <a:rPr lang="en-US" dirty="0" err="1"/>
              <a:t>değerlendirme</a:t>
            </a:r>
            <a:r>
              <a:rPr lang="en-US" dirty="0"/>
              <a:t>, </a:t>
            </a:r>
            <a:r>
              <a:rPr lang="en-US" dirty="0" err="1"/>
              <a:t>yapılacak</a:t>
            </a:r>
            <a:r>
              <a:rPr lang="en-US" dirty="0"/>
              <a:t> </a:t>
            </a:r>
            <a:r>
              <a:rPr lang="en-US" dirty="0" err="1"/>
              <a:t>alanların</a:t>
            </a:r>
            <a:r>
              <a:rPr lang="en-US" dirty="0"/>
              <a:t> </a:t>
            </a:r>
            <a:r>
              <a:rPr lang="en-US" dirty="0" err="1"/>
              <a:t>belirlenmesine</a:t>
            </a:r>
            <a:r>
              <a:rPr lang="en-US" dirty="0"/>
              <a:t> </a:t>
            </a:r>
            <a:r>
              <a:rPr lang="en-US" dirty="0" err="1"/>
              <a:t>yardımcı</a:t>
            </a:r>
            <a:r>
              <a:rPr lang="en-US" dirty="0"/>
              <a:t> </a:t>
            </a:r>
            <a:r>
              <a:rPr lang="en-US" dirty="0" err="1"/>
              <a:t>olur</a:t>
            </a:r>
            <a:r>
              <a:rPr lang="en-US" dirty="0"/>
              <a:t>. </a:t>
            </a:r>
            <a:r>
              <a:rPr lang="en-US" dirty="0" err="1"/>
              <a:t>optimizasyon</a:t>
            </a:r>
            <a:r>
              <a:rPr lang="en-US" dirty="0"/>
              <a:t>, </a:t>
            </a:r>
            <a:r>
              <a:rPr lang="en-US" dirty="0" err="1"/>
              <a:t>yenilik</a:t>
            </a:r>
            <a:r>
              <a:rPr lang="en-US" dirty="0"/>
              <a:t> </a:t>
            </a:r>
            <a:r>
              <a:rPr lang="en-US" dirty="0" err="1"/>
              <a:t>ve</a:t>
            </a:r>
            <a:r>
              <a:rPr lang="en-US" dirty="0"/>
              <a:t> </a:t>
            </a:r>
            <a:r>
              <a:rPr lang="en-US" dirty="0" err="1"/>
              <a:t>kaynak</a:t>
            </a:r>
            <a:r>
              <a:rPr lang="en-US" dirty="0"/>
              <a:t> </a:t>
            </a:r>
            <a:r>
              <a:rPr lang="en-US" dirty="0" err="1"/>
              <a:t>verimliliği</a:t>
            </a:r>
            <a:r>
              <a:rPr lang="en-US" dirty="0"/>
              <a:t>. </a:t>
            </a:r>
            <a:r>
              <a:rPr lang="en-US" dirty="0" err="1"/>
              <a:t>Yine</a:t>
            </a:r>
            <a:r>
              <a:rPr lang="en-US" dirty="0"/>
              <a:t>, </a:t>
            </a:r>
            <a:r>
              <a:rPr lang="en-US" dirty="0" err="1"/>
              <a:t>güncel</a:t>
            </a:r>
            <a:r>
              <a:rPr lang="en-US" dirty="0"/>
              <a:t> </a:t>
            </a:r>
            <a:r>
              <a:rPr lang="en-US" dirty="0" err="1"/>
              <a:t>kalmayı</a:t>
            </a:r>
            <a:r>
              <a:rPr lang="en-US" dirty="0"/>
              <a:t> </a:t>
            </a:r>
            <a:r>
              <a:rPr lang="en-US" dirty="0" err="1"/>
              <a:t>unutmayın</a:t>
            </a:r>
            <a:r>
              <a:rPr lang="en-US" dirty="0"/>
              <a:t>: </a:t>
            </a:r>
            <a:r>
              <a:rPr lang="en-US" b="1" dirty="0" err="1"/>
              <a:t>Trendler</a:t>
            </a:r>
            <a:r>
              <a:rPr lang="en-US" b="1" dirty="0"/>
              <a:t>, Bilgi </a:t>
            </a:r>
            <a:r>
              <a:rPr lang="en-US" b="1" dirty="0" err="1"/>
              <a:t>ve</a:t>
            </a:r>
            <a:r>
              <a:rPr lang="en-US" b="1" dirty="0"/>
              <a:t> </a:t>
            </a:r>
            <a:r>
              <a:rPr lang="en-US" b="1" dirty="0" err="1"/>
              <a:t>Eğitim</a:t>
            </a:r>
            <a:r>
              <a:rPr lang="en-US" b="1" dirty="0"/>
              <a:t>!</a:t>
            </a:r>
            <a:endParaRPr lang="en-IE" b="1" dirty="0">
              <a:ea typeface="Calibri"/>
              <a:cs typeface="Calibri"/>
            </a:endParaRPr>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lIns="91440" tIns="45720" rIns="91440" bIns="45720" anchor="t">
            <a:noAutofit/>
          </a:bodyPr>
          <a:lstStyle/>
          <a:p>
            <a:r>
              <a:rPr lang="en-IE" b="1"/>
              <a:t>Çevik </a:t>
            </a:r>
            <a:r>
              <a:rPr lang="en-IE" b="1" err="1"/>
              <a:t>Kalmak</a:t>
            </a:r>
            <a:r>
              <a:rPr lang="en-IE" b="1"/>
              <a:t>:</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descr="A blue circle with arrows  Description automatically generated">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966841" y="1895044"/>
            <a:ext cx="4025462" cy="3886200"/>
          </a:xfrm>
          <a:prstGeom prst="rect">
            <a:avLst/>
          </a:prstGeom>
        </p:spPr>
      </p:pic>
    </p:spTree>
    <p:extLst>
      <p:ext uri="{BB962C8B-B14F-4D97-AF65-F5344CB8AC3E}">
        <p14:creationId xmlns:p14="http://schemas.microsoft.com/office/powerpoint/2010/main" val="3496927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992218" y="1930486"/>
            <a:ext cx="6531429" cy="3440624"/>
          </a:xfrm>
        </p:spPr>
        <p:txBody>
          <a:bodyPr lIns="91440" tIns="45720" rIns="91440" bIns="45720" anchor="t"/>
          <a:lstStyle/>
          <a:p>
            <a:r>
              <a:rPr lang="tr-TR" dirty="0"/>
              <a:t>Sürdürülebilirlik raporu; şeffaflık ve hesap verebilirliği göstermek için hayati öneme sahiptir. </a:t>
            </a:r>
            <a:r>
              <a:rPr lang="tr-TR" dirty="0">
                <a:ea typeface="+mn-lt"/>
                <a:cs typeface="+mn-lt"/>
              </a:rPr>
              <a:t>Sürdürülebilirlik raporları hazırlayabilir veya işletmenizin ilerlemesini yıllık raporlar, web siteleri veya özel sürdürülebilirlik iletişimleri gibi çeşitli kanallar aracılığıyla</a:t>
            </a:r>
            <a:r>
              <a:rPr lang="tr-TR" dirty="0"/>
              <a:t> paylaşabilirsiniz. Raporlama, temel ölçümleri, başarıları, zorlukları ve gelecekteki hedefleri içermelidir. Harici sertifikalar veya standartlar ek güvenilirlik sağlayabilir ve </a:t>
            </a:r>
            <a:r>
              <a:rPr lang="tr-TR" dirty="0">
                <a:ea typeface="+mn-lt"/>
                <a:cs typeface="+mn-lt"/>
              </a:rPr>
              <a:t>sürdürülebilirlik kriterlerine</a:t>
            </a:r>
            <a:r>
              <a:rPr lang="tr-TR" dirty="0"/>
              <a:t> bağlılığı gösterebilir.</a:t>
            </a:r>
            <a:endParaRPr lang="tr-TR" dirty="0">
              <a:ea typeface="Calibri"/>
              <a:cs typeface="Calibri"/>
            </a:endParaRPr>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a:t>Raporlama ve Sorumluluk:</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20506" y="1930486"/>
            <a:ext cx="4085731" cy="3496341"/>
          </a:xfrm>
          <a:prstGeom prst="rect">
            <a:avLst/>
          </a:prstGeom>
        </p:spPr>
      </p:pic>
    </p:spTree>
    <p:extLst>
      <p:ext uri="{BB962C8B-B14F-4D97-AF65-F5344CB8AC3E}">
        <p14:creationId xmlns:p14="http://schemas.microsoft.com/office/powerpoint/2010/main" val="3457072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5FC80-72EC-0AF7-8423-89EF5E8737D7}"/>
              </a:ext>
            </a:extLst>
          </p:cNvPr>
          <p:cNvSpPr>
            <a:spLocks noGrp="1"/>
          </p:cNvSpPr>
          <p:nvPr>
            <p:ph type="body" sz="quarter" idx="18"/>
          </p:nvPr>
        </p:nvSpPr>
        <p:spPr>
          <a:xfrm>
            <a:off x="1061089" y="1949045"/>
            <a:ext cx="6384740" cy="3440624"/>
          </a:xfrm>
        </p:spPr>
        <p:txBody>
          <a:bodyPr lIns="91440" tIns="45720" rIns="91440" bIns="45720" anchor="t"/>
          <a:lstStyle/>
          <a:p>
            <a:r>
              <a:rPr lang="en-US" dirty="0" err="1"/>
              <a:t>Yukarıda</a:t>
            </a:r>
            <a:r>
              <a:rPr lang="en-US" dirty="0"/>
              <a:t> </a:t>
            </a:r>
            <a:r>
              <a:rPr lang="en-US" dirty="0" err="1"/>
              <a:t>iletişimin</a:t>
            </a:r>
            <a:r>
              <a:rPr lang="en-US" dirty="0"/>
              <a:t> </a:t>
            </a:r>
            <a:r>
              <a:rPr lang="en-US" dirty="0" err="1"/>
              <a:t>önemini</a:t>
            </a:r>
            <a:r>
              <a:rPr lang="en-US" dirty="0"/>
              <a:t> </a:t>
            </a:r>
            <a:r>
              <a:rPr lang="en-US" dirty="0" err="1"/>
              <a:t>belirttik</a:t>
            </a:r>
            <a:r>
              <a:rPr lang="en-US" dirty="0"/>
              <a:t>, </a:t>
            </a:r>
            <a:r>
              <a:rPr lang="en-US" dirty="0" err="1"/>
              <a:t>ancak</a:t>
            </a:r>
            <a:r>
              <a:rPr lang="en-US" dirty="0"/>
              <a:t> </a:t>
            </a:r>
            <a:r>
              <a:rPr lang="en-US" dirty="0" err="1"/>
              <a:t>aynı</a:t>
            </a:r>
            <a:r>
              <a:rPr lang="en-US" dirty="0"/>
              <a:t> </a:t>
            </a:r>
            <a:r>
              <a:rPr lang="en-US" dirty="0" err="1"/>
              <a:t>zamanda</a:t>
            </a:r>
            <a:r>
              <a:rPr lang="en-US" dirty="0"/>
              <a:t> </a:t>
            </a:r>
            <a:r>
              <a:rPr lang="en-US" dirty="0" err="1"/>
              <a:t>iş</a:t>
            </a:r>
            <a:r>
              <a:rPr lang="en-US" dirty="0"/>
              <a:t> </a:t>
            </a:r>
            <a:r>
              <a:rPr lang="en-US" dirty="0" err="1"/>
              <a:t>sektöründeki</a:t>
            </a:r>
            <a:r>
              <a:rPr lang="en-US" dirty="0"/>
              <a:t> </a:t>
            </a:r>
            <a:r>
              <a:rPr lang="en-US" dirty="0" err="1"/>
              <a:t>meslektaşlar</a:t>
            </a:r>
            <a:r>
              <a:rPr lang="en-US" dirty="0"/>
              <a:t>, </a:t>
            </a:r>
            <a:r>
              <a:rPr lang="en-US" dirty="0" err="1"/>
              <a:t>STK'lar</a:t>
            </a:r>
            <a:r>
              <a:rPr lang="en-US" dirty="0"/>
              <a:t> </a:t>
            </a:r>
            <a:r>
              <a:rPr lang="en-US" dirty="0" err="1"/>
              <a:t>veya</a:t>
            </a:r>
            <a:r>
              <a:rPr lang="en-US" dirty="0"/>
              <a:t> </a:t>
            </a:r>
            <a:r>
              <a:rPr lang="en-US" dirty="0" err="1"/>
              <a:t>hükümet</a:t>
            </a:r>
            <a:r>
              <a:rPr lang="en-US" dirty="0"/>
              <a:t> </a:t>
            </a:r>
            <a:r>
              <a:rPr lang="en-US" dirty="0" err="1"/>
              <a:t>kuruluşları</a:t>
            </a:r>
            <a:r>
              <a:rPr lang="en-US" dirty="0"/>
              <a:t> </a:t>
            </a:r>
            <a:r>
              <a:rPr lang="en-US" dirty="0" err="1"/>
              <a:t>ile</a:t>
            </a:r>
            <a:r>
              <a:rPr lang="en-US" dirty="0"/>
              <a:t> </a:t>
            </a:r>
            <a:r>
              <a:rPr lang="en-US" dirty="0" err="1"/>
              <a:t>işbirliği</a:t>
            </a:r>
            <a:r>
              <a:rPr lang="en-US" dirty="0"/>
              <a:t> </a:t>
            </a:r>
            <a:r>
              <a:rPr lang="en-US" dirty="0" err="1"/>
              <a:t>yapmanın</a:t>
            </a:r>
            <a:r>
              <a:rPr lang="en-US" dirty="0"/>
              <a:t> </a:t>
            </a:r>
            <a:r>
              <a:rPr lang="en-US" dirty="0" err="1"/>
              <a:t>ortak</a:t>
            </a:r>
            <a:r>
              <a:rPr lang="en-US" dirty="0"/>
              <a:t> </a:t>
            </a:r>
            <a:r>
              <a:rPr lang="en-US" dirty="0" err="1"/>
              <a:t>sürdürülebilirlik</a:t>
            </a:r>
            <a:r>
              <a:rPr lang="en-US" dirty="0"/>
              <a:t> </a:t>
            </a:r>
            <a:r>
              <a:rPr lang="en-US" dirty="0" err="1"/>
              <a:t>çabalarını</a:t>
            </a:r>
            <a:r>
              <a:rPr lang="en-US" dirty="0"/>
              <a:t> </a:t>
            </a:r>
            <a:r>
              <a:rPr lang="en-US" dirty="0" err="1"/>
              <a:t>artırmak</a:t>
            </a:r>
            <a:r>
              <a:rPr lang="en-US" dirty="0"/>
              <a:t> </a:t>
            </a:r>
            <a:r>
              <a:rPr lang="en-US" dirty="0" err="1"/>
              <a:t>için</a:t>
            </a:r>
            <a:r>
              <a:rPr lang="en-US" dirty="0"/>
              <a:t> de </a:t>
            </a:r>
            <a:r>
              <a:rPr lang="en-US" dirty="0" err="1"/>
              <a:t>önemli</a:t>
            </a:r>
            <a:r>
              <a:rPr lang="en-US" dirty="0"/>
              <a:t> </a:t>
            </a:r>
            <a:r>
              <a:rPr lang="en-US" dirty="0" err="1"/>
              <a:t>olduğunu</a:t>
            </a:r>
            <a:r>
              <a:rPr lang="en-US" dirty="0"/>
              <a:t> </a:t>
            </a:r>
            <a:r>
              <a:rPr lang="en-US" dirty="0" err="1"/>
              <a:t>belirttik</a:t>
            </a:r>
            <a:r>
              <a:rPr lang="en-US" dirty="0"/>
              <a:t>. </a:t>
            </a:r>
            <a:r>
              <a:rPr lang="en-US" dirty="0" err="1">
                <a:ea typeface="+mn-lt"/>
                <a:cs typeface="+mn-lt"/>
              </a:rPr>
              <a:t>Ortaklıklar</a:t>
            </a:r>
            <a:r>
              <a:rPr lang="en-US" dirty="0">
                <a:ea typeface="+mn-lt"/>
                <a:cs typeface="+mn-lt"/>
              </a:rPr>
              <a:t>, </a:t>
            </a:r>
            <a:r>
              <a:rPr lang="en-US" dirty="0" err="1">
                <a:ea typeface="+mn-lt"/>
                <a:cs typeface="+mn-lt"/>
              </a:rPr>
              <a:t>ortak</a:t>
            </a:r>
            <a:r>
              <a:rPr lang="en-US" dirty="0">
                <a:ea typeface="+mn-lt"/>
                <a:cs typeface="+mn-lt"/>
              </a:rPr>
              <a:t> </a:t>
            </a:r>
            <a:r>
              <a:rPr lang="en-US" dirty="0" err="1">
                <a:ea typeface="+mn-lt"/>
                <a:cs typeface="+mn-lt"/>
              </a:rPr>
              <a:t>sürdürülebilirlik</a:t>
            </a:r>
            <a:r>
              <a:rPr lang="en-US" dirty="0">
                <a:ea typeface="+mn-lt"/>
                <a:cs typeface="+mn-lt"/>
              </a:rPr>
              <a:t> </a:t>
            </a:r>
            <a:r>
              <a:rPr lang="en-US" dirty="0" err="1">
                <a:ea typeface="+mn-lt"/>
                <a:cs typeface="+mn-lt"/>
              </a:rPr>
              <a:t>hedeflerine</a:t>
            </a:r>
            <a:r>
              <a:rPr lang="en-US" dirty="0">
                <a:ea typeface="+mn-lt"/>
                <a:cs typeface="+mn-lt"/>
              </a:rPr>
              <a:t> </a:t>
            </a:r>
            <a:r>
              <a:rPr lang="en-US" dirty="0" err="1">
                <a:ea typeface="+mn-lt"/>
                <a:cs typeface="+mn-lt"/>
              </a:rPr>
              <a:t>yönelik</a:t>
            </a:r>
            <a:r>
              <a:rPr lang="en-US" dirty="0">
                <a:ea typeface="+mn-lt"/>
                <a:cs typeface="+mn-lt"/>
              </a:rPr>
              <a:t> </a:t>
            </a:r>
            <a:r>
              <a:rPr lang="en-US" dirty="0" err="1">
                <a:ea typeface="+mn-lt"/>
                <a:cs typeface="+mn-lt"/>
              </a:rPr>
              <a:t>paylaşılan</a:t>
            </a:r>
            <a:r>
              <a:rPr lang="en-US" dirty="0">
                <a:ea typeface="+mn-lt"/>
                <a:cs typeface="+mn-lt"/>
              </a:rPr>
              <a:t> </a:t>
            </a:r>
            <a:r>
              <a:rPr lang="en-US" dirty="0" err="1">
                <a:ea typeface="+mn-lt"/>
                <a:cs typeface="+mn-lt"/>
              </a:rPr>
              <a:t>bilgi</a:t>
            </a:r>
            <a:r>
              <a:rPr lang="en-US" dirty="0">
                <a:ea typeface="+mn-lt"/>
                <a:cs typeface="+mn-lt"/>
              </a:rPr>
              <a:t>, </a:t>
            </a:r>
            <a:r>
              <a:rPr lang="en-US" dirty="0" err="1">
                <a:ea typeface="+mn-lt"/>
                <a:cs typeface="+mn-lt"/>
              </a:rPr>
              <a:t>kaynaklar</a:t>
            </a:r>
            <a:r>
              <a:rPr lang="en-US" dirty="0">
                <a:ea typeface="+mn-lt"/>
                <a:cs typeface="+mn-lt"/>
              </a:rPr>
              <a:t> </a:t>
            </a:r>
            <a:r>
              <a:rPr lang="en-US" dirty="0" err="1">
                <a:ea typeface="+mn-lt"/>
                <a:cs typeface="+mn-lt"/>
              </a:rPr>
              <a:t>ve</a:t>
            </a:r>
            <a:r>
              <a:rPr lang="en-US" dirty="0">
                <a:ea typeface="+mn-lt"/>
                <a:cs typeface="+mn-lt"/>
              </a:rPr>
              <a:t> </a:t>
            </a:r>
            <a:r>
              <a:rPr lang="en-US" dirty="0" err="1">
                <a:ea typeface="+mn-lt"/>
                <a:cs typeface="+mn-lt"/>
              </a:rPr>
              <a:t>ortak</a:t>
            </a:r>
            <a:r>
              <a:rPr lang="en-US" dirty="0">
                <a:ea typeface="+mn-lt"/>
                <a:cs typeface="+mn-lt"/>
              </a:rPr>
              <a:t> </a:t>
            </a:r>
            <a:r>
              <a:rPr lang="en-US" dirty="0" err="1">
                <a:ea typeface="+mn-lt"/>
                <a:cs typeface="+mn-lt"/>
              </a:rPr>
              <a:t>eyleme</a:t>
            </a:r>
            <a:r>
              <a:rPr lang="en-US" dirty="0">
                <a:ea typeface="+mn-lt"/>
                <a:cs typeface="+mn-lt"/>
              </a:rPr>
              <a:t> </a:t>
            </a:r>
            <a:r>
              <a:rPr lang="en-US" dirty="0" err="1">
                <a:ea typeface="+mn-lt"/>
                <a:cs typeface="+mn-lt"/>
              </a:rPr>
              <a:t>olanak</a:t>
            </a:r>
            <a:r>
              <a:rPr lang="en-US" dirty="0">
                <a:ea typeface="+mn-lt"/>
                <a:cs typeface="+mn-lt"/>
              </a:rPr>
              <a:t> </a:t>
            </a:r>
            <a:r>
              <a:rPr lang="en-US" dirty="0" err="1">
                <a:ea typeface="+mn-lt"/>
                <a:cs typeface="+mn-lt"/>
              </a:rPr>
              <a:t>tanır</a:t>
            </a:r>
            <a:r>
              <a:rPr lang="en-US" dirty="0">
                <a:ea typeface="+mn-lt"/>
                <a:cs typeface="+mn-lt"/>
              </a:rPr>
              <a:t>. </a:t>
            </a:r>
            <a:r>
              <a:rPr lang="en-US" dirty="0" err="1">
                <a:ea typeface="+mn-lt"/>
                <a:cs typeface="+mn-lt"/>
              </a:rPr>
              <a:t>İşbirliği</a:t>
            </a:r>
            <a:r>
              <a:rPr lang="en-US" dirty="0">
                <a:ea typeface="+mn-lt"/>
                <a:cs typeface="+mn-lt"/>
              </a:rPr>
              <a:t> </a:t>
            </a:r>
            <a:r>
              <a:rPr lang="en-US" dirty="0" err="1">
                <a:ea typeface="+mn-lt"/>
                <a:cs typeface="+mn-lt"/>
              </a:rPr>
              <a:t>girişimleri</a:t>
            </a:r>
            <a:r>
              <a:rPr lang="en-US" dirty="0">
                <a:ea typeface="+mn-lt"/>
                <a:cs typeface="+mn-lt"/>
              </a:rPr>
              <a:t>, </a:t>
            </a:r>
            <a:r>
              <a:rPr lang="en-US" dirty="0" err="1">
                <a:ea typeface="+mn-lt"/>
                <a:cs typeface="+mn-lt"/>
              </a:rPr>
              <a:t>araştırma</a:t>
            </a:r>
            <a:r>
              <a:rPr lang="en-US" dirty="0">
                <a:ea typeface="+mn-lt"/>
                <a:cs typeface="+mn-lt"/>
              </a:rPr>
              <a:t> </a:t>
            </a:r>
            <a:r>
              <a:rPr lang="en-US" dirty="0" err="1">
                <a:ea typeface="+mn-lt"/>
                <a:cs typeface="+mn-lt"/>
              </a:rPr>
              <a:t>projelerini</a:t>
            </a:r>
            <a:r>
              <a:rPr lang="en-US" dirty="0">
                <a:ea typeface="+mn-lt"/>
                <a:cs typeface="+mn-lt"/>
              </a:rPr>
              <a:t>, </a:t>
            </a:r>
            <a:r>
              <a:rPr lang="en-US" dirty="0" err="1">
                <a:ea typeface="+mn-lt"/>
                <a:cs typeface="+mn-lt"/>
              </a:rPr>
              <a:t>savunuculuk</a:t>
            </a:r>
            <a:r>
              <a:rPr lang="en-US" dirty="0">
                <a:ea typeface="+mn-lt"/>
                <a:cs typeface="+mn-lt"/>
              </a:rPr>
              <a:t> </a:t>
            </a:r>
            <a:r>
              <a:rPr lang="en-US" dirty="0" err="1">
                <a:ea typeface="+mn-lt"/>
                <a:cs typeface="+mn-lt"/>
              </a:rPr>
              <a:t>kampanyalarını</a:t>
            </a:r>
            <a:r>
              <a:rPr lang="en-US" dirty="0">
                <a:ea typeface="+mn-lt"/>
                <a:cs typeface="+mn-lt"/>
              </a:rPr>
              <a:t>, </a:t>
            </a:r>
            <a:r>
              <a:rPr lang="en-US" dirty="0" err="1">
                <a:ea typeface="+mn-lt"/>
                <a:cs typeface="+mn-lt"/>
              </a:rPr>
              <a:t>tedarik</a:t>
            </a:r>
            <a:r>
              <a:rPr lang="en-US" dirty="0">
                <a:ea typeface="+mn-lt"/>
                <a:cs typeface="+mn-lt"/>
              </a:rPr>
              <a:t> </a:t>
            </a:r>
            <a:r>
              <a:rPr lang="en-US" dirty="0" err="1">
                <a:ea typeface="+mn-lt"/>
                <a:cs typeface="+mn-lt"/>
              </a:rPr>
              <a:t>zinciri</a:t>
            </a:r>
            <a:r>
              <a:rPr lang="en-US" dirty="0">
                <a:ea typeface="+mn-lt"/>
                <a:cs typeface="+mn-lt"/>
              </a:rPr>
              <a:t> </a:t>
            </a:r>
            <a:r>
              <a:rPr lang="en-US" dirty="0" err="1">
                <a:ea typeface="+mn-lt"/>
                <a:cs typeface="+mn-lt"/>
              </a:rPr>
              <a:t>işbirliklerini</a:t>
            </a:r>
            <a:r>
              <a:rPr lang="en-US" dirty="0">
                <a:ea typeface="+mn-lt"/>
                <a:cs typeface="+mn-lt"/>
              </a:rPr>
              <a:t> </a:t>
            </a:r>
            <a:r>
              <a:rPr lang="en-US" dirty="0" err="1">
                <a:ea typeface="+mn-lt"/>
                <a:cs typeface="+mn-lt"/>
              </a:rPr>
              <a:t>veya</a:t>
            </a:r>
            <a:r>
              <a:rPr lang="en-US" dirty="0">
                <a:ea typeface="+mn-lt"/>
                <a:cs typeface="+mn-lt"/>
              </a:rPr>
              <a:t> </a:t>
            </a:r>
            <a:r>
              <a:rPr lang="en-US" dirty="0" err="1">
                <a:ea typeface="+mn-lt"/>
                <a:cs typeface="+mn-lt"/>
              </a:rPr>
              <a:t>endüstri</a:t>
            </a:r>
            <a:r>
              <a:rPr lang="en-US" dirty="0">
                <a:ea typeface="+mn-lt"/>
                <a:cs typeface="+mn-lt"/>
              </a:rPr>
              <a:t> </a:t>
            </a:r>
            <a:r>
              <a:rPr lang="en-US" dirty="0" err="1">
                <a:ea typeface="+mn-lt"/>
                <a:cs typeface="+mn-lt"/>
              </a:rPr>
              <a:t>sürdürülebilirlik</a:t>
            </a:r>
            <a:r>
              <a:rPr lang="en-US" dirty="0">
                <a:ea typeface="+mn-lt"/>
                <a:cs typeface="+mn-lt"/>
              </a:rPr>
              <a:t> </a:t>
            </a:r>
            <a:r>
              <a:rPr lang="en-US" dirty="0" err="1">
                <a:ea typeface="+mn-lt"/>
                <a:cs typeface="+mn-lt"/>
              </a:rPr>
              <a:t>girişimlerine</a:t>
            </a:r>
            <a:r>
              <a:rPr lang="en-US" dirty="0">
                <a:ea typeface="+mn-lt"/>
                <a:cs typeface="+mn-lt"/>
              </a:rPr>
              <a:t> </a:t>
            </a:r>
            <a:r>
              <a:rPr lang="en-US" dirty="0" err="1">
                <a:ea typeface="+mn-lt"/>
                <a:cs typeface="+mn-lt"/>
              </a:rPr>
              <a:t>katılımı</a:t>
            </a:r>
            <a:r>
              <a:rPr lang="en-US" dirty="0">
                <a:ea typeface="+mn-lt"/>
                <a:cs typeface="+mn-lt"/>
              </a:rPr>
              <a:t> </a:t>
            </a:r>
            <a:r>
              <a:rPr lang="en-US" dirty="0" err="1">
                <a:ea typeface="+mn-lt"/>
                <a:cs typeface="+mn-lt"/>
              </a:rPr>
              <a:t>içerebilir</a:t>
            </a:r>
            <a:r>
              <a:rPr lang="en-US" dirty="0">
                <a:ea typeface="+mn-lt"/>
                <a:cs typeface="+mn-lt"/>
              </a:rPr>
              <a:t>.</a:t>
            </a:r>
            <a:endParaRPr lang="en-IE" dirty="0">
              <a:ea typeface="+mn-lt"/>
              <a:cs typeface="+mn-lt"/>
            </a:endParaRPr>
          </a:p>
        </p:txBody>
      </p:sp>
      <p:sp>
        <p:nvSpPr>
          <p:cNvPr id="3" name="Text Placeholder 2">
            <a:extLst>
              <a:ext uri="{FF2B5EF4-FFF2-40B4-BE49-F238E27FC236}">
                <a16:creationId xmlns:a16="http://schemas.microsoft.com/office/drawing/2014/main" id="{7DCBC1DD-0F92-0B7C-1E7A-522361E372BF}"/>
              </a:ext>
            </a:extLst>
          </p:cNvPr>
          <p:cNvSpPr>
            <a:spLocks noGrp="1"/>
          </p:cNvSpPr>
          <p:nvPr>
            <p:ph type="body" sz="quarter" idx="16"/>
          </p:nvPr>
        </p:nvSpPr>
        <p:spPr/>
        <p:txBody>
          <a:bodyPr/>
          <a:lstStyle/>
          <a:p>
            <a:pPr algn="l" rtl="0"/>
            <a:r>
              <a:rPr lang="en-IE" b="1"/>
              <a:t>İşbirliği ve Ortaklıklar:</a:t>
            </a:r>
          </a:p>
        </p:txBody>
      </p:sp>
      <p:grpSp>
        <p:nvGrpSpPr>
          <p:cNvPr id="4" name="Graphic 2">
            <a:extLst>
              <a:ext uri="{FF2B5EF4-FFF2-40B4-BE49-F238E27FC236}">
                <a16:creationId xmlns:a16="http://schemas.microsoft.com/office/drawing/2014/main" id="{ED275939-C97A-1E19-9C3D-714D6828BA58}"/>
              </a:ext>
            </a:extLst>
          </p:cNvPr>
          <p:cNvGrpSpPr/>
          <p:nvPr/>
        </p:nvGrpSpPr>
        <p:grpSpPr>
          <a:xfrm>
            <a:off x="10755345" y="190372"/>
            <a:ext cx="978186" cy="979254"/>
            <a:chOff x="690225" y="4499263"/>
            <a:chExt cx="1499146" cy="1521296"/>
          </a:xfrm>
        </p:grpSpPr>
        <p:sp>
          <p:nvSpPr>
            <p:cNvPr id="5" name="Freeform 12">
              <a:extLst>
                <a:ext uri="{FF2B5EF4-FFF2-40B4-BE49-F238E27FC236}">
                  <a16:creationId xmlns:a16="http://schemas.microsoft.com/office/drawing/2014/main" id="{01F5CB1F-5093-8E87-A051-2528415EABC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A24F1B46-CB68-DF2C-2841-4B3A25443A4E}"/>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627F6CBB-32B9-71B2-DE38-3DB9AA94F67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5DC4DB9D-7596-58E4-B465-8A6FF2F52FF1}"/>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40">
                <a:extLst>
                  <a:ext uri="{FF2B5EF4-FFF2-40B4-BE49-F238E27FC236}">
                    <a16:creationId xmlns:a16="http://schemas.microsoft.com/office/drawing/2014/main" id="{169D8AF9-CB02-3931-0EC2-CBFEFCAC1DE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41">
                <a:extLst>
                  <a:ext uri="{FF2B5EF4-FFF2-40B4-BE49-F238E27FC236}">
                    <a16:creationId xmlns:a16="http://schemas.microsoft.com/office/drawing/2014/main" id="{7D06E728-7E27-A8D7-C31A-3223A9BF95D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42">
                <a:extLst>
                  <a:ext uri="{FF2B5EF4-FFF2-40B4-BE49-F238E27FC236}">
                    <a16:creationId xmlns:a16="http://schemas.microsoft.com/office/drawing/2014/main" id="{60F68133-97A8-7A73-EAC3-E2A2C772CCF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2D6C648B-5E44-7A6F-88B6-6A27F5BC21CD}"/>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06B77B36-9D42-911B-C612-7EE3ABFA96A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AE14F68E-C6E8-96F9-E504-3A4F58A2B10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29E06BBD-1843-585D-6263-65FB88BA579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41442FBE-CC95-61DE-4FCE-17C9FEBD9A8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5CF60A7F-B691-B213-58FC-E7F59953254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3CFB5A34-6125-EE1E-941E-128E9C9EC6A4}"/>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0ABABAAA-0749-55EF-C6D0-1611119E331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CE1CF171-B14C-FDD1-F0B8-81DC02B654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78272027-88D6-5CDC-07B1-80276703F64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F42759B3-5FDE-2525-D694-8E2333C337B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607F9DFA-8394-86C0-C9FE-2945AB8B7BC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D00E33F2-49B5-21B8-F9EF-9A9836AA0006}"/>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C16C8CD7-1DC6-A0A7-4776-14A67213B43A}"/>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E2D099C3-713B-E234-EDA5-25FE7DABE76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CF751E75-614B-AF9F-B4C6-DD3CBD0019F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FEDC24C4-EAD8-FF53-CCB4-BD51E757512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103E2EDA-5CEF-7603-44AA-AADEC83BE230}"/>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BEB0085-CCE1-498F-B1BB-ECC2B43821F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Picture 33">
            <a:extLst>
              <a:ext uri="{FF2B5EF4-FFF2-40B4-BE49-F238E27FC236}">
                <a16:creationId xmlns:a16="http://schemas.microsoft.com/office/drawing/2014/main" id="{359857B1-F019-12B0-5535-696125256FD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500796" y="1949045"/>
            <a:ext cx="4546474" cy="3886200"/>
          </a:xfrm>
          <a:prstGeom prst="rect">
            <a:avLst/>
          </a:prstGeom>
        </p:spPr>
      </p:pic>
      <p:sp>
        <p:nvSpPr>
          <p:cNvPr id="36" name="TextBox 35">
            <a:extLst>
              <a:ext uri="{FF2B5EF4-FFF2-40B4-BE49-F238E27FC236}">
                <a16:creationId xmlns:a16="http://schemas.microsoft.com/office/drawing/2014/main" id="{7BFA5852-213C-F314-18A7-D00190DF4D1E}"/>
              </a:ext>
            </a:extLst>
          </p:cNvPr>
          <p:cNvSpPr txBox="1"/>
          <p:nvPr/>
        </p:nvSpPr>
        <p:spPr>
          <a:xfrm>
            <a:off x="514351" y="6124148"/>
            <a:ext cx="6321878" cy="369332"/>
          </a:xfrm>
          <a:prstGeom prst="rect">
            <a:avLst/>
          </a:prstGeom>
          <a:noFill/>
        </p:spPr>
        <p:txBody>
          <a:bodyPr wrap="square">
            <a:spAutoFit/>
          </a:bodyPr>
          <a:lstStyle/>
          <a:p>
            <a:pPr algn="l" rtl="0"/>
            <a:r>
              <a:rPr lang="en-US" b="1">
                <a:solidFill>
                  <a:srgbClr val="000000"/>
                </a:solidFill>
                <a:hlinkClick r:id="rId4">
                  <a:extLst>
                    <a:ext uri="{A12FA001-AC4F-418D-AE19-62706E023703}">
                      <ahyp:hlinkClr xmlns:ahyp="http://schemas.microsoft.com/office/drawing/2018/hyperlinkcolor" val="tx"/>
                    </a:ext>
                  </a:extLst>
                </a:hlinkClick>
              </a:rPr>
              <a:t>Kurumsal Sosyal Sorumluluk (KSS) ve Sürdürülebilirlik (bitc.ie)</a:t>
            </a:r>
            <a:endParaRPr lang="en-IE" b="1">
              <a:solidFill>
                <a:srgbClr val="000000"/>
              </a:solidFill>
            </a:endParaRPr>
          </a:p>
        </p:txBody>
      </p:sp>
      <p:sp>
        <p:nvSpPr>
          <p:cNvPr id="37" name="TextBox 36">
            <a:extLst>
              <a:ext uri="{FF2B5EF4-FFF2-40B4-BE49-F238E27FC236}">
                <a16:creationId xmlns:a16="http://schemas.microsoft.com/office/drawing/2014/main" id="{FF062D53-28C8-8FA1-8409-E7344F2E2E58}"/>
              </a:ext>
            </a:extLst>
          </p:cNvPr>
          <p:cNvSpPr txBox="1"/>
          <p:nvPr/>
        </p:nvSpPr>
        <p:spPr>
          <a:xfrm>
            <a:off x="0" y="5745967"/>
            <a:ext cx="3041374" cy="369332"/>
          </a:xfrm>
          <a:prstGeom prst="rect">
            <a:avLst/>
          </a:prstGeom>
          <a:solidFill>
            <a:srgbClr val="F79037"/>
          </a:solidFill>
        </p:spPr>
        <p:txBody>
          <a:bodyPr wrap="square" rtlCol="0">
            <a:spAutoFit/>
          </a:bodyPr>
          <a:lstStyle/>
          <a:p>
            <a:pPr algn="l" rtl="0"/>
            <a:r>
              <a:rPr lang="en-IE" b="1" dirty="0">
                <a:solidFill>
                  <a:srgbClr val="000000"/>
                </a:solidFill>
              </a:rPr>
              <a:t>Bir İrlanda </a:t>
            </a:r>
            <a:r>
              <a:rPr lang="en-IE" b="1" dirty="0" err="1">
                <a:solidFill>
                  <a:srgbClr val="000000"/>
                </a:solidFill>
              </a:rPr>
              <a:t>iş</a:t>
            </a:r>
            <a:r>
              <a:rPr lang="en-IE" b="1" dirty="0">
                <a:solidFill>
                  <a:srgbClr val="000000"/>
                </a:solidFill>
              </a:rPr>
              <a:t> </a:t>
            </a:r>
            <a:r>
              <a:rPr lang="en-IE" b="1" dirty="0" err="1">
                <a:solidFill>
                  <a:srgbClr val="000000"/>
                </a:solidFill>
              </a:rPr>
              <a:t>desteği</a:t>
            </a:r>
            <a:r>
              <a:rPr lang="en-IE" b="1" dirty="0">
                <a:solidFill>
                  <a:srgbClr val="000000"/>
                </a:solidFill>
              </a:rPr>
              <a:t> </a:t>
            </a:r>
            <a:r>
              <a:rPr lang="en-IE" b="1" dirty="0" err="1">
                <a:solidFill>
                  <a:srgbClr val="000000"/>
                </a:solidFill>
              </a:rPr>
              <a:t>örneği</a:t>
            </a:r>
            <a:r>
              <a:rPr lang="en-IE" b="1" dirty="0">
                <a:solidFill>
                  <a:srgbClr val="000000"/>
                </a:solidFill>
              </a:rPr>
              <a:t>:</a:t>
            </a:r>
          </a:p>
        </p:txBody>
      </p:sp>
      <p:grpSp>
        <p:nvGrpSpPr>
          <p:cNvPr id="38" name="Graphic 4">
            <a:extLst>
              <a:ext uri="{FF2B5EF4-FFF2-40B4-BE49-F238E27FC236}">
                <a16:creationId xmlns:a16="http://schemas.microsoft.com/office/drawing/2014/main" id="{DC481B64-73AB-8742-55B6-1108CC02B9F4}"/>
              </a:ext>
            </a:extLst>
          </p:cNvPr>
          <p:cNvGrpSpPr/>
          <p:nvPr/>
        </p:nvGrpSpPr>
        <p:grpSpPr>
          <a:xfrm>
            <a:off x="9528" y="4473370"/>
            <a:ext cx="622607" cy="1017017"/>
            <a:chOff x="9129274" y="2719113"/>
            <a:chExt cx="717139" cy="1386497"/>
          </a:xfrm>
          <a:solidFill>
            <a:srgbClr val="F79037"/>
          </a:solidFill>
        </p:grpSpPr>
        <p:grpSp>
          <p:nvGrpSpPr>
            <p:cNvPr id="39" name="Graphic 4">
              <a:extLst>
                <a:ext uri="{FF2B5EF4-FFF2-40B4-BE49-F238E27FC236}">
                  <a16:creationId xmlns:a16="http://schemas.microsoft.com/office/drawing/2014/main" id="{601C19D0-B1EB-FC53-46CE-DC4DEBD40DD3}"/>
                </a:ext>
              </a:extLst>
            </p:cNvPr>
            <p:cNvGrpSpPr/>
            <p:nvPr/>
          </p:nvGrpSpPr>
          <p:grpSpPr>
            <a:xfrm>
              <a:off x="9159507" y="2719113"/>
              <a:ext cx="446280" cy="440141"/>
              <a:chOff x="9159507" y="2719113"/>
              <a:chExt cx="446280" cy="440141"/>
            </a:xfrm>
            <a:grpFill/>
          </p:grpSpPr>
          <p:sp>
            <p:nvSpPr>
              <p:cNvPr id="48" name="Freeform 18">
                <a:extLst>
                  <a:ext uri="{FF2B5EF4-FFF2-40B4-BE49-F238E27FC236}">
                    <a16:creationId xmlns:a16="http://schemas.microsoft.com/office/drawing/2014/main" id="{94DE2039-5D9A-F098-4D85-FA820B84B7E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49" name="Freeform 19">
                <a:extLst>
                  <a:ext uri="{FF2B5EF4-FFF2-40B4-BE49-F238E27FC236}">
                    <a16:creationId xmlns:a16="http://schemas.microsoft.com/office/drawing/2014/main" id="{3C19A2F0-4C7E-7A81-443A-CA099BAF51E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40" name="Graphic 4">
              <a:extLst>
                <a:ext uri="{FF2B5EF4-FFF2-40B4-BE49-F238E27FC236}">
                  <a16:creationId xmlns:a16="http://schemas.microsoft.com/office/drawing/2014/main" id="{8DA781F3-3526-6F14-D1AE-91F49F8152C9}"/>
                </a:ext>
              </a:extLst>
            </p:cNvPr>
            <p:cNvGrpSpPr/>
            <p:nvPr/>
          </p:nvGrpSpPr>
          <p:grpSpPr>
            <a:xfrm>
              <a:off x="9129274" y="2893887"/>
              <a:ext cx="717139" cy="1211724"/>
              <a:chOff x="9129274" y="2893887"/>
              <a:chExt cx="717139" cy="1211724"/>
            </a:xfrm>
            <a:grpFill/>
          </p:grpSpPr>
          <p:sp>
            <p:nvSpPr>
              <p:cNvPr id="41" name="Freeform 21">
                <a:extLst>
                  <a:ext uri="{FF2B5EF4-FFF2-40B4-BE49-F238E27FC236}">
                    <a16:creationId xmlns:a16="http://schemas.microsoft.com/office/drawing/2014/main" id="{5792DE37-C25B-2FC3-A214-933C71FB62D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42" name="Freeform 22">
                <a:extLst>
                  <a:ext uri="{FF2B5EF4-FFF2-40B4-BE49-F238E27FC236}">
                    <a16:creationId xmlns:a16="http://schemas.microsoft.com/office/drawing/2014/main" id="{55A3C1BC-D33E-A08D-70D0-3A6F3D32605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43" name="Freeform 23">
                <a:extLst>
                  <a:ext uri="{FF2B5EF4-FFF2-40B4-BE49-F238E27FC236}">
                    <a16:creationId xmlns:a16="http://schemas.microsoft.com/office/drawing/2014/main" id="{BEC2B2C1-B81B-3A12-750F-D5FC3C14F4B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44" name="Freeform 24">
                <a:extLst>
                  <a:ext uri="{FF2B5EF4-FFF2-40B4-BE49-F238E27FC236}">
                    <a16:creationId xmlns:a16="http://schemas.microsoft.com/office/drawing/2014/main" id="{DF16871A-1335-0820-DB45-0E95913CAB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45" name="Freeform 25">
                <a:extLst>
                  <a:ext uri="{FF2B5EF4-FFF2-40B4-BE49-F238E27FC236}">
                    <a16:creationId xmlns:a16="http://schemas.microsoft.com/office/drawing/2014/main" id="{C96B8A6F-0DB7-8905-3B5A-E64292B6D74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46" name="Freeform 26">
                <a:extLst>
                  <a:ext uri="{FF2B5EF4-FFF2-40B4-BE49-F238E27FC236}">
                    <a16:creationId xmlns:a16="http://schemas.microsoft.com/office/drawing/2014/main" id="{B6CECEB1-4229-9A3D-AD8B-9EDF065F50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47" name="Freeform 27">
                <a:extLst>
                  <a:ext uri="{FF2B5EF4-FFF2-40B4-BE49-F238E27FC236}">
                    <a16:creationId xmlns:a16="http://schemas.microsoft.com/office/drawing/2014/main" id="{4C9363DF-DA79-FBF8-4C1A-909F7C7F80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98407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72EAB-021C-16E0-ACD3-3213F8DBDBB5}"/>
              </a:ext>
            </a:extLst>
          </p:cNvPr>
          <p:cNvSpPr>
            <a:spLocks noGrp="1"/>
          </p:cNvSpPr>
          <p:nvPr>
            <p:ph type="body" sz="quarter" idx="18"/>
          </p:nvPr>
        </p:nvSpPr>
        <p:spPr>
          <a:xfrm>
            <a:off x="807595" y="1452563"/>
            <a:ext cx="5197643" cy="3025975"/>
          </a:xfrm>
        </p:spPr>
        <p:txBody>
          <a:bodyPr lIns="91440" tIns="45720" rIns="91440" bIns="45720" anchor="t"/>
          <a:lstStyle/>
          <a:p>
            <a:pPr algn="l" rtl="0"/>
            <a:r>
              <a:rPr lang="en-IE" dirty="0"/>
              <a:t>Bu </a:t>
            </a:r>
            <a:r>
              <a:rPr lang="en-IE" dirty="0" err="1"/>
              <a:t>kurs</a:t>
            </a:r>
            <a:r>
              <a:rPr lang="en-IE" dirty="0"/>
              <a:t>, </a:t>
            </a:r>
            <a:r>
              <a:rPr lang="en-IE" dirty="0" err="1"/>
              <a:t>açık</a:t>
            </a:r>
            <a:r>
              <a:rPr lang="en-IE" dirty="0"/>
              <a:t> </a:t>
            </a:r>
            <a:r>
              <a:rPr lang="en-IE" dirty="0" err="1"/>
              <a:t>erişimli</a:t>
            </a:r>
            <a:r>
              <a:rPr lang="en-IE" dirty="0"/>
              <a:t> </a:t>
            </a:r>
            <a:r>
              <a:rPr lang="en-IE" dirty="0" err="1"/>
              <a:t>bir</a:t>
            </a:r>
            <a:r>
              <a:rPr lang="en-IE" dirty="0"/>
              <a:t> </a:t>
            </a:r>
            <a:r>
              <a:rPr lang="en-IE" dirty="0" err="1"/>
              <a:t>kurstur</a:t>
            </a:r>
            <a:r>
              <a:rPr lang="en-IE" dirty="0"/>
              <a:t> </a:t>
            </a:r>
            <a:r>
              <a:rPr lang="en-IE" dirty="0" err="1"/>
              <a:t>ve</a:t>
            </a:r>
            <a:r>
              <a:rPr lang="en-IE" dirty="0"/>
              <a:t> </a:t>
            </a:r>
            <a:r>
              <a:rPr lang="en-IE" dirty="0" err="1"/>
              <a:t>kendi</a:t>
            </a:r>
            <a:r>
              <a:rPr lang="en-IE" dirty="0"/>
              <a:t> </a:t>
            </a:r>
            <a:r>
              <a:rPr lang="en-IE" dirty="0" err="1"/>
              <a:t>zamanınızda</a:t>
            </a:r>
            <a:r>
              <a:rPr lang="en-IE" dirty="0"/>
              <a:t> </a:t>
            </a:r>
            <a:r>
              <a:rPr lang="en-IE" dirty="0" err="1"/>
              <a:t>ve</a:t>
            </a:r>
            <a:r>
              <a:rPr lang="en-IE" dirty="0"/>
              <a:t> </a:t>
            </a:r>
            <a:r>
              <a:rPr lang="en-IE" dirty="0" err="1"/>
              <a:t>istediğiniz</a:t>
            </a:r>
            <a:r>
              <a:rPr lang="en-IE" dirty="0"/>
              <a:t> </a:t>
            </a:r>
            <a:r>
              <a:rPr lang="en-IE" dirty="0" err="1"/>
              <a:t>sıklıkta</a:t>
            </a:r>
            <a:r>
              <a:rPr lang="en-IE" dirty="0"/>
              <a:t> </a:t>
            </a:r>
            <a:r>
              <a:rPr lang="en-IE" dirty="0" err="1"/>
              <a:t>kullanabilirsiniz</a:t>
            </a:r>
            <a:r>
              <a:rPr lang="en-IE" dirty="0"/>
              <a:t>.</a:t>
            </a:r>
          </a:p>
          <a:p>
            <a:r>
              <a:rPr lang="en-IE" dirty="0" err="1"/>
              <a:t>Lütfen</a:t>
            </a:r>
            <a:r>
              <a:rPr lang="en-IE" dirty="0"/>
              <a:t> </a:t>
            </a:r>
            <a:r>
              <a:rPr lang="en-IE" dirty="0" err="1">
                <a:ea typeface="+mn-lt"/>
                <a:cs typeface="+mn-lt"/>
              </a:rPr>
              <a:t>yönünüzü</a:t>
            </a:r>
            <a:r>
              <a:rPr lang="en-IE" dirty="0">
                <a:ea typeface="+mn-lt"/>
                <a:cs typeface="+mn-lt"/>
              </a:rPr>
              <a:t> </a:t>
            </a:r>
            <a:r>
              <a:rPr lang="en-IE" dirty="0" err="1">
                <a:ea typeface="+mn-lt"/>
                <a:cs typeface="+mn-lt"/>
              </a:rPr>
              <a:t>ve</a:t>
            </a:r>
            <a:r>
              <a:rPr lang="en-IE" dirty="0">
                <a:ea typeface="+mn-lt"/>
                <a:cs typeface="+mn-lt"/>
              </a:rPr>
              <a:t> </a:t>
            </a:r>
            <a:r>
              <a:rPr lang="en-IE" dirty="0" err="1">
                <a:ea typeface="+mn-lt"/>
                <a:cs typeface="+mn-lt"/>
              </a:rPr>
              <a:t>hevesinizi</a:t>
            </a:r>
            <a:r>
              <a:rPr lang="en-IE" dirty="0">
                <a:ea typeface="+mn-lt"/>
                <a:cs typeface="+mn-lt"/>
              </a:rPr>
              <a:t> </a:t>
            </a:r>
            <a:r>
              <a:rPr lang="en-IE" dirty="0" err="1">
                <a:ea typeface="+mn-lt"/>
                <a:cs typeface="+mn-lt"/>
              </a:rPr>
              <a:t>kaybederseniz</a:t>
            </a:r>
            <a:r>
              <a:rPr lang="en-IE" dirty="0">
                <a:ea typeface="+mn-lt"/>
                <a:cs typeface="+mn-lt"/>
              </a:rPr>
              <a:t> </a:t>
            </a:r>
            <a:r>
              <a:rPr lang="en-IE" b="1" dirty="0" err="1">
                <a:ea typeface="+mn-lt"/>
                <a:cs typeface="+mn-lt"/>
              </a:rPr>
              <a:t>Etik</a:t>
            </a:r>
            <a:r>
              <a:rPr lang="en-IE" b="1" dirty="0">
                <a:ea typeface="+mn-lt"/>
                <a:cs typeface="+mn-lt"/>
              </a:rPr>
              <a:t> </a:t>
            </a:r>
            <a:r>
              <a:rPr lang="en-IE" b="1" dirty="0" err="1">
                <a:ea typeface="+mn-lt"/>
                <a:cs typeface="+mn-lt"/>
              </a:rPr>
              <a:t>Gıda</a:t>
            </a:r>
            <a:r>
              <a:rPr lang="en-IE" b="1" dirty="0">
                <a:ea typeface="+mn-lt"/>
                <a:cs typeface="+mn-lt"/>
              </a:rPr>
              <a:t> </a:t>
            </a:r>
            <a:r>
              <a:rPr lang="en-IE" b="1" dirty="0" err="1">
                <a:ea typeface="+mn-lt"/>
                <a:cs typeface="+mn-lt"/>
              </a:rPr>
              <a:t>Girişimcisi</a:t>
            </a:r>
            <a:r>
              <a:rPr lang="en-IE" dirty="0">
                <a:ea typeface="+mn-lt"/>
                <a:cs typeface="+mn-lt"/>
              </a:rPr>
              <a:t> </a:t>
            </a:r>
            <a:r>
              <a:rPr lang="en-IE" dirty="0" err="1">
                <a:ea typeface="+mn-lt"/>
                <a:cs typeface="+mn-lt"/>
              </a:rPr>
              <a:t>kursuna</a:t>
            </a:r>
            <a:r>
              <a:rPr lang="en-IE" dirty="0">
                <a:ea typeface="+mn-lt"/>
                <a:cs typeface="+mn-lt"/>
              </a:rPr>
              <a:t> </a:t>
            </a:r>
            <a:r>
              <a:rPr lang="en-IE" dirty="0" err="1">
                <a:ea typeface="+mn-lt"/>
                <a:cs typeface="+mn-lt"/>
              </a:rPr>
              <a:t>geri</a:t>
            </a:r>
            <a:r>
              <a:rPr lang="en-IE" dirty="0">
                <a:ea typeface="+mn-lt"/>
                <a:cs typeface="+mn-lt"/>
              </a:rPr>
              <a:t> </a:t>
            </a:r>
            <a:r>
              <a:rPr lang="en-IE" dirty="0" err="1">
                <a:ea typeface="+mn-lt"/>
                <a:cs typeface="+mn-lt"/>
              </a:rPr>
              <a:t>dönün</a:t>
            </a:r>
            <a:r>
              <a:rPr lang="en-IE" dirty="0">
                <a:ea typeface="+mn-lt"/>
                <a:cs typeface="+mn-lt"/>
              </a:rPr>
              <a:t>. </a:t>
            </a:r>
            <a:r>
              <a:rPr lang="en-IE" dirty="0" err="1"/>
              <a:t>Kursun</a:t>
            </a:r>
            <a:r>
              <a:rPr lang="en-IE" dirty="0"/>
              <a:t> </a:t>
            </a:r>
            <a:r>
              <a:rPr lang="en-IE" dirty="0" err="1"/>
              <a:t>belirli</a:t>
            </a:r>
            <a:r>
              <a:rPr lang="en-IE" dirty="0"/>
              <a:t> </a:t>
            </a:r>
            <a:r>
              <a:rPr lang="en-IE" dirty="0" err="1"/>
              <a:t>öğelerinde</a:t>
            </a:r>
            <a:r>
              <a:rPr lang="en-IE" dirty="0"/>
              <a:t> </a:t>
            </a:r>
            <a:r>
              <a:rPr lang="en-IE" dirty="0" err="1"/>
              <a:t>öğrendiklerinizi</a:t>
            </a:r>
            <a:r>
              <a:rPr lang="en-IE" dirty="0"/>
              <a:t> </a:t>
            </a:r>
            <a:r>
              <a:rPr lang="en-IE" dirty="0" err="1"/>
              <a:t>tazeleyebilir</a:t>
            </a:r>
            <a:r>
              <a:rPr lang="en-IE" dirty="0"/>
              <a:t> </a:t>
            </a:r>
            <a:r>
              <a:rPr lang="en-IE" dirty="0" err="1"/>
              <a:t>veya</a:t>
            </a:r>
            <a:r>
              <a:rPr lang="en-IE" dirty="0"/>
              <a:t> </a:t>
            </a:r>
            <a:r>
              <a:rPr lang="en-IE" dirty="0" err="1"/>
              <a:t>tüm</a:t>
            </a:r>
            <a:r>
              <a:rPr lang="en-IE" dirty="0"/>
              <a:t> </a:t>
            </a:r>
            <a:r>
              <a:rPr lang="en-IE" dirty="0" err="1"/>
              <a:t>kursu</a:t>
            </a:r>
            <a:r>
              <a:rPr lang="en-IE" dirty="0"/>
              <a:t> </a:t>
            </a:r>
            <a:r>
              <a:rPr lang="en-IE" dirty="0" err="1"/>
              <a:t>gözden</a:t>
            </a:r>
            <a:r>
              <a:rPr lang="en-IE" dirty="0"/>
              <a:t> </a:t>
            </a:r>
            <a:r>
              <a:rPr lang="en-IE" dirty="0" err="1"/>
              <a:t>geçirebilir</a:t>
            </a:r>
            <a:r>
              <a:rPr lang="en-IE" dirty="0"/>
              <a:t>, </a:t>
            </a:r>
            <a:r>
              <a:rPr lang="en-IE" dirty="0" err="1"/>
              <a:t>baştan</a:t>
            </a:r>
            <a:r>
              <a:rPr lang="en-IE" dirty="0"/>
              <a:t> </a:t>
            </a:r>
            <a:r>
              <a:rPr lang="en-IE" dirty="0" err="1"/>
              <a:t>tekrarlayabilirsiniz</a:t>
            </a:r>
            <a:r>
              <a:rPr lang="en-IE" dirty="0"/>
              <a:t>. </a:t>
            </a:r>
            <a:r>
              <a:rPr lang="en-IE" dirty="0" err="1"/>
              <a:t>Sizin</a:t>
            </a:r>
            <a:r>
              <a:rPr lang="en-IE" dirty="0"/>
              <a:t> </a:t>
            </a:r>
            <a:r>
              <a:rPr lang="en-IE" dirty="0" err="1"/>
              <a:t>ve</a:t>
            </a:r>
            <a:r>
              <a:rPr lang="en-IE" dirty="0"/>
              <a:t> </a:t>
            </a:r>
            <a:r>
              <a:rPr lang="en-IE" dirty="0" err="1"/>
              <a:t>işletmenizin</a:t>
            </a:r>
            <a:r>
              <a:rPr lang="en-IE" dirty="0"/>
              <a:t> de </a:t>
            </a:r>
            <a:r>
              <a:rPr lang="en-IE" dirty="0" err="1"/>
              <a:t>olmasını</a:t>
            </a:r>
            <a:r>
              <a:rPr lang="en-IE" dirty="0"/>
              <a:t> </a:t>
            </a:r>
            <a:r>
              <a:rPr lang="en-IE" dirty="0" err="1"/>
              <a:t>umduğumuz</a:t>
            </a:r>
            <a:r>
              <a:rPr lang="en-IE" dirty="0"/>
              <a:t> </a:t>
            </a:r>
            <a:r>
              <a:rPr lang="en-IE" dirty="0" err="1"/>
              <a:t>gibi</a:t>
            </a:r>
            <a:r>
              <a:rPr lang="en-IE" dirty="0"/>
              <a:t>, </a:t>
            </a:r>
            <a:r>
              <a:rPr lang="en-IE" dirty="0" err="1"/>
              <a:t>bu</a:t>
            </a:r>
            <a:r>
              <a:rPr lang="en-IE" dirty="0"/>
              <a:t> </a:t>
            </a:r>
            <a:r>
              <a:rPr lang="en-IE" dirty="0" err="1"/>
              <a:t>kurs</a:t>
            </a:r>
            <a:r>
              <a:rPr lang="en-IE" dirty="0"/>
              <a:t> </a:t>
            </a:r>
            <a:r>
              <a:rPr lang="en-IE" dirty="0" err="1"/>
              <a:t>esnek</a:t>
            </a:r>
            <a:r>
              <a:rPr lang="en-IE" dirty="0"/>
              <a:t> </a:t>
            </a:r>
            <a:r>
              <a:rPr lang="en-IE" dirty="0" err="1"/>
              <a:t>ve</a:t>
            </a:r>
            <a:r>
              <a:rPr lang="en-IE" dirty="0"/>
              <a:t> </a:t>
            </a:r>
            <a:r>
              <a:rPr lang="en-IE" dirty="0" err="1"/>
              <a:t>ileriye</a:t>
            </a:r>
            <a:r>
              <a:rPr lang="en-IE" dirty="0"/>
              <a:t> </a:t>
            </a:r>
            <a:r>
              <a:rPr lang="en-IE" dirty="0" err="1"/>
              <a:t>odaklıdır</a:t>
            </a:r>
            <a:r>
              <a:rPr lang="en-IE" dirty="0"/>
              <a:t>!</a:t>
            </a:r>
            <a:endParaRPr lang="en-IE" b="1" dirty="0"/>
          </a:p>
        </p:txBody>
      </p:sp>
      <p:sp>
        <p:nvSpPr>
          <p:cNvPr id="3" name="Text Placeholder 2">
            <a:extLst>
              <a:ext uri="{FF2B5EF4-FFF2-40B4-BE49-F238E27FC236}">
                <a16:creationId xmlns:a16="http://schemas.microsoft.com/office/drawing/2014/main" id="{020BCC6F-50CB-7982-E1AB-689BB1D8D7EC}"/>
              </a:ext>
            </a:extLst>
          </p:cNvPr>
          <p:cNvSpPr>
            <a:spLocks noGrp="1"/>
          </p:cNvSpPr>
          <p:nvPr>
            <p:ph type="body" sz="quarter" idx="16"/>
          </p:nvPr>
        </p:nvSpPr>
        <p:spPr>
          <a:xfrm>
            <a:off x="561661" y="535823"/>
            <a:ext cx="6080835" cy="992652"/>
          </a:xfrm>
        </p:spPr>
        <p:txBody>
          <a:bodyPr/>
          <a:lstStyle/>
          <a:p>
            <a:pPr algn="l" rtl="0"/>
            <a:r>
              <a:rPr lang="en-IE" b="1"/>
              <a:t>Özetle, gözden geçir, tekrarla…</a:t>
            </a:r>
          </a:p>
        </p:txBody>
      </p:sp>
      <p:pic>
        <p:nvPicPr>
          <p:cNvPr id="6" name="Picture Placeholder 5" descr="Young woman sitting with book and laptop">
            <a:extLst>
              <a:ext uri="{FF2B5EF4-FFF2-40B4-BE49-F238E27FC236}">
                <a16:creationId xmlns:a16="http://schemas.microsoft.com/office/drawing/2014/main" id="{6F29BBB7-AC6D-7E1D-9FDB-BEE089B819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499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3A297-4D03-BFF6-6631-031080C0385D}"/>
              </a:ext>
            </a:extLst>
          </p:cNvPr>
          <p:cNvSpPr>
            <a:spLocks noGrp="1"/>
          </p:cNvSpPr>
          <p:nvPr>
            <p:ph type="body" sz="quarter" idx="35"/>
          </p:nvPr>
        </p:nvSpPr>
        <p:spPr/>
        <p:txBody>
          <a:bodyPr/>
          <a:lstStyle/>
          <a:p>
            <a:pPr algn="l" rtl="0"/>
            <a:r>
              <a:rPr lang="en-US" dirty="0" err="1"/>
              <a:t>İklim</a:t>
            </a:r>
            <a:r>
              <a:rPr lang="en-US" dirty="0"/>
              <a:t> </a:t>
            </a:r>
            <a:r>
              <a:rPr lang="en-US" dirty="0" err="1"/>
              <a:t>Değişikliğini</a:t>
            </a:r>
            <a:r>
              <a:rPr lang="en-US" dirty="0"/>
              <a:t> </a:t>
            </a:r>
            <a:r>
              <a:rPr lang="en-US" dirty="0" err="1"/>
              <a:t>Kişiselleştirin</a:t>
            </a:r>
            <a:r>
              <a:rPr lang="en-US" dirty="0"/>
              <a:t>.</a:t>
            </a:r>
          </a:p>
          <a:p>
            <a:pPr algn="l" rtl="0"/>
            <a:endParaRPr lang="en-IE" dirty="0"/>
          </a:p>
        </p:txBody>
      </p:sp>
      <p:sp>
        <p:nvSpPr>
          <p:cNvPr id="3" name="Text Placeholder 2">
            <a:extLst>
              <a:ext uri="{FF2B5EF4-FFF2-40B4-BE49-F238E27FC236}">
                <a16:creationId xmlns:a16="http://schemas.microsoft.com/office/drawing/2014/main" id="{D7EB2AB7-F9C8-446A-84ED-71847913BE4B}"/>
              </a:ext>
            </a:extLst>
          </p:cNvPr>
          <p:cNvSpPr>
            <a:spLocks noGrp="1"/>
          </p:cNvSpPr>
          <p:nvPr>
            <p:ph type="body" sz="quarter" idx="36"/>
          </p:nvPr>
        </p:nvSpPr>
        <p:spPr/>
        <p:txBody>
          <a:bodyPr/>
          <a:lstStyle/>
          <a:p>
            <a:pPr rtl="0"/>
            <a:r>
              <a:rPr lang="en-US" sz="2100" dirty="0"/>
              <a:t>"</a:t>
            </a:r>
            <a:r>
              <a:rPr lang="en-US" sz="2100" dirty="0" err="1"/>
              <a:t>Daha</a:t>
            </a:r>
            <a:r>
              <a:rPr lang="en-US" sz="2100" dirty="0"/>
              <a:t> </a:t>
            </a:r>
            <a:r>
              <a:rPr lang="en-US" sz="2100" dirty="0" err="1"/>
              <a:t>önce</a:t>
            </a:r>
            <a:r>
              <a:rPr lang="en-US" sz="2100" dirty="0"/>
              <a:t> </a:t>
            </a:r>
            <a:r>
              <a:rPr lang="en-US" sz="2100" dirty="0" err="1"/>
              <a:t>yapmadığın</a:t>
            </a:r>
            <a:r>
              <a:rPr lang="en-US" sz="2100" dirty="0"/>
              <a:t> </a:t>
            </a:r>
            <a:r>
              <a:rPr lang="en-US" sz="2100" dirty="0" err="1"/>
              <a:t>bir</a:t>
            </a:r>
            <a:r>
              <a:rPr lang="en-US" sz="2100" dirty="0"/>
              <a:t> </a:t>
            </a:r>
            <a:r>
              <a:rPr lang="en-US" sz="2100" dirty="0" err="1"/>
              <a:t>şey</a:t>
            </a:r>
            <a:r>
              <a:rPr lang="en-US" sz="2100" dirty="0"/>
              <a:t> yap."</a:t>
            </a:r>
            <a:endParaRPr lang="en-IE" sz="2100" dirty="0"/>
          </a:p>
        </p:txBody>
      </p:sp>
      <p:sp>
        <p:nvSpPr>
          <p:cNvPr id="4" name="Text Placeholder 3">
            <a:extLst>
              <a:ext uri="{FF2B5EF4-FFF2-40B4-BE49-F238E27FC236}">
                <a16:creationId xmlns:a16="http://schemas.microsoft.com/office/drawing/2014/main" id="{6981BB6F-D278-FB06-952F-6F4CD21A038D}"/>
              </a:ext>
            </a:extLst>
          </p:cNvPr>
          <p:cNvSpPr>
            <a:spLocks noGrp="1"/>
          </p:cNvSpPr>
          <p:nvPr>
            <p:ph type="body" sz="quarter" idx="37"/>
          </p:nvPr>
        </p:nvSpPr>
        <p:spPr/>
        <p:txBody>
          <a:bodyPr/>
          <a:lstStyle/>
          <a:p>
            <a:pPr algn="l" rtl="0"/>
            <a:r>
              <a:rPr lang="en-IE"/>
              <a:t>1</a:t>
            </a:r>
          </a:p>
        </p:txBody>
      </p:sp>
      <p:sp>
        <p:nvSpPr>
          <p:cNvPr id="6" name="Text Placeholder 5">
            <a:extLst>
              <a:ext uri="{FF2B5EF4-FFF2-40B4-BE49-F238E27FC236}">
                <a16:creationId xmlns:a16="http://schemas.microsoft.com/office/drawing/2014/main" id="{013AD1A5-7047-996A-E694-3101E9CB34DB}"/>
              </a:ext>
            </a:extLst>
          </p:cNvPr>
          <p:cNvSpPr>
            <a:spLocks noGrp="1"/>
          </p:cNvSpPr>
          <p:nvPr>
            <p:ph type="body" sz="quarter" idx="42"/>
          </p:nvPr>
        </p:nvSpPr>
        <p:spPr>
          <a:xfrm>
            <a:off x="4902851" y="2678242"/>
            <a:ext cx="6562677" cy="339415"/>
          </a:xfrm>
        </p:spPr>
        <p:txBody>
          <a:bodyPr/>
          <a:lstStyle/>
          <a:p>
            <a:pPr algn="l" rtl="0"/>
            <a:r>
              <a:rPr lang="en-IE" dirty="0" err="1"/>
              <a:t>Öfkelen</a:t>
            </a:r>
            <a:r>
              <a:rPr lang="en-IE" dirty="0"/>
              <a:t>, </a:t>
            </a:r>
            <a:r>
              <a:rPr lang="en-IE" dirty="0" err="1"/>
              <a:t>Harekete</a:t>
            </a:r>
            <a:r>
              <a:rPr lang="en-IE" dirty="0"/>
              <a:t> </a:t>
            </a:r>
            <a:r>
              <a:rPr lang="en-IE" dirty="0" err="1"/>
              <a:t>Geç</a:t>
            </a:r>
            <a:r>
              <a:rPr lang="en-IE" dirty="0"/>
              <a:t>.</a:t>
            </a:r>
          </a:p>
          <a:p>
            <a:pPr algn="l" rtl="0"/>
            <a:endParaRPr lang="en-IE" dirty="0"/>
          </a:p>
        </p:txBody>
      </p:sp>
      <p:sp>
        <p:nvSpPr>
          <p:cNvPr id="7" name="Text Placeholder 6">
            <a:extLst>
              <a:ext uri="{FF2B5EF4-FFF2-40B4-BE49-F238E27FC236}">
                <a16:creationId xmlns:a16="http://schemas.microsoft.com/office/drawing/2014/main" id="{DC1C8259-893D-D72D-878E-7034A47EB803}"/>
              </a:ext>
            </a:extLst>
          </p:cNvPr>
          <p:cNvSpPr>
            <a:spLocks noGrp="1"/>
          </p:cNvSpPr>
          <p:nvPr>
            <p:ph type="body" sz="quarter" idx="43"/>
          </p:nvPr>
        </p:nvSpPr>
        <p:spPr>
          <a:xfrm>
            <a:off x="4320643" y="3018240"/>
            <a:ext cx="7257145" cy="999383"/>
          </a:xfrm>
        </p:spPr>
        <p:txBody>
          <a:bodyPr/>
          <a:lstStyle/>
          <a:p>
            <a:pPr rtl="0"/>
            <a:r>
              <a:rPr lang="en-US" sz="2100" dirty="0"/>
              <a:t>“…</a:t>
            </a:r>
            <a:r>
              <a:rPr lang="en-US" sz="2100" dirty="0" err="1"/>
              <a:t>senden</a:t>
            </a:r>
            <a:r>
              <a:rPr lang="en-US" sz="2100" dirty="0"/>
              <a:t> </a:t>
            </a:r>
            <a:r>
              <a:rPr lang="en-US" sz="2100" dirty="0" err="1"/>
              <a:t>daha</a:t>
            </a:r>
            <a:r>
              <a:rPr lang="en-US" sz="2100" dirty="0"/>
              <a:t> </a:t>
            </a:r>
            <a:r>
              <a:rPr lang="en-US" sz="2100" dirty="0" err="1"/>
              <a:t>fazla</a:t>
            </a:r>
            <a:r>
              <a:rPr lang="en-US" sz="2100" dirty="0"/>
              <a:t> </a:t>
            </a:r>
            <a:r>
              <a:rPr lang="en-US" sz="2100" dirty="0" err="1"/>
              <a:t>sorumluluğu</a:t>
            </a:r>
            <a:r>
              <a:rPr lang="en-US" sz="2100" dirty="0"/>
              <a:t> </a:t>
            </a:r>
            <a:r>
              <a:rPr lang="en-US" sz="2100" dirty="0" err="1"/>
              <a:t>olanlarla</a:t>
            </a:r>
            <a:r>
              <a:rPr lang="en-US" sz="2100" dirty="0"/>
              <a:t>…</a:t>
            </a:r>
            <a:r>
              <a:rPr lang="en-US" sz="2100" dirty="0" err="1"/>
              <a:t>çok</a:t>
            </a:r>
            <a:r>
              <a:rPr lang="en-US" sz="2100" dirty="0"/>
              <a:t> </a:t>
            </a:r>
            <a:r>
              <a:rPr lang="en-US" sz="2100" dirty="0" err="1"/>
              <a:t>daha</a:t>
            </a:r>
            <a:r>
              <a:rPr lang="en-US" sz="2100" dirty="0"/>
              <a:t> </a:t>
            </a:r>
            <a:r>
              <a:rPr lang="en-US" sz="2100" dirty="0" err="1"/>
              <a:t>fazlasını</a:t>
            </a:r>
            <a:r>
              <a:rPr lang="en-US" sz="2100" dirty="0"/>
              <a:t> </a:t>
            </a:r>
            <a:r>
              <a:rPr lang="en-US" sz="2100" dirty="0" err="1"/>
              <a:t>yapması</a:t>
            </a:r>
            <a:r>
              <a:rPr lang="en-US" sz="2100" dirty="0"/>
              <a:t> </a:t>
            </a:r>
            <a:r>
              <a:rPr lang="en-US" sz="2100" dirty="0" err="1"/>
              <a:t>gerekenlerle</a:t>
            </a:r>
            <a:r>
              <a:rPr lang="en-US" sz="2100" dirty="0"/>
              <a:t>. </a:t>
            </a:r>
            <a:r>
              <a:rPr lang="en-US" sz="2100" dirty="0" err="1"/>
              <a:t>Hükümetler</a:t>
            </a:r>
            <a:r>
              <a:rPr lang="en-US" sz="2100" dirty="0"/>
              <a:t>, </a:t>
            </a:r>
            <a:r>
              <a:rPr lang="en-US" sz="2100" dirty="0" err="1"/>
              <a:t>şehirler</a:t>
            </a:r>
            <a:r>
              <a:rPr lang="en-US" sz="2100" dirty="0"/>
              <a:t>, </a:t>
            </a:r>
            <a:r>
              <a:rPr lang="en-US" sz="2100" dirty="0" err="1"/>
              <a:t>üniversiteler</a:t>
            </a:r>
            <a:r>
              <a:rPr lang="en-US" sz="2100" dirty="0"/>
              <a:t>, </a:t>
            </a:r>
            <a:r>
              <a:rPr lang="en-US" sz="2100" dirty="0" err="1"/>
              <a:t>işletmeler</a:t>
            </a:r>
            <a:r>
              <a:rPr lang="en-US" sz="2100" dirty="0"/>
              <a:t> -- </a:t>
            </a:r>
            <a:r>
              <a:rPr lang="en-US" sz="2100" dirty="0" err="1"/>
              <a:t>özellikle</a:t>
            </a:r>
            <a:r>
              <a:rPr lang="en-US" sz="2100" dirty="0"/>
              <a:t> </a:t>
            </a:r>
            <a:r>
              <a:rPr lang="en-US" sz="2100" dirty="0" err="1"/>
              <a:t>fosil</a:t>
            </a:r>
            <a:r>
              <a:rPr lang="en-US" sz="2100" dirty="0"/>
              <a:t> </a:t>
            </a:r>
            <a:r>
              <a:rPr lang="en-US" sz="2100" dirty="0" err="1"/>
              <a:t>yakıt</a:t>
            </a:r>
            <a:r>
              <a:rPr lang="en-US" sz="2100" dirty="0"/>
              <a:t> </a:t>
            </a:r>
            <a:r>
              <a:rPr lang="en-US" sz="2100" dirty="0" err="1"/>
              <a:t>endüstrileri</a:t>
            </a:r>
            <a:r>
              <a:rPr lang="en-US" sz="2100" dirty="0"/>
              <a:t>, </a:t>
            </a:r>
            <a:r>
              <a:rPr lang="en-US" sz="2100" dirty="0" err="1"/>
              <a:t>tarım</a:t>
            </a:r>
            <a:r>
              <a:rPr lang="en-US" sz="2100" dirty="0"/>
              <a:t> </a:t>
            </a:r>
            <a:r>
              <a:rPr lang="en-US" sz="2100" dirty="0" err="1"/>
              <a:t>ve</a:t>
            </a:r>
            <a:r>
              <a:rPr lang="en-US" sz="2100" dirty="0"/>
              <a:t> </a:t>
            </a:r>
            <a:r>
              <a:rPr lang="en-US" sz="2100" dirty="0" err="1"/>
              <a:t>ulaşım</a:t>
            </a:r>
            <a:r>
              <a:rPr lang="en-US" sz="2100" dirty="0"/>
              <a:t> </a:t>
            </a:r>
            <a:r>
              <a:rPr lang="en-US" sz="2100" dirty="0" err="1"/>
              <a:t>endüstrileri</a:t>
            </a:r>
            <a:r>
              <a:rPr lang="en-US" sz="2100" dirty="0"/>
              <a:t>."</a:t>
            </a:r>
            <a:endParaRPr lang="en-IE" sz="2100" dirty="0"/>
          </a:p>
        </p:txBody>
      </p:sp>
      <p:sp>
        <p:nvSpPr>
          <p:cNvPr id="8" name="Text Placeholder 7">
            <a:extLst>
              <a:ext uri="{FF2B5EF4-FFF2-40B4-BE49-F238E27FC236}">
                <a16:creationId xmlns:a16="http://schemas.microsoft.com/office/drawing/2014/main" id="{FDAD9621-3673-E18B-BDD9-E8477AB0834A}"/>
              </a:ext>
            </a:extLst>
          </p:cNvPr>
          <p:cNvSpPr>
            <a:spLocks noGrp="1"/>
          </p:cNvSpPr>
          <p:nvPr>
            <p:ph type="body" sz="quarter" idx="44"/>
          </p:nvPr>
        </p:nvSpPr>
        <p:spPr/>
        <p:txBody>
          <a:bodyPr/>
          <a:lstStyle/>
          <a:p>
            <a:pPr algn="l" rtl="0"/>
            <a:r>
              <a:rPr lang="en-IE"/>
              <a:t>2</a:t>
            </a:r>
          </a:p>
        </p:txBody>
      </p:sp>
      <p:sp>
        <p:nvSpPr>
          <p:cNvPr id="9" name="Text Placeholder 8">
            <a:extLst>
              <a:ext uri="{FF2B5EF4-FFF2-40B4-BE49-F238E27FC236}">
                <a16:creationId xmlns:a16="http://schemas.microsoft.com/office/drawing/2014/main" id="{8C3104B2-ACBB-61D1-97E3-549FA2765BAF}"/>
              </a:ext>
            </a:extLst>
          </p:cNvPr>
          <p:cNvSpPr>
            <a:spLocks noGrp="1"/>
          </p:cNvSpPr>
          <p:nvPr>
            <p:ph type="body" sz="quarter" idx="45"/>
          </p:nvPr>
        </p:nvSpPr>
        <p:spPr/>
        <p:txBody>
          <a:bodyPr/>
          <a:lstStyle/>
          <a:p>
            <a:pPr algn="l" rtl="0"/>
            <a:r>
              <a:rPr lang="en-US"/>
              <a:t>Aceleyle Ulaştığımız Dünyayı Hayal Edin.</a:t>
            </a:r>
            <a:endParaRPr lang="en-IE"/>
          </a:p>
        </p:txBody>
      </p:sp>
      <p:sp>
        <p:nvSpPr>
          <p:cNvPr id="10" name="Text Placeholder 9">
            <a:extLst>
              <a:ext uri="{FF2B5EF4-FFF2-40B4-BE49-F238E27FC236}">
                <a16:creationId xmlns:a16="http://schemas.microsoft.com/office/drawing/2014/main" id="{EC8EAA16-F2A1-0672-9D20-CEC55FD348B3}"/>
              </a:ext>
            </a:extLst>
          </p:cNvPr>
          <p:cNvSpPr>
            <a:spLocks noGrp="1"/>
          </p:cNvSpPr>
          <p:nvPr>
            <p:ph type="body" sz="quarter" idx="46"/>
          </p:nvPr>
        </p:nvSpPr>
        <p:spPr>
          <a:xfrm>
            <a:off x="4615543" y="5132546"/>
            <a:ext cx="6865482" cy="999383"/>
          </a:xfrm>
        </p:spPr>
        <p:txBody>
          <a:bodyPr/>
          <a:lstStyle/>
          <a:p>
            <a:pPr rtl="0"/>
            <a:r>
              <a:rPr lang="en-US" sz="2100" dirty="0"/>
              <a:t>"</a:t>
            </a:r>
            <a:r>
              <a:rPr lang="en-US" sz="2100" dirty="0" err="1"/>
              <a:t>Nasıl</a:t>
            </a:r>
            <a:r>
              <a:rPr lang="en-US" sz="2100" dirty="0"/>
              <a:t> </a:t>
            </a:r>
            <a:r>
              <a:rPr lang="en-US" sz="2100" dirty="0" err="1"/>
              <a:t>bir</a:t>
            </a:r>
            <a:r>
              <a:rPr lang="en-US" sz="2100" dirty="0"/>
              <a:t> </a:t>
            </a:r>
            <a:r>
              <a:rPr lang="en-US" sz="2100" dirty="0" err="1"/>
              <a:t>dünya</a:t>
            </a:r>
            <a:r>
              <a:rPr lang="en-US" sz="2100" dirty="0"/>
              <a:t> </a:t>
            </a:r>
            <a:r>
              <a:rPr lang="en-US" sz="2100" dirty="0" err="1"/>
              <a:t>olacak</a:t>
            </a:r>
            <a:r>
              <a:rPr lang="en-US" sz="2100" dirty="0"/>
              <a:t>? </a:t>
            </a:r>
            <a:r>
              <a:rPr lang="en-US" sz="2100" dirty="0" err="1"/>
              <a:t>Çok</a:t>
            </a:r>
            <a:r>
              <a:rPr lang="en-US" sz="2100" dirty="0"/>
              <a:t> </a:t>
            </a:r>
            <a:r>
              <a:rPr lang="en-US" sz="2100" dirty="0" err="1"/>
              <a:t>daha</a:t>
            </a:r>
            <a:r>
              <a:rPr lang="en-US" sz="2100" dirty="0"/>
              <a:t> </a:t>
            </a:r>
            <a:r>
              <a:rPr lang="en-US" sz="2100" dirty="0" err="1"/>
              <a:t>sağlıklı</a:t>
            </a:r>
            <a:r>
              <a:rPr lang="en-US" sz="2100" dirty="0"/>
              <a:t> </a:t>
            </a:r>
            <a:r>
              <a:rPr lang="en-US" sz="2100" dirty="0" err="1"/>
              <a:t>bir</a:t>
            </a:r>
            <a:r>
              <a:rPr lang="en-US" sz="2100" dirty="0"/>
              <a:t> </a:t>
            </a:r>
            <a:r>
              <a:rPr lang="en-US" sz="2100" dirty="0" err="1"/>
              <a:t>dünya</a:t>
            </a:r>
            <a:r>
              <a:rPr lang="en-US" sz="2100" dirty="0"/>
              <a:t> </a:t>
            </a:r>
            <a:r>
              <a:rPr lang="en-US" sz="2100" dirty="0" err="1"/>
              <a:t>olacak</a:t>
            </a:r>
            <a:r>
              <a:rPr lang="en-US" sz="2100" dirty="0"/>
              <a:t>. </a:t>
            </a:r>
            <a:r>
              <a:rPr lang="en-US" sz="2100" dirty="0" err="1"/>
              <a:t>Fosil</a:t>
            </a:r>
            <a:r>
              <a:rPr lang="en-US" sz="2100" dirty="0"/>
              <a:t> </a:t>
            </a:r>
            <a:r>
              <a:rPr lang="en-US" sz="2100" dirty="0" err="1"/>
              <a:t>yakıtların</a:t>
            </a:r>
            <a:r>
              <a:rPr lang="en-US" sz="2100" dirty="0"/>
              <a:t> </a:t>
            </a:r>
            <a:r>
              <a:rPr lang="en-US" sz="2100" dirty="0" err="1"/>
              <a:t>boğucu</a:t>
            </a:r>
            <a:r>
              <a:rPr lang="en-US" sz="2100" dirty="0"/>
              <a:t> </a:t>
            </a:r>
            <a:r>
              <a:rPr lang="en-US" sz="2100" dirty="0" err="1"/>
              <a:t>kirliliğine</a:t>
            </a:r>
            <a:r>
              <a:rPr lang="en-US" sz="2100" dirty="0"/>
              <a:t> </a:t>
            </a:r>
            <a:r>
              <a:rPr lang="en-US" sz="2100" dirty="0" err="1"/>
              <a:t>sahip</a:t>
            </a:r>
            <a:r>
              <a:rPr lang="en-US" sz="2100" dirty="0"/>
              <a:t> </a:t>
            </a:r>
            <a:r>
              <a:rPr lang="en-US" sz="2100" dirty="0" err="1"/>
              <a:t>olmayacağız</a:t>
            </a:r>
            <a:r>
              <a:rPr lang="en-US" sz="2100" dirty="0"/>
              <a:t>."</a:t>
            </a:r>
            <a:endParaRPr lang="en-IE" sz="2100" dirty="0"/>
          </a:p>
        </p:txBody>
      </p:sp>
      <p:sp>
        <p:nvSpPr>
          <p:cNvPr id="11" name="Text Placeholder 10">
            <a:extLst>
              <a:ext uri="{FF2B5EF4-FFF2-40B4-BE49-F238E27FC236}">
                <a16:creationId xmlns:a16="http://schemas.microsoft.com/office/drawing/2014/main" id="{290E652C-2CC8-9252-F338-ED91E112F05B}"/>
              </a:ext>
            </a:extLst>
          </p:cNvPr>
          <p:cNvSpPr>
            <a:spLocks noGrp="1"/>
          </p:cNvSpPr>
          <p:nvPr>
            <p:ph type="body" sz="quarter" idx="47"/>
          </p:nvPr>
        </p:nvSpPr>
        <p:spPr/>
        <p:txBody>
          <a:bodyPr/>
          <a:lstStyle/>
          <a:p>
            <a:pPr algn="l" rtl="0"/>
            <a:r>
              <a:rPr lang="en-IE"/>
              <a:t>3</a:t>
            </a:r>
          </a:p>
        </p:txBody>
      </p:sp>
      <p:sp>
        <p:nvSpPr>
          <p:cNvPr id="12" name="TextBox 11">
            <a:extLst>
              <a:ext uri="{FF2B5EF4-FFF2-40B4-BE49-F238E27FC236}">
                <a16:creationId xmlns:a16="http://schemas.microsoft.com/office/drawing/2014/main" id="{59199E62-D2F9-C275-FD9D-B17C5D4B0720}"/>
              </a:ext>
            </a:extLst>
          </p:cNvPr>
          <p:cNvSpPr txBox="1"/>
          <p:nvPr/>
        </p:nvSpPr>
        <p:spPr>
          <a:xfrm>
            <a:off x="0" y="283446"/>
            <a:ext cx="3553905" cy="4168321"/>
          </a:xfrm>
          <a:prstGeom prst="rect">
            <a:avLst/>
          </a:prstGeom>
          <a:solidFill>
            <a:srgbClr val="B2DEDD"/>
          </a:solidFill>
        </p:spPr>
        <p:txBody>
          <a:bodyPr wrap="square" lIns="91440" tIns="45720" rIns="91440" bIns="45720" rtlCol="0" anchor="ctr">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000" b="1" i="0" u="none" strike="noStrike" kern="1200" cap="none" spc="0" normalizeH="0" baseline="0" noProof="0">
              <a:ln>
                <a:noFill/>
              </a:ln>
              <a:solidFill>
                <a:srgbClr val="000000"/>
              </a:solidFill>
              <a:effectLst/>
              <a:uLnTx/>
              <a:uFillTx/>
              <a:latin typeface="Calibri" panose="020F0502020204030204"/>
              <a:ea typeface="+mn-ea"/>
              <a:cs typeface="+mn-cs"/>
            </a:endParaRPr>
          </a:p>
          <a:p>
            <a:pPr algn="ctr">
              <a:lnSpc>
                <a:spcPct val="90000"/>
              </a:lnSpc>
              <a:spcBef>
                <a:spcPts val="1000"/>
              </a:spcBef>
              <a:defRPr/>
            </a:pPr>
            <a:r>
              <a:rPr kumimoji="0" lang="en-IE" sz="3600" b="1" i="0" u="none" strike="noStrike" kern="1200" cap="none" spc="0" normalizeH="0" baseline="0" noProof="0">
                <a:ln>
                  <a:noFill/>
                </a:ln>
                <a:solidFill>
                  <a:srgbClr val="000000"/>
                </a:solidFill>
                <a:effectLst/>
                <a:uLnTx/>
                <a:uFillTx/>
                <a:latin typeface="Calibri" panose="020F0502020204030204"/>
                <a:ea typeface="+mn-ea"/>
                <a:cs typeface="+mn-cs"/>
              </a:rPr>
              <a:t>Son</a:t>
            </a:r>
            <a:r>
              <a:rPr lang="en-IE" sz="3600" b="1">
                <a:solidFill>
                  <a:srgbClr val="000000"/>
                </a:solidFill>
                <a:latin typeface="Calibri" panose="020F0502020204030204"/>
              </a:rPr>
              <a:t> </a:t>
            </a:r>
            <a:r>
              <a:rPr lang="en-IE" sz="3600" b="1" err="1">
                <a:solidFill>
                  <a:srgbClr val="000000"/>
                </a:solidFill>
                <a:latin typeface="Calibri" panose="020F0502020204030204"/>
              </a:rPr>
              <a:t>sözler</a:t>
            </a:r>
            <a:r>
              <a:rPr lang="en-IE" sz="3600" b="1">
                <a:solidFill>
                  <a:srgbClr val="000000"/>
                </a:solidFill>
                <a:latin typeface="Calibri" panose="020F0502020204030204"/>
              </a:rPr>
              <a:t> </a:t>
            </a:r>
            <a:endParaRPr lang="en-IE" sz="3600" b="1">
              <a:solidFill>
                <a:srgbClr val="000000"/>
              </a:solidFill>
              <a:latin typeface="Calibri" panose="020F0502020204030204"/>
              <a:ea typeface="Calibri"/>
              <a:cs typeface="Calibri"/>
            </a:endParaRPr>
          </a:p>
          <a:p>
            <a:pPr algn="ctr">
              <a:lnSpc>
                <a:spcPct val="90000"/>
              </a:lnSpc>
              <a:spcBef>
                <a:spcPts val="1000"/>
              </a:spcBef>
              <a:defRPr/>
            </a:pPr>
            <a:r>
              <a:rPr lang="en-IE" sz="2200">
                <a:solidFill>
                  <a:srgbClr val="000000"/>
                </a:solidFill>
                <a:latin typeface="Calibri" panose="020F0502020204030204"/>
              </a:rPr>
              <a:t>Mary </a:t>
            </a:r>
            <a:r>
              <a:rPr lang="en-IE" sz="2200" err="1">
                <a:solidFill>
                  <a:srgbClr val="000000"/>
                </a:solidFill>
                <a:latin typeface="Calibri" panose="020F0502020204030204"/>
              </a:rPr>
              <a:t>Robinson'dan</a:t>
            </a:r>
            <a:r>
              <a:rPr lang="en-IE" sz="2200">
                <a:solidFill>
                  <a:srgbClr val="000000"/>
                </a:solidFill>
                <a:latin typeface="Calibri" panose="020F0502020204030204"/>
              </a:rPr>
              <a:t> </a:t>
            </a:r>
            <a:r>
              <a:rPr lang="en-IE" sz="2200" err="1">
                <a:solidFill>
                  <a:srgbClr val="000000"/>
                </a:solidFill>
                <a:latin typeface="Calibri" panose="020F0502020204030204"/>
              </a:rPr>
              <a:t>tavsiye</a:t>
            </a:r>
            <a:r>
              <a:rPr lang="en-IE" sz="2200">
                <a:solidFill>
                  <a:srgbClr val="000000"/>
                </a:solidFill>
                <a:latin typeface="Calibri" panose="020F0502020204030204"/>
              </a:rPr>
              <a:t>:</a:t>
            </a:r>
            <a:endParaRPr lang="en-IE" sz="2200">
              <a:solidFill>
                <a:srgbClr val="000000"/>
              </a:solidFill>
              <a:latin typeface="Calibri" panose="020F0502020204030204"/>
              <a:ea typeface="Calibri"/>
              <a:cs typeface="Calibri"/>
            </a:endParaRPr>
          </a:p>
          <a:p>
            <a:pPr algn="ctr">
              <a:lnSpc>
                <a:spcPct val="90000"/>
              </a:lnSpc>
              <a:spcBef>
                <a:spcPts val="1000"/>
              </a:spcBef>
              <a:defRPr/>
            </a:pPr>
            <a:r>
              <a:rPr lang="en-IE" sz="2200">
                <a:solidFill>
                  <a:srgbClr val="000000"/>
                </a:solidFill>
                <a:latin typeface="Calibri" panose="020F0502020204030204"/>
              </a:rPr>
              <a:t> Mary Robinson, </a:t>
            </a:r>
            <a:r>
              <a:rPr lang="en-IE" sz="2200" err="1">
                <a:solidFill>
                  <a:srgbClr val="000000"/>
                </a:solidFill>
                <a:latin typeface="Calibri" panose="020F0502020204030204"/>
              </a:rPr>
              <a:t>İrlanda'nın</a:t>
            </a:r>
            <a:r>
              <a:rPr lang="en-IE" sz="2200">
                <a:solidFill>
                  <a:srgbClr val="000000"/>
                </a:solidFill>
                <a:latin typeface="Calibri" panose="020F0502020204030204"/>
              </a:rPr>
              <a:t> İlk </a:t>
            </a:r>
            <a:r>
              <a:rPr lang="en-IE" sz="2200" err="1">
                <a:solidFill>
                  <a:srgbClr val="000000"/>
                </a:solidFill>
                <a:latin typeface="Calibri" panose="020F0502020204030204"/>
              </a:rPr>
              <a:t>Kadın</a:t>
            </a:r>
            <a:r>
              <a:rPr lang="en-IE" sz="2200">
                <a:solidFill>
                  <a:srgbClr val="000000"/>
                </a:solidFill>
                <a:latin typeface="Calibri" panose="020F0502020204030204"/>
              </a:rPr>
              <a:t> </a:t>
            </a:r>
            <a:r>
              <a:rPr lang="en-IE" sz="2200" err="1">
                <a:solidFill>
                  <a:srgbClr val="000000"/>
                </a:solidFill>
                <a:latin typeface="Calibri" panose="020F0502020204030204"/>
              </a:rPr>
              <a:t>Başkanı</a:t>
            </a:r>
            <a:r>
              <a:rPr lang="en-IE" sz="2200">
                <a:solidFill>
                  <a:srgbClr val="000000"/>
                </a:solidFill>
                <a:latin typeface="Calibri" panose="020F0502020204030204"/>
              </a:rPr>
              <a:t>, </a:t>
            </a:r>
            <a:r>
              <a:rPr lang="en-IE" sz="2200" err="1">
                <a:solidFill>
                  <a:srgbClr val="000000"/>
                </a:solidFill>
                <a:latin typeface="Calibri" panose="020F0502020204030204"/>
              </a:rPr>
              <a:t>eski</a:t>
            </a:r>
            <a:r>
              <a:rPr lang="en-IE" sz="2200">
                <a:solidFill>
                  <a:srgbClr val="000000"/>
                </a:solidFill>
                <a:latin typeface="Calibri" panose="020F0502020204030204"/>
              </a:rPr>
              <a:t> BM </a:t>
            </a:r>
            <a:r>
              <a:rPr lang="en-IE" sz="2200" err="1">
                <a:solidFill>
                  <a:srgbClr val="000000"/>
                </a:solidFill>
                <a:latin typeface="Calibri" panose="020F0502020204030204"/>
              </a:rPr>
              <a:t>İnsan</a:t>
            </a:r>
            <a:r>
              <a:rPr lang="en-IE" sz="2200">
                <a:solidFill>
                  <a:srgbClr val="000000"/>
                </a:solidFill>
                <a:latin typeface="Calibri" panose="020F0502020204030204"/>
              </a:rPr>
              <a:t> </a:t>
            </a:r>
            <a:r>
              <a:rPr lang="en-IE" sz="2200" err="1">
                <a:solidFill>
                  <a:srgbClr val="000000"/>
                </a:solidFill>
                <a:latin typeface="Calibri" panose="020F0502020204030204"/>
              </a:rPr>
              <a:t>Hakları</a:t>
            </a:r>
            <a:r>
              <a:rPr lang="en-IE" sz="2200">
                <a:solidFill>
                  <a:srgbClr val="000000"/>
                </a:solidFill>
                <a:latin typeface="Calibri" panose="020F0502020204030204"/>
              </a:rPr>
              <a:t> Yüksek </a:t>
            </a:r>
            <a:r>
              <a:rPr lang="en-IE" sz="2200" err="1">
                <a:solidFill>
                  <a:srgbClr val="000000"/>
                </a:solidFill>
                <a:latin typeface="Calibri" panose="020F0502020204030204"/>
              </a:rPr>
              <a:t>Komiseri</a:t>
            </a:r>
            <a:r>
              <a:rPr lang="en-IE" sz="2200">
                <a:solidFill>
                  <a:srgbClr val="000000"/>
                </a:solidFill>
                <a:latin typeface="Calibri" panose="020F0502020204030204"/>
              </a:rPr>
              <a:t> </a:t>
            </a:r>
            <a:r>
              <a:rPr lang="en-IE" sz="2200" err="1">
                <a:solidFill>
                  <a:srgbClr val="000000"/>
                </a:solidFill>
                <a:latin typeface="Calibri" panose="020F0502020204030204"/>
              </a:rPr>
              <a:t>ve</a:t>
            </a:r>
            <a:r>
              <a:rPr lang="en-IE" sz="2200">
                <a:solidFill>
                  <a:srgbClr val="000000"/>
                </a:solidFill>
                <a:latin typeface="Calibri" panose="020F0502020204030204"/>
              </a:rPr>
              <a:t> </a:t>
            </a:r>
            <a:r>
              <a:rPr lang="en-IE" sz="2200" err="1">
                <a:solidFill>
                  <a:srgbClr val="000000"/>
                </a:solidFill>
                <a:latin typeface="Calibri" panose="020F0502020204030204"/>
              </a:rPr>
              <a:t>İklim</a:t>
            </a:r>
            <a:r>
              <a:rPr lang="en-IE" sz="2200">
                <a:solidFill>
                  <a:srgbClr val="000000"/>
                </a:solidFill>
                <a:latin typeface="Calibri" panose="020F0502020204030204"/>
              </a:rPr>
              <a:t> </a:t>
            </a:r>
            <a:r>
              <a:rPr lang="en-IE" sz="2200" err="1">
                <a:solidFill>
                  <a:srgbClr val="000000"/>
                </a:solidFill>
                <a:latin typeface="Calibri" panose="020F0502020204030204"/>
              </a:rPr>
              <a:t>Değişikliği</a:t>
            </a:r>
            <a:r>
              <a:rPr lang="en-IE" sz="2200">
                <a:solidFill>
                  <a:srgbClr val="000000"/>
                </a:solidFill>
                <a:latin typeface="Calibri" panose="020F0502020204030204"/>
              </a:rPr>
              <a:t> </a:t>
            </a:r>
            <a:r>
              <a:rPr lang="en-IE" sz="2200" err="1">
                <a:solidFill>
                  <a:srgbClr val="000000"/>
                </a:solidFill>
                <a:latin typeface="Calibri" panose="020F0502020204030204"/>
              </a:rPr>
              <a:t>Temsilcisi</a:t>
            </a:r>
            <a:r>
              <a:rPr lang="en-IE" sz="2200">
                <a:solidFill>
                  <a:srgbClr val="000000"/>
                </a:solidFill>
                <a:latin typeface="Calibri" panose="020F0502020204030204"/>
              </a:rPr>
              <a:t>, </a:t>
            </a:r>
            <a:r>
              <a:rPr lang="en-IE" sz="2200">
                <a:solidFill>
                  <a:srgbClr val="000000"/>
                </a:solidFill>
                <a:latin typeface="Calibri" panose="020F0502020204030204"/>
                <a:hlinkClick r:id="rId2"/>
              </a:rPr>
              <a:t>Elders</a:t>
            </a:r>
            <a:r>
              <a:rPr lang="en-IE" sz="2200">
                <a:solidFill>
                  <a:srgbClr val="000000"/>
                </a:solidFill>
                <a:latin typeface="Calibri" panose="020F0502020204030204"/>
              </a:rPr>
              <a:t>'</a:t>
            </a:r>
            <a:r>
              <a:rPr lang="en-IE" sz="2200" err="1">
                <a:solidFill>
                  <a:srgbClr val="000000"/>
                </a:solidFill>
                <a:latin typeface="Calibri" panose="020F0502020204030204"/>
              </a:rPr>
              <a:t>ın</a:t>
            </a:r>
            <a:r>
              <a:rPr lang="en-IE" sz="2200">
                <a:solidFill>
                  <a:srgbClr val="000000"/>
                </a:solidFill>
                <a:latin typeface="Calibri" panose="020F0502020204030204"/>
              </a:rPr>
              <a:t> </a:t>
            </a:r>
            <a:r>
              <a:rPr lang="en-IE" sz="2200" err="1">
                <a:solidFill>
                  <a:srgbClr val="000000"/>
                </a:solidFill>
                <a:latin typeface="Calibri" panose="020F0502020204030204"/>
              </a:rPr>
              <a:t>Başkanı</a:t>
            </a:r>
            <a:r>
              <a:rPr lang="en-IE" sz="2200">
                <a:solidFill>
                  <a:srgbClr val="000000"/>
                </a:solidFill>
                <a:latin typeface="Calibri" panose="020F0502020204030204"/>
              </a:rPr>
              <a:t> </a:t>
            </a:r>
            <a:r>
              <a:rPr lang="en-IE" sz="2200" err="1">
                <a:solidFill>
                  <a:srgbClr val="000000"/>
                </a:solidFill>
                <a:latin typeface="Calibri" panose="020F0502020204030204"/>
              </a:rPr>
              <a:t>ve</a:t>
            </a:r>
            <a:r>
              <a:rPr lang="en-IE" sz="2200">
                <a:solidFill>
                  <a:srgbClr val="000000"/>
                </a:solidFill>
                <a:latin typeface="Calibri" panose="020F0502020204030204"/>
              </a:rPr>
              <a:t> </a:t>
            </a:r>
            <a:r>
              <a:rPr lang="en-IE" sz="2200" err="1">
                <a:solidFill>
                  <a:srgbClr val="000000"/>
                </a:solidFill>
                <a:latin typeface="Calibri" panose="020F0502020204030204"/>
              </a:rPr>
              <a:t>bir</a:t>
            </a:r>
            <a:r>
              <a:rPr lang="en-IE" sz="2200">
                <a:solidFill>
                  <a:srgbClr val="000000"/>
                </a:solidFill>
                <a:latin typeface="Calibri" panose="020F0502020204030204"/>
              </a:rPr>
              <a:t> </a:t>
            </a:r>
            <a:r>
              <a:rPr lang="en-IE" sz="2200" err="1">
                <a:solidFill>
                  <a:srgbClr val="000000"/>
                </a:solidFill>
                <a:latin typeface="Calibri" panose="020F0502020204030204"/>
              </a:rPr>
              <a:t>İklim</a:t>
            </a:r>
            <a:r>
              <a:rPr lang="en-IE" sz="2200">
                <a:solidFill>
                  <a:srgbClr val="000000"/>
                </a:solidFill>
                <a:latin typeface="Calibri" panose="020F0502020204030204"/>
              </a:rPr>
              <a:t> </a:t>
            </a:r>
            <a:r>
              <a:rPr lang="en-IE" sz="2200" err="1">
                <a:solidFill>
                  <a:srgbClr val="000000"/>
                </a:solidFill>
                <a:latin typeface="Calibri" panose="020F0502020204030204"/>
              </a:rPr>
              <a:t>Şampiyonu</a:t>
            </a:r>
            <a:r>
              <a:rPr lang="en-IE" sz="2200">
                <a:solidFill>
                  <a:srgbClr val="000000"/>
                </a:solidFill>
                <a:latin typeface="Calibri" panose="020F0502020204030204"/>
              </a:rPr>
              <a:t>!</a:t>
            </a:r>
            <a:endParaRPr lang="en-IE" sz="2200">
              <a:solidFill>
                <a:srgbClr val="000000"/>
              </a:solidFill>
              <a:latin typeface="Calibri" panose="020F0502020204030204"/>
              <a:ea typeface="Calibri"/>
              <a:cs typeface="Calibri"/>
            </a:endParaRPr>
          </a:p>
          <a:p>
            <a:pPr algn="ctr">
              <a:lnSpc>
                <a:spcPct val="90000"/>
              </a:lnSpc>
              <a:spcBef>
                <a:spcPts val="1000"/>
              </a:spcBef>
              <a:defRPr/>
            </a:pPr>
            <a:endParaRPr lang="en-IE" sz="2400">
              <a:solidFill>
                <a:srgbClr val="000000"/>
              </a:solidFill>
              <a:ea typeface="Calibri"/>
              <a:cs typeface="Calibri"/>
            </a:endParaRPr>
          </a:p>
          <a:p>
            <a:pPr algn="ctr">
              <a:lnSpc>
                <a:spcPct val="90000"/>
              </a:lnSpc>
              <a:spcBef>
                <a:spcPts val="1000"/>
              </a:spcBef>
              <a:defRPr/>
            </a:pPr>
            <a:endParaRPr lang="en-IE" sz="2400">
              <a:solidFill>
                <a:srgbClr val="000000"/>
              </a:solidFill>
              <a:ea typeface="Calibri"/>
              <a:cs typeface="Calibri"/>
            </a:endParaRPr>
          </a:p>
        </p:txBody>
      </p:sp>
      <p:pic>
        <p:nvPicPr>
          <p:cNvPr id="1026" name="Picture 2">
            <a:extLst>
              <a:ext uri="{FF2B5EF4-FFF2-40B4-BE49-F238E27FC236}">
                <a16:creationId xmlns:a16="http://schemas.microsoft.com/office/drawing/2014/main" id="{6A81EA61-79FC-BF23-2275-4442783395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75296"/>
            <a:ext cx="3103373" cy="1714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79A342-5640-1C7D-FDD7-2F5564F6BF66}"/>
              </a:ext>
            </a:extLst>
          </p:cNvPr>
          <p:cNvSpPr txBox="1"/>
          <p:nvPr/>
        </p:nvSpPr>
        <p:spPr>
          <a:xfrm>
            <a:off x="152401" y="6484275"/>
            <a:ext cx="1066800" cy="373725"/>
          </a:xfrm>
          <a:prstGeom prst="rect">
            <a:avLst/>
          </a:prstGeom>
          <a:noFill/>
        </p:spPr>
        <p:txBody>
          <a:bodyPr wrap="square" rtlCol="0">
            <a:spAutoFit/>
          </a:bodyPr>
          <a:lstStyle/>
          <a:p>
            <a:pPr algn="l" rtl="0"/>
            <a:r>
              <a:rPr lang="en-IE" b="1">
                <a:solidFill>
                  <a:srgbClr val="F79037"/>
                </a:solidFill>
                <a:hlinkClick r:id="rId4">
                  <a:extLst>
                    <a:ext uri="{A12FA001-AC4F-418D-AE19-62706E023703}">
                      <ahyp:hlinkClr xmlns:ahyp="http://schemas.microsoft.com/office/drawing/2018/hyperlinkcolor" val="tx"/>
                    </a:ext>
                  </a:extLst>
                </a:hlinkClick>
              </a:rPr>
              <a:t>Kaynak</a:t>
            </a:r>
            <a:endParaRPr lang="en-IE" b="1">
              <a:solidFill>
                <a:srgbClr val="F79037"/>
              </a:solidFill>
            </a:endParaRPr>
          </a:p>
        </p:txBody>
      </p:sp>
    </p:spTree>
    <p:extLst>
      <p:ext uri="{BB962C8B-B14F-4D97-AF65-F5344CB8AC3E}">
        <p14:creationId xmlns:p14="http://schemas.microsoft.com/office/powerpoint/2010/main" val="3438999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angipani flower">
            <a:extLst>
              <a:ext uri="{FF2B5EF4-FFF2-40B4-BE49-F238E27FC236}">
                <a16:creationId xmlns:a16="http://schemas.microsoft.com/office/drawing/2014/main" id="{3D7D8837-3117-54F8-5D65-6D7BEA05B4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F2A25C7D-D6A8-2C86-E8F2-9837526D68C2}"/>
              </a:ext>
            </a:extLst>
          </p:cNvPr>
          <p:cNvSpPr>
            <a:spLocks noGrp="1"/>
          </p:cNvSpPr>
          <p:nvPr>
            <p:ph type="body" sz="quarter" idx="13"/>
          </p:nvPr>
        </p:nvSpPr>
        <p:spPr>
          <a:xfrm>
            <a:off x="356786" y="1522323"/>
            <a:ext cx="5254673" cy="3808175"/>
          </a:xfrm>
        </p:spPr>
        <p:txBody>
          <a:bodyPr lIns="91440" tIns="45720" rIns="91440" bIns="45720" anchor="ctr">
            <a:noAutofit/>
          </a:bodyPr>
          <a:lstStyle/>
          <a:p>
            <a:pPr rtl="0">
              <a:lnSpc>
                <a:spcPct val="100000"/>
              </a:lnSpc>
            </a:pPr>
            <a:r>
              <a:rPr lang="en-US" sz="2200" dirty="0" err="1"/>
              <a:t>Geleceği</a:t>
            </a:r>
            <a:r>
              <a:rPr lang="en-US" sz="2200" dirty="0"/>
              <a:t> </a:t>
            </a:r>
            <a:r>
              <a:rPr lang="en-US" sz="2200" dirty="0" err="1"/>
              <a:t>gördüm</a:t>
            </a:r>
            <a:r>
              <a:rPr lang="en-US" sz="2200" dirty="0"/>
              <a:t>; </a:t>
            </a:r>
            <a:r>
              <a:rPr lang="en-US" sz="2200" dirty="0" err="1"/>
              <a:t>Döngüsel</a:t>
            </a:r>
            <a:r>
              <a:rPr lang="en-US" sz="2200" dirty="0"/>
              <a:t> </a:t>
            </a:r>
            <a:r>
              <a:rPr lang="en-US" sz="2200" dirty="0" err="1"/>
              <a:t>bir</a:t>
            </a:r>
            <a:r>
              <a:rPr lang="en-US" sz="2200" dirty="0"/>
              <a:t> </a:t>
            </a:r>
            <a:r>
              <a:rPr lang="en-US" sz="2200" dirty="0" err="1"/>
              <a:t>ekonomi</a:t>
            </a:r>
            <a:r>
              <a:rPr lang="en-US" sz="2200" dirty="0"/>
              <a:t> </a:t>
            </a:r>
            <a:r>
              <a:rPr lang="en-US" sz="2200" dirty="0" err="1"/>
              <a:t>gördüm</a:t>
            </a:r>
            <a:r>
              <a:rPr lang="en-US" sz="2200" dirty="0"/>
              <a:t>. </a:t>
            </a:r>
            <a:r>
              <a:rPr lang="en-US" sz="2200" dirty="0" err="1"/>
              <a:t>Bireysel</a:t>
            </a:r>
            <a:r>
              <a:rPr lang="en-US" sz="2200" dirty="0"/>
              <a:t> </a:t>
            </a:r>
            <a:r>
              <a:rPr lang="en-US" sz="2200" dirty="0" err="1"/>
              <a:t>elektrikli</a:t>
            </a:r>
            <a:r>
              <a:rPr lang="en-US" sz="2200" dirty="0"/>
              <a:t> </a:t>
            </a:r>
            <a:r>
              <a:rPr lang="en-US" sz="2200" dirty="0" err="1"/>
              <a:t>araçlar</a:t>
            </a:r>
            <a:r>
              <a:rPr lang="en-US" sz="2200" dirty="0"/>
              <a:t> </a:t>
            </a:r>
            <a:r>
              <a:rPr lang="en-US" sz="2200" dirty="0" err="1"/>
              <a:t>değil</a:t>
            </a:r>
            <a:r>
              <a:rPr lang="en-US" sz="2200" dirty="0"/>
              <a:t>, </a:t>
            </a:r>
            <a:r>
              <a:rPr lang="en-US" sz="2200" dirty="0" err="1"/>
              <a:t>elektrikli</a:t>
            </a:r>
            <a:r>
              <a:rPr lang="en-US" sz="2200" dirty="0"/>
              <a:t> </a:t>
            </a:r>
            <a:r>
              <a:rPr lang="en-US" sz="2200" dirty="0" err="1"/>
              <a:t>hareketlilik</a:t>
            </a:r>
            <a:r>
              <a:rPr lang="en-US" sz="2200" dirty="0"/>
              <a:t> </a:t>
            </a:r>
            <a:r>
              <a:rPr lang="en-US" sz="2200" dirty="0" err="1"/>
              <a:t>gördüm</a:t>
            </a:r>
            <a:r>
              <a:rPr lang="en-US" sz="2200" dirty="0"/>
              <a:t>. </a:t>
            </a:r>
            <a:r>
              <a:rPr lang="en-US" sz="2200" dirty="0" err="1"/>
              <a:t>Birlikte</a:t>
            </a:r>
            <a:r>
              <a:rPr lang="en-US" sz="2200" dirty="0"/>
              <a:t> </a:t>
            </a:r>
            <a:r>
              <a:rPr lang="en-US" sz="2200" dirty="0" err="1"/>
              <a:t>yaşamanın</a:t>
            </a:r>
            <a:r>
              <a:rPr lang="en-US" sz="2200" dirty="0"/>
              <a:t> </a:t>
            </a:r>
            <a:r>
              <a:rPr lang="en-US" sz="2200" dirty="0" err="1"/>
              <a:t>yollarını</a:t>
            </a:r>
            <a:r>
              <a:rPr lang="en-US" sz="2200" dirty="0"/>
              <a:t> </a:t>
            </a:r>
            <a:r>
              <a:rPr lang="en-US" sz="2200" dirty="0" err="1"/>
              <a:t>gördüm</a:t>
            </a:r>
            <a:r>
              <a:rPr lang="en-US" sz="2200" dirty="0"/>
              <a:t>.</a:t>
            </a:r>
            <a:endParaRPr lang="en-US" sz="2200" dirty="0">
              <a:ea typeface="Calibri"/>
              <a:cs typeface="Calibri"/>
            </a:endParaRPr>
          </a:p>
          <a:p>
            <a:pPr rtl="0">
              <a:lnSpc>
                <a:spcPct val="100000"/>
              </a:lnSpc>
            </a:pPr>
            <a:r>
              <a:rPr lang="en-US" sz="2200" dirty="0" err="1"/>
              <a:t>Daha</a:t>
            </a:r>
            <a:r>
              <a:rPr lang="en-US" sz="2200" dirty="0"/>
              <a:t> </a:t>
            </a:r>
            <a:r>
              <a:rPr lang="en-US" sz="2200" dirty="0" err="1"/>
              <a:t>fazla</a:t>
            </a:r>
            <a:r>
              <a:rPr lang="en-US" sz="2200" dirty="0"/>
              <a:t> </a:t>
            </a:r>
            <a:r>
              <a:rPr lang="en-US" sz="2200" dirty="0" err="1"/>
              <a:t>konuşmamız</a:t>
            </a:r>
            <a:r>
              <a:rPr lang="en-US" sz="2200" dirty="0"/>
              <a:t> </a:t>
            </a:r>
            <a:r>
              <a:rPr lang="en-US" sz="2200" dirty="0" err="1"/>
              <a:t>gereken</a:t>
            </a:r>
            <a:r>
              <a:rPr lang="en-US" sz="2200" dirty="0"/>
              <a:t> </a:t>
            </a:r>
            <a:r>
              <a:rPr lang="en-US" sz="2200" dirty="0" err="1"/>
              <a:t>harika</a:t>
            </a:r>
            <a:r>
              <a:rPr lang="en-US" sz="2200" dirty="0"/>
              <a:t> </a:t>
            </a:r>
            <a:r>
              <a:rPr lang="en-US" sz="2200" dirty="0" err="1"/>
              <a:t>bir</a:t>
            </a:r>
            <a:r>
              <a:rPr lang="en-US" sz="2200" dirty="0"/>
              <a:t> </a:t>
            </a:r>
            <a:r>
              <a:rPr lang="en-US" sz="2200" dirty="0" err="1"/>
              <a:t>dünya</a:t>
            </a:r>
            <a:r>
              <a:rPr lang="en-US" sz="2200" dirty="0"/>
              <a:t> </a:t>
            </a:r>
            <a:r>
              <a:rPr lang="en-US" sz="2200" dirty="0" err="1"/>
              <a:t>duygusuydu</a:t>
            </a:r>
            <a:r>
              <a:rPr lang="en-US" sz="2200" dirty="0"/>
              <a:t>.</a:t>
            </a:r>
            <a:endParaRPr lang="en-US" sz="2200" dirty="0">
              <a:ea typeface="Calibri"/>
              <a:cs typeface="Calibri"/>
            </a:endParaRPr>
          </a:p>
          <a:p>
            <a:pPr rtl="0">
              <a:lnSpc>
                <a:spcPct val="100000"/>
              </a:lnSpc>
            </a:pPr>
            <a:r>
              <a:rPr lang="en-US" sz="2200" b="1" dirty="0" err="1"/>
              <a:t>Sorunun</a:t>
            </a:r>
            <a:r>
              <a:rPr lang="en-US" sz="2200" b="1" dirty="0"/>
              <a:t> ne </a:t>
            </a:r>
            <a:r>
              <a:rPr lang="en-US" sz="2200" b="1" dirty="0" err="1"/>
              <a:t>kadar</a:t>
            </a:r>
            <a:r>
              <a:rPr lang="en-US" sz="2200" b="1" dirty="0"/>
              <a:t> </a:t>
            </a:r>
            <a:r>
              <a:rPr lang="en-US" sz="2200" b="1" dirty="0" err="1"/>
              <a:t>ciddi</a:t>
            </a:r>
            <a:r>
              <a:rPr lang="en-US" sz="2200" b="1" dirty="0"/>
              <a:t> </a:t>
            </a:r>
            <a:r>
              <a:rPr lang="en-US" sz="2200" b="1" dirty="0" err="1"/>
              <a:t>olduğunu</a:t>
            </a:r>
            <a:r>
              <a:rPr lang="en-US" sz="2200" b="1" dirty="0"/>
              <a:t> tam </a:t>
            </a:r>
            <a:r>
              <a:rPr lang="en-US" sz="2200" b="1" dirty="0" err="1"/>
              <a:t>olarak</a:t>
            </a:r>
            <a:r>
              <a:rPr lang="en-US" sz="2200" b="1" dirty="0"/>
              <a:t> </a:t>
            </a:r>
            <a:r>
              <a:rPr lang="en-US" sz="2200" b="1" dirty="0" err="1"/>
              <a:t>anlayan</a:t>
            </a:r>
            <a:r>
              <a:rPr lang="en-US" sz="2200" b="1" dirty="0"/>
              <a:t> ilk </a:t>
            </a:r>
            <a:r>
              <a:rPr lang="en-US" sz="2200" b="1" dirty="0" err="1"/>
              <a:t>nesil</a:t>
            </a:r>
            <a:r>
              <a:rPr lang="en-US" sz="2200" b="1" dirty="0"/>
              <a:t> </a:t>
            </a:r>
            <a:r>
              <a:rPr lang="en-US" sz="2200" b="1" dirty="0" err="1"/>
              <a:t>biziz</a:t>
            </a:r>
            <a:r>
              <a:rPr lang="en-US" sz="2200" b="1" dirty="0"/>
              <a:t>.</a:t>
            </a:r>
            <a:endParaRPr lang="en-US" sz="2200" b="1" dirty="0">
              <a:ea typeface="Calibri"/>
              <a:cs typeface="Calibri"/>
            </a:endParaRPr>
          </a:p>
          <a:p>
            <a:pPr rtl="0">
              <a:lnSpc>
                <a:spcPct val="100000"/>
              </a:lnSpc>
            </a:pPr>
            <a:r>
              <a:rPr lang="en-US" sz="2200" b="1" dirty="0"/>
              <a:t>Ve biz </a:t>
            </a:r>
            <a:r>
              <a:rPr lang="en-US" sz="2200" b="1" dirty="0" err="1"/>
              <a:t>bu</a:t>
            </a:r>
            <a:r>
              <a:rPr lang="en-US" sz="2200" b="1" dirty="0"/>
              <a:t> </a:t>
            </a:r>
            <a:r>
              <a:rPr lang="en-US" sz="2200" b="1" dirty="0" err="1"/>
              <a:t>konuda</a:t>
            </a:r>
            <a:r>
              <a:rPr lang="en-US" sz="2200" b="1" dirty="0"/>
              <a:t> </a:t>
            </a:r>
            <a:r>
              <a:rPr lang="en-US" sz="2200" b="1" dirty="0" err="1"/>
              <a:t>bir</a:t>
            </a:r>
            <a:r>
              <a:rPr lang="en-US" sz="2200" b="1" dirty="0"/>
              <a:t> </a:t>
            </a:r>
            <a:r>
              <a:rPr lang="en-US" sz="2200" b="1" dirty="0" err="1"/>
              <a:t>şeyler</a:t>
            </a:r>
            <a:r>
              <a:rPr lang="en-US" sz="2200" b="1" dirty="0"/>
              <a:t> </a:t>
            </a:r>
            <a:r>
              <a:rPr lang="en-US" sz="2200" b="1" dirty="0" err="1"/>
              <a:t>yapabilecek</a:t>
            </a:r>
            <a:r>
              <a:rPr lang="en-US" sz="2200" b="1" dirty="0"/>
              <a:t> son </a:t>
            </a:r>
            <a:r>
              <a:rPr lang="en-US" sz="2200" b="1" dirty="0" err="1"/>
              <a:t>nesiliz</a:t>
            </a:r>
            <a:r>
              <a:rPr lang="en-US" sz="2200" b="1" dirty="0"/>
              <a:t>.</a:t>
            </a:r>
            <a:endParaRPr lang="en-IE" sz="2200" b="1" dirty="0">
              <a:ea typeface="Calibri"/>
              <a:cs typeface="Calibri"/>
            </a:endParaRPr>
          </a:p>
        </p:txBody>
      </p:sp>
      <p:grpSp>
        <p:nvGrpSpPr>
          <p:cNvPr id="6" name="Group 5">
            <a:extLst>
              <a:ext uri="{FF2B5EF4-FFF2-40B4-BE49-F238E27FC236}">
                <a16:creationId xmlns:a16="http://schemas.microsoft.com/office/drawing/2014/main" id="{DE6B51B4-0D6C-76B8-5A45-03715F89D96F}"/>
              </a:ext>
            </a:extLst>
          </p:cNvPr>
          <p:cNvGrpSpPr/>
          <p:nvPr/>
        </p:nvGrpSpPr>
        <p:grpSpPr>
          <a:xfrm>
            <a:off x="168140" y="375955"/>
            <a:ext cx="909546" cy="916523"/>
            <a:chOff x="3400450" y="986392"/>
            <a:chExt cx="1487826" cy="1083162"/>
          </a:xfrm>
        </p:grpSpPr>
        <p:sp>
          <p:nvSpPr>
            <p:cNvPr id="7" name="Freeform 24">
              <a:extLst>
                <a:ext uri="{FF2B5EF4-FFF2-40B4-BE49-F238E27FC236}">
                  <a16:creationId xmlns:a16="http://schemas.microsoft.com/office/drawing/2014/main" id="{94E72280-B3DF-FE77-9BB9-542510E1B864}"/>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algn="l" rtl="0"/>
              <a:endParaRPr lang="en-US"/>
            </a:p>
          </p:txBody>
        </p:sp>
        <p:sp>
          <p:nvSpPr>
            <p:cNvPr id="8" name="Freeform 25">
              <a:extLst>
                <a:ext uri="{FF2B5EF4-FFF2-40B4-BE49-F238E27FC236}">
                  <a16:creationId xmlns:a16="http://schemas.microsoft.com/office/drawing/2014/main" id="{55256934-31F9-BCF9-2326-F61BF738CC6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10" name="TextBox 9">
            <a:extLst>
              <a:ext uri="{FF2B5EF4-FFF2-40B4-BE49-F238E27FC236}">
                <a16:creationId xmlns:a16="http://schemas.microsoft.com/office/drawing/2014/main" id="{995FF27D-D2F8-29CE-C6ED-CDB90CE0FF3C}"/>
              </a:ext>
            </a:extLst>
          </p:cNvPr>
          <p:cNvSpPr txBox="1"/>
          <p:nvPr/>
        </p:nvSpPr>
        <p:spPr>
          <a:xfrm>
            <a:off x="4114799" y="5758927"/>
            <a:ext cx="6096000" cy="338554"/>
          </a:xfrm>
          <a:prstGeom prst="rect">
            <a:avLst/>
          </a:prstGeom>
          <a:noFill/>
        </p:spPr>
        <p:txBody>
          <a:bodyPr wrap="square">
            <a:spAutoFit/>
          </a:bodyPr>
          <a:lstStyle/>
          <a:p>
            <a:pPr algn="l" rtl="0"/>
            <a:r>
              <a:rPr kumimoji="0" lang="en-IE" sz="1600" b="0" i="0" u="none" strike="noStrike" kern="1200" cap="none" spc="0" normalizeH="0" baseline="0" noProof="0">
                <a:ln>
                  <a:noFill/>
                </a:ln>
                <a:solidFill>
                  <a:srgbClr val="000000"/>
                </a:solidFill>
                <a:effectLst/>
                <a:uLnTx/>
                <a:uFillTx/>
                <a:latin typeface="Calibri" panose="020F0502020204030204"/>
                <a:ea typeface="+mn-ea"/>
                <a:cs typeface="+mn-cs"/>
              </a:rPr>
              <a:t>MARY ROBINSON</a:t>
            </a:r>
            <a:endParaRPr lang="en-IE" sz="1600"/>
          </a:p>
        </p:txBody>
      </p:sp>
    </p:spTree>
    <p:extLst>
      <p:ext uri="{BB962C8B-B14F-4D97-AF65-F5344CB8AC3E}">
        <p14:creationId xmlns:p14="http://schemas.microsoft.com/office/powerpoint/2010/main" val="421427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32737" y="2321628"/>
            <a:ext cx="10915807" cy="3796076"/>
          </a:xfrm>
        </p:spPr>
        <p:txBody>
          <a:bodyPr lIns="91440" tIns="45720" rIns="91440" bIns="45720" anchor="ctr">
            <a:normAutofit fontScale="62500" lnSpcReduction="20000"/>
          </a:bodyPr>
          <a:lstStyle/>
          <a:p>
            <a:pPr>
              <a:lnSpc>
                <a:spcPct val="120000"/>
              </a:lnSpc>
            </a:pPr>
            <a:r>
              <a:rPr lang="en-US" sz="5100" dirty="0"/>
              <a:t>Bu </a:t>
            </a:r>
            <a:r>
              <a:rPr lang="en-US" sz="5100" dirty="0" err="1"/>
              <a:t>kursu</a:t>
            </a:r>
            <a:r>
              <a:rPr lang="en-US" sz="5100" dirty="0"/>
              <a:t> </a:t>
            </a:r>
            <a:r>
              <a:rPr lang="en-US" sz="5100" dirty="0" err="1"/>
              <a:t>aldığınız</a:t>
            </a:r>
            <a:r>
              <a:rPr lang="en-US" sz="5100" dirty="0"/>
              <a:t> </a:t>
            </a:r>
            <a:r>
              <a:rPr lang="en-US" sz="5100" dirty="0" err="1"/>
              <a:t>için</a:t>
            </a:r>
            <a:r>
              <a:rPr lang="en-US" sz="5100" dirty="0"/>
              <a:t> </a:t>
            </a:r>
            <a:r>
              <a:rPr lang="en-US" sz="5100" dirty="0" err="1"/>
              <a:t>teşekkür</a:t>
            </a:r>
            <a:r>
              <a:rPr lang="en-US" sz="5100" dirty="0"/>
              <a:t> </a:t>
            </a:r>
            <a:r>
              <a:rPr lang="en-US" sz="5100" dirty="0" err="1"/>
              <a:t>ederiz,</a:t>
            </a:r>
            <a:r>
              <a:rPr lang="en-US" sz="5100" b="1" dirty="0" err="1"/>
              <a:t>nihayetinde</a:t>
            </a:r>
            <a:r>
              <a:rPr lang="en-US" sz="5100" b="1" dirty="0"/>
              <a:t> </a:t>
            </a:r>
            <a:r>
              <a:rPr lang="en-US" sz="5100" b="1" dirty="0" err="1"/>
              <a:t>bu</a:t>
            </a:r>
            <a:r>
              <a:rPr lang="en-US" sz="5100" b="1" dirty="0"/>
              <a:t> </a:t>
            </a:r>
            <a:r>
              <a:rPr lang="en-US" sz="5100" b="1" dirty="0" err="1"/>
              <a:t>k</a:t>
            </a:r>
            <a:r>
              <a:rPr lang="en-US" sz="5100" b="1" dirty="0" err="1">
                <a:solidFill>
                  <a:prstClr val="black"/>
                </a:solidFill>
                <a:latin typeface="Calibri" panose="020F0502020204030204"/>
              </a:rPr>
              <a:t>urs</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daha</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etik</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gıda</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işletmelerinin</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gelişimine</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yardımcı</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olmak</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için</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b="1" i="0" u="none" strike="noStrike" kern="1200" cap="none" spc="0" normalizeH="0" baseline="0" noProof="0" dirty="0" err="1">
                <a:ln>
                  <a:noFill/>
                </a:ln>
                <a:solidFill>
                  <a:prstClr val="black"/>
                </a:solidFill>
                <a:effectLst/>
                <a:uLnTx/>
                <a:uFillTx/>
                <a:latin typeface="Calibri" panose="020F0502020204030204"/>
                <a:ea typeface="+mn-ea"/>
                <a:cs typeface="+mn-cs"/>
              </a:rPr>
              <a:t>oluşturulmuştur</a:t>
            </a:r>
            <a:r>
              <a:rPr kumimoji="0" lang="en-US" sz="51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5100" b="1" dirty="0">
                <a:solidFill>
                  <a:prstClr val="black"/>
                </a:solidFill>
                <a:latin typeface="Calibri" panose="020F0502020204030204"/>
              </a:rPr>
              <a:t> </a:t>
            </a:r>
            <a:r>
              <a:rPr lang="en-US" sz="5100" dirty="0" err="1">
                <a:solidFill>
                  <a:prstClr val="black"/>
                </a:solidFill>
                <a:latin typeface="Calibri" panose="020F0502020204030204"/>
              </a:rPr>
              <a:t>Umarız</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buradan</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100" dirty="0" err="1">
                <a:solidFill>
                  <a:prstClr val="black"/>
                </a:solidFill>
                <a:latin typeface="Calibri" panose="020F0502020204030204"/>
              </a:rPr>
              <a:t>Gıda-eleceği'ne</a:t>
            </a:r>
            <a:r>
              <a:rPr lang="en-US" sz="5100" dirty="0">
                <a:solidFill>
                  <a:prstClr val="black"/>
                </a:solidFill>
                <a:latin typeface="Calibri" panose="020F0502020204030204"/>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adım</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atmak</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için</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daha</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donanımlı</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100" i="0" u="none" strike="noStrike" kern="1200" cap="none" spc="0" normalizeH="0" baseline="0" noProof="0" dirty="0" err="1">
                <a:ln>
                  <a:noFill/>
                </a:ln>
                <a:solidFill>
                  <a:prstClr val="black"/>
                </a:solidFill>
                <a:effectLst/>
                <a:uLnTx/>
                <a:uFillTx/>
                <a:latin typeface="Calibri" panose="020F0502020204030204"/>
                <a:ea typeface="+mn-ea"/>
                <a:cs typeface="+mn-cs"/>
              </a:rPr>
              <a:t>hissederek</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100" dirty="0" err="1">
                <a:solidFill>
                  <a:prstClr val="black"/>
                </a:solidFill>
                <a:latin typeface="Calibri" panose="020F0502020204030204"/>
              </a:rPr>
              <a:t>ayrılırsınız</a:t>
            </a:r>
            <a:r>
              <a:rPr kumimoji="0" lang="en-US" sz="5100" i="0" u="none" strike="noStrike" kern="1200" cap="none" spc="0" normalizeH="0" baseline="0" noProof="0" dirty="0">
                <a:ln>
                  <a:noFill/>
                </a:ln>
                <a:solidFill>
                  <a:prstClr val="black"/>
                </a:solidFill>
                <a:effectLst/>
                <a:uLnTx/>
                <a:uFillTx/>
                <a:latin typeface="Calibri" panose="020F0502020204030204"/>
                <a:ea typeface="+mn-ea"/>
                <a:cs typeface="+mn-cs"/>
              </a:rPr>
              <a:t>!!</a:t>
            </a:r>
          </a:p>
          <a:p>
            <a:pPr algn="l" rtl="0">
              <a:lnSpc>
                <a:spcPct val="120000"/>
              </a:lnSpc>
            </a:pPr>
            <a:endParaRPr lang="en-US" sz="1800" dirty="0">
              <a:solidFill>
                <a:prstClr val="black"/>
              </a:solidFill>
              <a:latin typeface="Calibri" panose="020F0502020204030204"/>
            </a:endParaRPr>
          </a:p>
          <a:p>
            <a:pPr algn="l" rtl="0">
              <a:lnSpc>
                <a:spcPct val="120000"/>
              </a:lnSpc>
            </a:pPr>
            <a:r>
              <a:rPr lang="en-US" sz="5100" dirty="0" err="1">
                <a:solidFill>
                  <a:prstClr val="black"/>
                </a:solidFill>
                <a:latin typeface="Calibri" panose="020F0502020204030204"/>
              </a:rPr>
              <a:t>Daha</a:t>
            </a:r>
            <a:r>
              <a:rPr lang="en-US" sz="5100" dirty="0">
                <a:solidFill>
                  <a:prstClr val="black"/>
                </a:solidFill>
                <a:latin typeface="Calibri" panose="020F0502020204030204"/>
              </a:rPr>
              <a:t> </a:t>
            </a:r>
            <a:r>
              <a:rPr lang="en-US" sz="5100" dirty="0" err="1">
                <a:solidFill>
                  <a:prstClr val="black"/>
                </a:solidFill>
                <a:latin typeface="Calibri" panose="020F0502020204030204"/>
              </a:rPr>
              <a:t>fazla</a:t>
            </a:r>
            <a:r>
              <a:rPr lang="en-US" sz="5100" dirty="0">
                <a:solidFill>
                  <a:prstClr val="black"/>
                </a:solidFill>
                <a:latin typeface="Calibri" panose="020F0502020204030204"/>
              </a:rPr>
              <a:t> </a:t>
            </a:r>
            <a:r>
              <a:rPr lang="en-US" sz="5100" dirty="0" err="1">
                <a:solidFill>
                  <a:prstClr val="black"/>
                </a:solidFill>
                <a:latin typeface="Calibri" panose="020F0502020204030204"/>
              </a:rPr>
              <a:t>kaynak</a:t>
            </a:r>
            <a:r>
              <a:rPr lang="en-US" sz="5100" dirty="0">
                <a:solidFill>
                  <a:prstClr val="black"/>
                </a:solidFill>
                <a:latin typeface="Calibri" panose="020F0502020204030204"/>
              </a:rPr>
              <a:t> </a:t>
            </a:r>
            <a:r>
              <a:rPr lang="en-US" sz="5100" dirty="0" err="1">
                <a:solidFill>
                  <a:prstClr val="black"/>
                </a:solidFill>
                <a:latin typeface="Calibri" panose="020F0502020204030204"/>
              </a:rPr>
              <a:t>için</a:t>
            </a:r>
            <a:r>
              <a:rPr lang="en-US" sz="5100" dirty="0">
                <a:solidFill>
                  <a:prstClr val="black"/>
                </a:solidFill>
                <a:latin typeface="Calibri" panose="020F0502020204030204"/>
              </a:rPr>
              <a:t> </a:t>
            </a:r>
            <a:r>
              <a:rPr lang="en-US" sz="5100" dirty="0" err="1">
                <a:solidFill>
                  <a:prstClr val="black"/>
                </a:solidFill>
                <a:latin typeface="Calibri" panose="020F0502020204030204"/>
              </a:rPr>
              <a:t>bizi</a:t>
            </a:r>
            <a:r>
              <a:rPr lang="en-US" sz="5100" dirty="0">
                <a:solidFill>
                  <a:prstClr val="black"/>
                </a:solidFill>
                <a:latin typeface="Calibri" panose="020F0502020204030204"/>
              </a:rPr>
              <a:t> </a:t>
            </a:r>
            <a:r>
              <a:rPr lang="en-US" sz="5100" dirty="0" err="1">
                <a:solidFill>
                  <a:prstClr val="black"/>
                </a:solidFill>
                <a:latin typeface="Calibri" panose="020F0502020204030204"/>
              </a:rPr>
              <a:t>takip</a:t>
            </a:r>
            <a:r>
              <a:rPr lang="en-US" sz="5100" dirty="0">
                <a:solidFill>
                  <a:prstClr val="black"/>
                </a:solidFill>
                <a:latin typeface="Calibri" panose="020F0502020204030204"/>
              </a:rPr>
              <a:t> </a:t>
            </a:r>
            <a:r>
              <a:rPr lang="en-US" sz="5100" dirty="0" err="1">
                <a:solidFill>
                  <a:prstClr val="black"/>
                </a:solidFill>
                <a:latin typeface="Calibri" panose="020F0502020204030204"/>
              </a:rPr>
              <a:t>etmeye</a:t>
            </a:r>
            <a:r>
              <a:rPr lang="en-US" sz="5100" dirty="0">
                <a:solidFill>
                  <a:prstClr val="black"/>
                </a:solidFill>
                <a:latin typeface="Calibri" panose="020F0502020204030204"/>
              </a:rPr>
              <a:t> </a:t>
            </a:r>
            <a:r>
              <a:rPr lang="en-US" sz="5100" dirty="0" err="1">
                <a:solidFill>
                  <a:prstClr val="black"/>
                </a:solidFill>
                <a:latin typeface="Calibri" panose="020F0502020204030204"/>
              </a:rPr>
              <a:t>devam</a:t>
            </a:r>
            <a:r>
              <a:rPr lang="en-US" sz="5100" dirty="0">
                <a:solidFill>
                  <a:prstClr val="black"/>
                </a:solidFill>
                <a:latin typeface="Calibri" panose="020F0502020204030204"/>
              </a:rPr>
              <a:t> </a:t>
            </a:r>
            <a:r>
              <a:rPr lang="en-US" sz="5100" dirty="0" err="1">
                <a:solidFill>
                  <a:prstClr val="black"/>
                </a:solidFill>
                <a:latin typeface="Calibri" panose="020F0502020204030204"/>
              </a:rPr>
              <a:t>edin</a:t>
            </a:r>
            <a:r>
              <a:rPr lang="en-US" sz="5100" dirty="0">
                <a:solidFill>
                  <a:prstClr val="black"/>
                </a:solidFill>
                <a:latin typeface="Calibri" panose="020F0502020204030204"/>
              </a:rPr>
              <a:t>…</a:t>
            </a:r>
          </a:p>
          <a:p>
            <a:pPr algn="l" rtl="0">
              <a:lnSpc>
                <a:spcPct val="120000"/>
              </a:lnSpc>
            </a:pPr>
            <a:r>
              <a:rPr lang="en-US" sz="5400" b="1" i="1"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www.etik-gıda.eu</a:t>
            </a:r>
            <a:endParaRPr lang="en-US" sz="5400" b="1" i="1" dirty="0">
              <a:solidFill>
                <a:schemeClr val="bg1"/>
              </a:solidFill>
              <a:latin typeface="Calibri" panose="020F0502020204030204"/>
            </a:endParaRPr>
          </a:p>
          <a:p>
            <a:pPr algn="l" rtl="0">
              <a:lnSpc>
                <a:spcPct val="120000"/>
              </a:lnSpc>
            </a:pPr>
            <a:endParaRPr lang="en-IE" sz="54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hlinkClick r:id="rId4"/>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hlinkClick r:id="rId5"/>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46431" y="6083492"/>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pic>
          <p:nvPicPr>
            <p:cNvPr id="38" name="Graphic 37" descr="World with solid fill">
              <a:hlinkClick r:id="rId6"/>
              <a:extLst>
                <a:ext uri="{FF2B5EF4-FFF2-40B4-BE49-F238E27FC236}">
                  <a16:creationId xmlns:a16="http://schemas.microsoft.com/office/drawing/2014/main" id="{12A458C2-5E00-384C-AEE9-611D13F54E0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898357" y="2028497"/>
            <a:ext cx="5646906" cy="3581889"/>
          </a:xfrm>
        </p:spPr>
        <p:txBody>
          <a:bodyPr lIns="91440" tIns="45720" rIns="91440" bIns="45720" anchor="t"/>
          <a:lstStyle/>
          <a:p>
            <a:r>
              <a:rPr lang="en-US"/>
              <a:t>Bu </a:t>
            </a:r>
            <a:r>
              <a:rPr lang="en-US" err="1"/>
              <a:t>aşamada</a:t>
            </a:r>
            <a:r>
              <a:rPr lang="en-US"/>
              <a:t> </a:t>
            </a:r>
            <a:r>
              <a:rPr lang="en-US" err="1"/>
              <a:t>artık</a:t>
            </a:r>
            <a:r>
              <a:rPr lang="en-US"/>
              <a:t> </a:t>
            </a:r>
            <a:r>
              <a:rPr lang="en-US" err="1"/>
              <a:t>etik</a:t>
            </a:r>
            <a:r>
              <a:rPr lang="en-US"/>
              <a:t> </a:t>
            </a:r>
            <a:r>
              <a:rPr lang="en-US" err="1"/>
              <a:t>bir</a:t>
            </a:r>
            <a:r>
              <a:rPr lang="en-US"/>
              <a:t> </a:t>
            </a:r>
            <a:r>
              <a:rPr lang="en-US" err="1"/>
              <a:t>gıda</a:t>
            </a:r>
            <a:r>
              <a:rPr lang="en-US"/>
              <a:t> </a:t>
            </a:r>
            <a:r>
              <a:rPr lang="en-US" err="1"/>
              <a:t>sisteminin</a:t>
            </a:r>
            <a:r>
              <a:rPr lang="en-US"/>
              <a:t> </a:t>
            </a:r>
            <a:r>
              <a:rPr lang="en-US" err="1"/>
              <a:t>gıda</a:t>
            </a:r>
            <a:r>
              <a:rPr lang="en-US"/>
              <a:t> </a:t>
            </a:r>
            <a:r>
              <a:rPr lang="en-US" err="1"/>
              <a:t>üretimi</a:t>
            </a:r>
            <a:r>
              <a:rPr lang="en-US"/>
              <a:t>, </a:t>
            </a:r>
            <a:r>
              <a:rPr lang="en-US" err="1"/>
              <a:t>dağıtımı</a:t>
            </a:r>
            <a:r>
              <a:rPr lang="en-US"/>
              <a:t> </a:t>
            </a:r>
            <a:r>
              <a:rPr lang="en-US" err="1"/>
              <a:t>ve</a:t>
            </a:r>
            <a:r>
              <a:rPr lang="en-US"/>
              <a:t> </a:t>
            </a:r>
            <a:r>
              <a:rPr lang="en-US" err="1"/>
              <a:t>tüketimine</a:t>
            </a:r>
            <a:r>
              <a:rPr lang="en-US"/>
              <a:t> </a:t>
            </a:r>
            <a:r>
              <a:rPr lang="en-US" err="1"/>
              <a:t>yönelik</a:t>
            </a:r>
            <a:r>
              <a:rPr lang="en-US"/>
              <a:t> </a:t>
            </a:r>
            <a:r>
              <a:rPr lang="en-US" b="1" err="1"/>
              <a:t>önceliklerinde</a:t>
            </a:r>
            <a:r>
              <a:rPr lang="en-US" b="1"/>
              <a:t> </a:t>
            </a:r>
            <a:r>
              <a:rPr lang="en-US" b="1" err="1"/>
              <a:t>sürdürülebilirlik</a:t>
            </a:r>
            <a:r>
              <a:rPr lang="en-US" b="1"/>
              <a:t>, </a:t>
            </a:r>
            <a:r>
              <a:rPr lang="en-US" b="1" err="1"/>
              <a:t>sosyal</a:t>
            </a:r>
            <a:r>
              <a:rPr lang="en-US" b="1"/>
              <a:t> </a:t>
            </a:r>
            <a:r>
              <a:rPr lang="en-US" b="1" err="1"/>
              <a:t>adalet</a:t>
            </a:r>
            <a:r>
              <a:rPr lang="en-US" b="1"/>
              <a:t>, </a:t>
            </a:r>
            <a:r>
              <a:rPr lang="en-US" b="1" err="1"/>
              <a:t>hayvan</a:t>
            </a:r>
            <a:r>
              <a:rPr lang="en-US" b="1"/>
              <a:t> </a:t>
            </a:r>
            <a:r>
              <a:rPr lang="en-US" b="1" err="1"/>
              <a:t>refahı</a:t>
            </a:r>
            <a:r>
              <a:rPr lang="en-US" b="1"/>
              <a:t> </a:t>
            </a:r>
            <a:r>
              <a:rPr lang="en-US" b="1" err="1"/>
              <a:t>ve</a:t>
            </a:r>
            <a:r>
              <a:rPr lang="en-US" b="1"/>
              <a:t> </a:t>
            </a:r>
            <a:r>
              <a:rPr lang="en-US" b="1" err="1"/>
              <a:t>halk</a:t>
            </a:r>
            <a:r>
              <a:rPr lang="en-US" b="1"/>
              <a:t> </a:t>
            </a:r>
            <a:r>
              <a:rPr lang="en-US" b="1" err="1"/>
              <a:t>sağlığı</a:t>
            </a:r>
            <a:r>
              <a:rPr lang="en-US" b="1"/>
              <a:t> </a:t>
            </a:r>
            <a:r>
              <a:rPr lang="en-US" err="1"/>
              <a:t>olan</a:t>
            </a:r>
            <a:r>
              <a:rPr lang="en-US"/>
              <a:t> </a:t>
            </a:r>
            <a:r>
              <a:rPr lang="en-US" err="1">
                <a:ea typeface="+mn-lt"/>
                <a:cs typeface="+mn-lt"/>
              </a:rPr>
              <a:t>bütüncül</a:t>
            </a:r>
            <a:r>
              <a:rPr lang="en-US">
                <a:ea typeface="+mn-lt"/>
                <a:cs typeface="+mn-lt"/>
              </a:rPr>
              <a:t> </a:t>
            </a:r>
            <a:r>
              <a:rPr lang="en-US" err="1">
                <a:ea typeface="+mn-lt"/>
                <a:cs typeface="+mn-lt"/>
              </a:rPr>
              <a:t>yaklaşımını</a:t>
            </a:r>
            <a:r>
              <a:rPr lang="en-US">
                <a:ea typeface="+mn-lt"/>
                <a:cs typeface="+mn-lt"/>
              </a:rPr>
              <a:t> </a:t>
            </a:r>
            <a:r>
              <a:rPr lang="en-US" err="1">
                <a:ea typeface="+mn-lt"/>
                <a:cs typeface="+mn-lt"/>
              </a:rPr>
              <a:t>biliyoruz</a:t>
            </a:r>
            <a:r>
              <a:rPr lang="en-US">
                <a:ea typeface="+mn-lt"/>
                <a:cs typeface="+mn-lt"/>
              </a:rPr>
              <a:t>.</a:t>
            </a:r>
            <a:endParaRPr lang="en-US"/>
          </a:p>
          <a:p>
            <a:r>
              <a:rPr lang="en-US"/>
              <a:t>Bu </a:t>
            </a:r>
            <a:r>
              <a:rPr lang="en-US" err="1"/>
              <a:t>sistem</a:t>
            </a:r>
            <a:r>
              <a:rPr lang="en-US"/>
              <a:t>; </a:t>
            </a:r>
            <a:r>
              <a:rPr lang="en-US" err="1"/>
              <a:t>adil</a:t>
            </a:r>
            <a:r>
              <a:rPr lang="en-US"/>
              <a:t>, </a:t>
            </a:r>
            <a:r>
              <a:rPr lang="en-US" err="1"/>
              <a:t>sorumlu</a:t>
            </a:r>
            <a:r>
              <a:rPr lang="en-US"/>
              <a:t> </a:t>
            </a:r>
            <a:r>
              <a:rPr lang="en-US" err="1"/>
              <a:t>ve</a:t>
            </a:r>
            <a:r>
              <a:rPr lang="en-US"/>
              <a:t> </a:t>
            </a:r>
            <a:r>
              <a:rPr lang="en-US" err="1"/>
              <a:t>yenileyici</a:t>
            </a:r>
            <a:r>
              <a:rPr lang="en-US"/>
              <a:t> </a:t>
            </a:r>
            <a:r>
              <a:rPr lang="en-US" err="1"/>
              <a:t>bir</a:t>
            </a:r>
            <a:r>
              <a:rPr lang="en-US"/>
              <a:t> </a:t>
            </a:r>
            <a:r>
              <a:rPr lang="en-US" err="1"/>
              <a:t>gıda</a:t>
            </a:r>
            <a:r>
              <a:rPr lang="en-US"/>
              <a:t> </a:t>
            </a:r>
            <a:r>
              <a:rPr lang="en-US" err="1"/>
              <a:t>sistemi</a:t>
            </a:r>
            <a:r>
              <a:rPr lang="en-US"/>
              <a:t> </a:t>
            </a:r>
            <a:r>
              <a:rPr lang="en-US" err="1"/>
              <a:t>yaratmayı</a:t>
            </a:r>
            <a:r>
              <a:rPr lang="en-US"/>
              <a:t> </a:t>
            </a:r>
            <a:r>
              <a:rPr lang="en-US" err="1"/>
              <a:t>amaçlayan</a:t>
            </a:r>
            <a:r>
              <a:rPr lang="en-US"/>
              <a:t> </a:t>
            </a:r>
            <a:r>
              <a:rPr lang="en-US" err="1"/>
              <a:t>bir</a:t>
            </a:r>
            <a:r>
              <a:rPr lang="en-US"/>
              <a:t> dizi ilke ve uygulamayı kapsar.</a:t>
            </a:r>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a:xfrm>
            <a:off x="824785" y="747878"/>
            <a:ext cx="4990998" cy="992652"/>
          </a:xfrm>
        </p:spPr>
        <p:txBody>
          <a:bodyPr/>
          <a:lstStyle/>
          <a:p>
            <a:pPr algn="l" rtl="0"/>
            <a:r>
              <a:rPr lang="en-US" b="1"/>
              <a:t>Etik Gıda Sistemi nedir?</a:t>
            </a:r>
          </a:p>
          <a:p>
            <a:pPr algn="l" rtl="0"/>
            <a:endParaRPr lang="en-US" b="1"/>
          </a:p>
        </p:txBody>
      </p:sp>
      <p:pic>
        <p:nvPicPr>
          <p:cNvPr id="13" name="Picture Placeholder 12">
            <a:extLst>
              <a:ext uri="{FF2B5EF4-FFF2-40B4-BE49-F238E27FC236}">
                <a16:creationId xmlns:a16="http://schemas.microsoft.com/office/drawing/2014/main" id="{8D63466A-9A83-5241-A524-4456713C92D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2" name="Group 1">
            <a:extLst>
              <a:ext uri="{FF2B5EF4-FFF2-40B4-BE49-F238E27FC236}">
                <a16:creationId xmlns:a16="http://schemas.microsoft.com/office/drawing/2014/main" id="{753BA3C6-76F5-2740-CAD7-2B83C3D55A54}"/>
              </a:ext>
            </a:extLst>
          </p:cNvPr>
          <p:cNvGrpSpPr/>
          <p:nvPr/>
        </p:nvGrpSpPr>
        <p:grpSpPr>
          <a:xfrm>
            <a:off x="6798992" y="1860471"/>
            <a:ext cx="1713093" cy="1764975"/>
            <a:chOff x="978879" y="2999701"/>
            <a:chExt cx="2461200" cy="2460124"/>
          </a:xfrm>
        </p:grpSpPr>
        <p:grpSp>
          <p:nvGrpSpPr>
            <p:cNvPr id="3" name="Graphic 2">
              <a:extLst>
                <a:ext uri="{FF2B5EF4-FFF2-40B4-BE49-F238E27FC236}">
                  <a16:creationId xmlns:a16="http://schemas.microsoft.com/office/drawing/2014/main" id="{07B69F7A-7C47-F6BC-D41D-43F43BFFF50B}"/>
                </a:ext>
              </a:extLst>
            </p:cNvPr>
            <p:cNvGrpSpPr/>
            <p:nvPr/>
          </p:nvGrpSpPr>
          <p:grpSpPr>
            <a:xfrm>
              <a:off x="978879" y="2999701"/>
              <a:ext cx="2461200" cy="2460124"/>
              <a:chOff x="690225" y="4499263"/>
              <a:chExt cx="1499146" cy="1498490"/>
            </a:xfrm>
            <a:solidFill>
              <a:schemeClr val="bg1">
                <a:alpha val="27098"/>
              </a:schemeClr>
            </a:solidFill>
          </p:grpSpPr>
          <p:sp>
            <p:nvSpPr>
              <p:cNvPr id="9" name="Freeform 127">
                <a:extLst>
                  <a:ext uri="{FF2B5EF4-FFF2-40B4-BE49-F238E27FC236}">
                    <a16:creationId xmlns:a16="http://schemas.microsoft.com/office/drawing/2014/main" id="{9090EFCD-5797-FE8D-EA43-124982C6D50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0" name="Freeform 128">
                <a:extLst>
                  <a:ext uri="{FF2B5EF4-FFF2-40B4-BE49-F238E27FC236}">
                    <a16:creationId xmlns:a16="http://schemas.microsoft.com/office/drawing/2014/main" id="{5F2184E3-C7FD-32E5-7BE1-F2FCC66A1E74}"/>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4" name="Freeform 124">
              <a:extLst>
                <a:ext uri="{FF2B5EF4-FFF2-40B4-BE49-F238E27FC236}">
                  <a16:creationId xmlns:a16="http://schemas.microsoft.com/office/drawing/2014/main" id="{3B146EA4-0D58-9A90-66CE-233130EE3B5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7" name="Freeform 125">
              <a:extLst>
                <a:ext uri="{FF2B5EF4-FFF2-40B4-BE49-F238E27FC236}">
                  <a16:creationId xmlns:a16="http://schemas.microsoft.com/office/drawing/2014/main" id="{83B27A2C-D67E-6ABB-2454-C2EE04DD668C}"/>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8" name="Freeform 126">
              <a:extLst>
                <a:ext uri="{FF2B5EF4-FFF2-40B4-BE49-F238E27FC236}">
                  <a16:creationId xmlns:a16="http://schemas.microsoft.com/office/drawing/2014/main" id="{378C71AC-82C3-2184-B29F-1A41E09CC9D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6350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A079D-B060-EE7B-769B-65B88A3ECC22}"/>
              </a:ext>
            </a:extLst>
          </p:cNvPr>
          <p:cNvSpPr>
            <a:spLocks noGrp="1"/>
          </p:cNvSpPr>
          <p:nvPr>
            <p:ph type="body" sz="quarter" idx="18"/>
          </p:nvPr>
        </p:nvSpPr>
        <p:spPr>
          <a:xfrm>
            <a:off x="898358" y="2291456"/>
            <a:ext cx="5197643" cy="3025975"/>
          </a:xfrm>
        </p:spPr>
        <p:txBody>
          <a:bodyPr lIns="91440" tIns="45720" rIns="91440" bIns="45720" anchor="t"/>
          <a:lstStyle/>
          <a:p>
            <a:r>
              <a:rPr lang="en-IE" err="1"/>
              <a:t>Etik</a:t>
            </a:r>
            <a:r>
              <a:rPr lang="en-IE"/>
              <a:t> </a:t>
            </a:r>
            <a:r>
              <a:rPr lang="en-IE" err="1"/>
              <a:t>Gıda</a:t>
            </a:r>
            <a:r>
              <a:rPr lang="en-IE"/>
              <a:t> </a:t>
            </a:r>
            <a:r>
              <a:rPr lang="en-IE" err="1"/>
              <a:t>sisteminin</a:t>
            </a:r>
            <a:r>
              <a:rPr lang="en-IE"/>
              <a:t> GÜCÜ, </a:t>
            </a:r>
            <a:r>
              <a:rPr lang="en-IE" b="1" err="1">
                <a:ea typeface="+mn-lt"/>
                <a:cs typeface="+mn-lt"/>
              </a:rPr>
              <a:t>olumlu</a:t>
            </a:r>
            <a:r>
              <a:rPr lang="en-IE" b="1">
                <a:ea typeface="+mn-lt"/>
                <a:cs typeface="+mn-lt"/>
              </a:rPr>
              <a:t> </a:t>
            </a:r>
            <a:r>
              <a:rPr lang="en-IE" b="1" err="1">
                <a:ea typeface="+mn-lt"/>
                <a:cs typeface="+mn-lt"/>
              </a:rPr>
              <a:t>ve</a:t>
            </a:r>
            <a:r>
              <a:rPr lang="en-IE" b="1">
                <a:ea typeface="+mn-lt"/>
                <a:cs typeface="+mn-lt"/>
              </a:rPr>
              <a:t> </a:t>
            </a:r>
            <a:r>
              <a:rPr lang="en-IE" b="1" err="1">
                <a:ea typeface="+mn-lt"/>
                <a:cs typeface="+mn-lt"/>
              </a:rPr>
              <a:t>dönüştürücü</a:t>
            </a:r>
            <a:r>
              <a:rPr lang="en-IE" b="1">
                <a:ea typeface="+mn-lt"/>
                <a:cs typeface="+mn-lt"/>
              </a:rPr>
              <a:t> </a:t>
            </a:r>
            <a:r>
              <a:rPr lang="en-IE" b="1" err="1">
                <a:ea typeface="+mn-lt"/>
                <a:cs typeface="+mn-lt"/>
              </a:rPr>
              <a:t>değişimi</a:t>
            </a:r>
            <a:r>
              <a:rPr lang="en-IE" b="1">
                <a:ea typeface="+mn-lt"/>
                <a:cs typeface="+mn-lt"/>
              </a:rPr>
              <a:t> </a:t>
            </a:r>
            <a:r>
              <a:rPr lang="en-IE" err="1">
                <a:ea typeface="+mn-lt"/>
                <a:cs typeface="+mn-lt"/>
              </a:rPr>
              <a:t>çeşitli</a:t>
            </a:r>
            <a:r>
              <a:rPr lang="en-IE">
                <a:ea typeface="+mn-lt"/>
                <a:cs typeface="+mn-lt"/>
              </a:rPr>
              <a:t> </a:t>
            </a:r>
            <a:r>
              <a:rPr lang="en-IE" err="1">
                <a:ea typeface="+mn-lt"/>
                <a:cs typeface="+mn-lt"/>
              </a:rPr>
              <a:t>boyutlarda</a:t>
            </a:r>
            <a:r>
              <a:rPr lang="en-IE" b="1"/>
              <a:t> </a:t>
            </a:r>
            <a:r>
              <a:rPr lang="en-IE" err="1"/>
              <a:t>ortaya</a:t>
            </a:r>
            <a:r>
              <a:rPr lang="en-IE"/>
              <a:t> </a:t>
            </a:r>
            <a:r>
              <a:rPr lang="en-IE" err="1"/>
              <a:t>çıkarma</a:t>
            </a:r>
            <a:r>
              <a:rPr lang="en-IE"/>
              <a:t> </a:t>
            </a:r>
            <a:r>
              <a:rPr lang="en-IE" err="1"/>
              <a:t>potansiyelinde</a:t>
            </a:r>
            <a:r>
              <a:rPr lang="en-IE"/>
              <a:t> </a:t>
            </a:r>
            <a:r>
              <a:rPr lang="en-IE" err="1"/>
              <a:t>yatmaktadır</a:t>
            </a:r>
            <a:r>
              <a:rPr lang="en-IE"/>
              <a:t>. </a:t>
            </a:r>
            <a:r>
              <a:rPr lang="en-IE" err="1"/>
              <a:t>Etik</a:t>
            </a:r>
            <a:r>
              <a:rPr lang="en-IE"/>
              <a:t> </a:t>
            </a:r>
            <a:r>
              <a:rPr lang="en-IE" err="1"/>
              <a:t>bir</a:t>
            </a:r>
            <a:r>
              <a:rPr lang="en-IE"/>
              <a:t> </a:t>
            </a:r>
            <a:r>
              <a:rPr lang="en-IE" err="1"/>
              <a:t>gıda</a:t>
            </a:r>
            <a:r>
              <a:rPr lang="en-IE"/>
              <a:t> </a:t>
            </a:r>
            <a:r>
              <a:rPr lang="en-IE" err="1"/>
              <a:t>sisteminin</a:t>
            </a:r>
            <a:r>
              <a:rPr lang="en-IE"/>
              <a:t> </a:t>
            </a:r>
            <a:r>
              <a:rPr lang="en-IE" err="1"/>
              <a:t>gücünü</a:t>
            </a:r>
            <a:r>
              <a:rPr lang="en-IE"/>
              <a:t> </a:t>
            </a:r>
            <a:r>
              <a:rPr lang="en-IE" err="1"/>
              <a:t>gösteren</a:t>
            </a:r>
            <a:r>
              <a:rPr lang="en-IE"/>
              <a:t> </a:t>
            </a:r>
            <a:r>
              <a:rPr lang="en-IE" err="1"/>
              <a:t>temel</a:t>
            </a:r>
            <a:r>
              <a:rPr lang="en-IE"/>
              <a:t> </a:t>
            </a:r>
            <a:r>
              <a:rPr lang="en-IE" err="1"/>
              <a:t>hususları</a:t>
            </a:r>
            <a:r>
              <a:rPr lang="en-IE"/>
              <a:t> </a:t>
            </a:r>
            <a:r>
              <a:rPr lang="en-IE" err="1"/>
              <a:t>özetleyelim</a:t>
            </a:r>
            <a:r>
              <a:rPr lang="en-IE"/>
              <a:t>.</a:t>
            </a:r>
            <a:endParaRPr lang="en-US">
              <a:cs typeface="Calibri"/>
            </a:endParaRPr>
          </a:p>
        </p:txBody>
      </p:sp>
      <p:sp>
        <p:nvSpPr>
          <p:cNvPr id="3" name="Text Placeholder 2">
            <a:extLst>
              <a:ext uri="{FF2B5EF4-FFF2-40B4-BE49-F238E27FC236}">
                <a16:creationId xmlns:a16="http://schemas.microsoft.com/office/drawing/2014/main" id="{87511C1D-D923-2EFE-5317-E14AD0574C52}"/>
              </a:ext>
            </a:extLst>
          </p:cNvPr>
          <p:cNvSpPr>
            <a:spLocks noGrp="1"/>
          </p:cNvSpPr>
          <p:nvPr>
            <p:ph type="body" sz="quarter" idx="16"/>
          </p:nvPr>
        </p:nvSpPr>
        <p:spPr/>
        <p:txBody>
          <a:bodyPr/>
          <a:lstStyle/>
          <a:p>
            <a:pPr algn="l" rtl="0"/>
            <a:r>
              <a:rPr lang="en-IE" b="1"/>
              <a:t>Etik Gıda Sisteminin Gücü</a:t>
            </a:r>
          </a:p>
        </p:txBody>
      </p:sp>
      <p:pic>
        <p:nvPicPr>
          <p:cNvPr id="6" name="Picture Placeholder 5" descr="People in greenhouse">
            <a:extLst>
              <a:ext uri="{FF2B5EF4-FFF2-40B4-BE49-F238E27FC236}">
                <a16:creationId xmlns:a16="http://schemas.microsoft.com/office/drawing/2014/main" id="{B1C3AE43-3405-460A-4007-D3BACC8258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76375"/>
            <a:ext cx="5646737" cy="4656138"/>
          </a:xfrm>
        </p:spPr>
      </p:pic>
      <p:sp>
        <p:nvSpPr>
          <p:cNvPr id="7" name="Arrow: Down 6">
            <a:extLst>
              <a:ext uri="{FF2B5EF4-FFF2-40B4-BE49-F238E27FC236}">
                <a16:creationId xmlns:a16="http://schemas.microsoft.com/office/drawing/2014/main" id="{52A6B905-AC70-268A-2C0E-4255035A1E10}"/>
              </a:ext>
            </a:extLst>
          </p:cNvPr>
          <p:cNvSpPr/>
          <p:nvPr/>
        </p:nvSpPr>
        <p:spPr>
          <a:xfrm>
            <a:off x="2920891" y="4614041"/>
            <a:ext cx="945931" cy="1019504"/>
          </a:xfrm>
          <a:prstGeom prst="down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110916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96BAE-F7C6-9D14-E693-E03FD3B53BD9}"/>
              </a:ext>
            </a:extLst>
          </p:cNvPr>
          <p:cNvSpPr>
            <a:spLocks noGrp="1"/>
          </p:cNvSpPr>
          <p:nvPr>
            <p:ph type="body" sz="quarter" idx="18"/>
          </p:nvPr>
        </p:nvSpPr>
        <p:spPr>
          <a:xfrm>
            <a:off x="811592" y="1355096"/>
            <a:ext cx="5744254" cy="4147808"/>
          </a:xfrm>
        </p:spPr>
        <p:txBody>
          <a:bodyPr lIns="91440" tIns="45720" rIns="91440" bIns="45720" anchor="t"/>
          <a:lstStyle/>
          <a:p>
            <a:r>
              <a:rPr lang="en-US" dirty="0" err="1"/>
              <a:t>E</a:t>
            </a:r>
            <a:r>
              <a:rPr lang="en-US" dirty="0" err="1">
                <a:ea typeface="+mn-lt"/>
                <a:cs typeface="+mn-lt"/>
              </a:rPr>
              <a:t>tik</a:t>
            </a:r>
            <a:r>
              <a:rPr lang="en-US" dirty="0">
                <a:ea typeface="+mn-lt"/>
                <a:cs typeface="+mn-lt"/>
              </a:rPr>
              <a:t> </a:t>
            </a:r>
            <a:r>
              <a:rPr lang="en-US" dirty="0" err="1">
                <a:ea typeface="+mn-lt"/>
                <a:cs typeface="+mn-lt"/>
              </a:rPr>
              <a:t>bir</a:t>
            </a:r>
            <a:r>
              <a:rPr lang="en-US" dirty="0">
                <a:ea typeface="+mn-lt"/>
                <a:cs typeface="+mn-lt"/>
              </a:rPr>
              <a:t> </a:t>
            </a:r>
            <a:r>
              <a:rPr lang="en-US" dirty="0" err="1">
                <a:ea typeface="+mn-lt"/>
                <a:cs typeface="+mn-lt"/>
              </a:rPr>
              <a:t>gıda</a:t>
            </a:r>
            <a:r>
              <a:rPr lang="en-US" dirty="0">
                <a:ea typeface="+mn-lt"/>
                <a:cs typeface="+mn-lt"/>
              </a:rPr>
              <a:t> </a:t>
            </a:r>
            <a:r>
              <a:rPr lang="en-US" dirty="0" err="1">
                <a:ea typeface="+mn-lt"/>
                <a:cs typeface="+mn-lt"/>
              </a:rPr>
              <a:t>sistemi</a:t>
            </a:r>
            <a:r>
              <a:rPr lang="en-US" dirty="0">
                <a:ea typeface="+mn-lt"/>
                <a:cs typeface="+mn-lt"/>
              </a:rPr>
              <a:t>, </a:t>
            </a:r>
            <a:r>
              <a:rPr lang="en-US" dirty="0" err="1">
                <a:ea typeface="+mn-lt"/>
                <a:cs typeface="+mn-lt"/>
              </a:rPr>
              <a:t>çevresel</a:t>
            </a:r>
            <a:r>
              <a:rPr lang="en-US" dirty="0">
                <a:ea typeface="+mn-lt"/>
                <a:cs typeface="+mn-lt"/>
              </a:rPr>
              <a:t> </a:t>
            </a:r>
            <a:r>
              <a:rPr lang="en-US" dirty="0" err="1">
                <a:ea typeface="+mn-lt"/>
                <a:cs typeface="+mn-lt"/>
              </a:rPr>
              <a:t>zararı</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aza</a:t>
            </a:r>
            <a:r>
              <a:rPr lang="en-US" dirty="0">
                <a:ea typeface="+mn-lt"/>
                <a:cs typeface="+mn-lt"/>
              </a:rPr>
              <a:t> </a:t>
            </a:r>
            <a:r>
              <a:rPr lang="en-US" dirty="0" err="1">
                <a:ea typeface="+mn-lt"/>
                <a:cs typeface="+mn-lt"/>
              </a:rPr>
              <a:t>indiren</a:t>
            </a:r>
            <a:r>
              <a:rPr lang="en-US" dirty="0">
                <a:ea typeface="+mn-lt"/>
                <a:cs typeface="+mn-lt"/>
              </a:rPr>
              <a:t> </a:t>
            </a:r>
            <a:r>
              <a:rPr lang="en-US" dirty="0" err="1">
                <a:ea typeface="+mn-lt"/>
                <a:cs typeface="+mn-lt"/>
              </a:rPr>
              <a:t>sürdürülebilir</a:t>
            </a:r>
            <a:r>
              <a:rPr lang="en-US" dirty="0">
                <a:ea typeface="+mn-lt"/>
                <a:cs typeface="+mn-lt"/>
              </a:rPr>
              <a:t> </a:t>
            </a:r>
            <a:r>
              <a:rPr lang="en-US" dirty="0" err="1">
                <a:ea typeface="+mn-lt"/>
                <a:cs typeface="+mn-lt"/>
              </a:rPr>
              <a:t>uygulamalara</a:t>
            </a:r>
            <a:r>
              <a:rPr lang="en-US" dirty="0">
                <a:ea typeface="+mn-lt"/>
                <a:cs typeface="+mn-lt"/>
              </a:rPr>
              <a:t> </a:t>
            </a:r>
            <a:r>
              <a:rPr lang="en-US" dirty="0" err="1">
                <a:ea typeface="+mn-lt"/>
                <a:cs typeface="+mn-lt"/>
              </a:rPr>
              <a:t>öncelik</a:t>
            </a:r>
            <a:r>
              <a:rPr lang="en-US" dirty="0">
                <a:ea typeface="+mn-lt"/>
                <a:cs typeface="+mn-lt"/>
              </a:rPr>
              <a:t> </a:t>
            </a:r>
            <a:r>
              <a:rPr lang="en-US" dirty="0" err="1">
                <a:ea typeface="+mn-lt"/>
                <a:cs typeface="+mn-lt"/>
              </a:rPr>
              <a:t>verir</a:t>
            </a:r>
            <a:r>
              <a:rPr lang="en-US" dirty="0">
                <a:ea typeface="+mn-lt"/>
                <a:cs typeface="+mn-lt"/>
              </a:rPr>
              <a:t>. </a:t>
            </a:r>
            <a:r>
              <a:rPr lang="en-US" dirty="0" err="1">
                <a:ea typeface="+mn-lt"/>
                <a:cs typeface="+mn-lt"/>
              </a:rPr>
              <a:t>Şu</a:t>
            </a:r>
            <a:r>
              <a:rPr lang="en-US" dirty="0">
                <a:ea typeface="+mn-lt"/>
                <a:cs typeface="+mn-lt"/>
              </a:rPr>
              <a:t> </a:t>
            </a:r>
            <a:r>
              <a:rPr lang="en-US" dirty="0" err="1">
                <a:ea typeface="+mn-lt"/>
                <a:cs typeface="+mn-lt"/>
              </a:rPr>
              <a:t>uygulamaları</a:t>
            </a:r>
            <a:r>
              <a:rPr lang="en-US" dirty="0">
                <a:ea typeface="+mn-lt"/>
                <a:cs typeface="+mn-lt"/>
              </a:rPr>
              <a:t> </a:t>
            </a:r>
            <a:r>
              <a:rPr lang="en-US" dirty="0" err="1">
                <a:ea typeface="+mn-lt"/>
                <a:cs typeface="+mn-lt"/>
              </a:rPr>
              <a:t>teşvik</a:t>
            </a:r>
            <a:r>
              <a:rPr lang="en-US" dirty="0">
                <a:ea typeface="+mn-lt"/>
                <a:cs typeface="+mn-lt"/>
              </a:rPr>
              <a:t> </a:t>
            </a:r>
            <a:r>
              <a:rPr lang="en-US" dirty="0" err="1">
                <a:ea typeface="+mn-lt"/>
                <a:cs typeface="+mn-lt"/>
              </a:rPr>
              <a:t>eder</a:t>
            </a:r>
            <a:r>
              <a:rPr lang="en-US" dirty="0">
                <a:ea typeface="+mn-lt"/>
                <a:cs typeface="+mn-lt"/>
              </a:rPr>
              <a:t>:</a:t>
            </a:r>
            <a:endParaRPr lang="en-US" dirty="0">
              <a:cs typeface="Calibri"/>
            </a:endParaRPr>
          </a:p>
          <a:p>
            <a:pPr marL="342900" indent="-342900" algn="l" rtl="0">
              <a:spcBef>
                <a:spcPts val="600"/>
              </a:spcBef>
              <a:buFont typeface="Arial" panose="020B0604020202020204" pitchFamily="34" charset="0"/>
              <a:buChar char="•"/>
            </a:pPr>
            <a:r>
              <a:rPr lang="en-US" dirty="0" err="1"/>
              <a:t>Rejeneratif</a:t>
            </a:r>
            <a:r>
              <a:rPr lang="en-US" dirty="0"/>
              <a:t> </a:t>
            </a:r>
            <a:r>
              <a:rPr lang="en-US" dirty="0" err="1"/>
              <a:t>tarım</a:t>
            </a:r>
            <a:r>
              <a:rPr lang="en-US" dirty="0"/>
              <a:t>,</a:t>
            </a:r>
            <a:endParaRPr lang="en-US" dirty="0">
              <a:cs typeface="Calibri"/>
            </a:endParaRPr>
          </a:p>
          <a:p>
            <a:pPr marL="342900" indent="-342900" algn="l" rtl="0">
              <a:spcBef>
                <a:spcPts val="600"/>
              </a:spcBef>
              <a:buFont typeface="Arial" panose="020B0604020202020204" pitchFamily="34" charset="0"/>
              <a:buChar char="•"/>
            </a:pPr>
            <a:r>
              <a:rPr lang="en-US" dirty="0" err="1"/>
              <a:t>Organik</a:t>
            </a:r>
            <a:r>
              <a:rPr lang="en-US" dirty="0"/>
              <a:t> </a:t>
            </a:r>
            <a:r>
              <a:rPr lang="en-US" dirty="0" err="1"/>
              <a:t>tarım</a:t>
            </a:r>
            <a:r>
              <a:rPr lang="en-US" dirty="0"/>
              <a:t> </a:t>
            </a:r>
            <a:r>
              <a:rPr lang="en-US" dirty="0" err="1"/>
              <a:t>ve</a:t>
            </a:r>
            <a:endParaRPr lang="en-US" dirty="0">
              <a:cs typeface="Calibri"/>
            </a:endParaRPr>
          </a:p>
          <a:p>
            <a:pPr marL="342900" indent="-342900" algn="l" rtl="0">
              <a:spcBef>
                <a:spcPts val="600"/>
              </a:spcBef>
              <a:buFont typeface="Arial" panose="020B0604020202020204" pitchFamily="34" charset="0"/>
              <a:buChar char="•"/>
            </a:pPr>
            <a:r>
              <a:rPr lang="en-US" dirty="0" err="1"/>
              <a:t>Sorumlu</a:t>
            </a:r>
            <a:r>
              <a:rPr lang="en-US" dirty="0"/>
              <a:t> </a:t>
            </a:r>
            <a:r>
              <a:rPr lang="en-US" dirty="0" err="1"/>
              <a:t>kaynak</a:t>
            </a:r>
            <a:r>
              <a:rPr lang="en-US" dirty="0"/>
              <a:t> </a:t>
            </a:r>
            <a:r>
              <a:rPr lang="en-US" dirty="0" err="1"/>
              <a:t>yönetimi</a:t>
            </a:r>
            <a:r>
              <a:rPr lang="en-US" dirty="0"/>
              <a:t>.</a:t>
            </a:r>
            <a:endParaRPr lang="en-US" dirty="0">
              <a:cs typeface="Calibri"/>
            </a:endParaRPr>
          </a:p>
          <a:p>
            <a:r>
              <a:rPr lang="en-US" dirty="0" err="1"/>
              <a:t>Kimyasal</a:t>
            </a:r>
            <a:r>
              <a:rPr lang="en-US" dirty="0"/>
              <a:t> </a:t>
            </a:r>
            <a:r>
              <a:rPr lang="en-US" dirty="0" err="1"/>
              <a:t>girdileri</a:t>
            </a:r>
            <a:r>
              <a:rPr lang="en-US" dirty="0"/>
              <a:t> </a:t>
            </a:r>
            <a:r>
              <a:rPr lang="en-US" dirty="0" err="1"/>
              <a:t>azaltarak</a:t>
            </a:r>
            <a:r>
              <a:rPr lang="en-US" dirty="0"/>
              <a:t>, </a:t>
            </a:r>
            <a:r>
              <a:rPr lang="en-US" dirty="0" err="1"/>
              <a:t>suyu</a:t>
            </a:r>
            <a:r>
              <a:rPr lang="en-US" dirty="0"/>
              <a:t> </a:t>
            </a:r>
            <a:r>
              <a:rPr lang="en-US" dirty="0" err="1"/>
              <a:t>koruyarak</a:t>
            </a:r>
            <a:r>
              <a:rPr lang="en-US" dirty="0"/>
              <a:t>, </a:t>
            </a:r>
            <a:r>
              <a:rPr lang="en-US" dirty="0" err="1"/>
              <a:t>biyolojik</a:t>
            </a:r>
            <a:r>
              <a:rPr lang="en-US" dirty="0"/>
              <a:t> </a:t>
            </a:r>
            <a:r>
              <a:rPr lang="en-US" dirty="0" err="1"/>
              <a:t>çeşitliliği</a:t>
            </a:r>
            <a:r>
              <a:rPr lang="en-US" dirty="0"/>
              <a:t> </a:t>
            </a:r>
            <a:r>
              <a:rPr lang="en-US" dirty="0" err="1"/>
              <a:t>koruyarak</a:t>
            </a:r>
            <a:r>
              <a:rPr lang="en-US" dirty="0"/>
              <a:t> </a:t>
            </a:r>
            <a:r>
              <a:rPr lang="en-US" dirty="0" err="1"/>
              <a:t>ve</a:t>
            </a:r>
            <a:r>
              <a:rPr lang="en-US" dirty="0"/>
              <a:t> </a:t>
            </a:r>
            <a:r>
              <a:rPr lang="en-US" dirty="0" err="1"/>
              <a:t>iklim</a:t>
            </a:r>
            <a:r>
              <a:rPr lang="en-US" dirty="0"/>
              <a:t> </a:t>
            </a:r>
            <a:r>
              <a:rPr lang="en-US" dirty="0" err="1"/>
              <a:t>değişikliğini</a:t>
            </a:r>
            <a:r>
              <a:rPr lang="en-US" dirty="0"/>
              <a:t> </a:t>
            </a:r>
            <a:r>
              <a:rPr lang="en-US" dirty="0" err="1"/>
              <a:t>hafifleterek</a:t>
            </a:r>
            <a:r>
              <a:rPr lang="en-US" dirty="0"/>
              <a:t> </a:t>
            </a:r>
            <a:r>
              <a:rPr lang="en-US" dirty="0" err="1"/>
              <a:t>oluşturulacak</a:t>
            </a:r>
            <a:r>
              <a:rPr lang="en-US" dirty="0"/>
              <a:t> </a:t>
            </a:r>
            <a:r>
              <a:rPr lang="en-US" dirty="0" err="1"/>
              <a:t>bir</a:t>
            </a:r>
            <a:r>
              <a:rPr lang="en-US" dirty="0"/>
              <a:t> </a:t>
            </a:r>
            <a:r>
              <a:rPr lang="en-US" b="1" dirty="0" err="1"/>
              <a:t>etik</a:t>
            </a:r>
            <a:r>
              <a:rPr lang="en-US" b="1" dirty="0"/>
              <a:t> </a:t>
            </a:r>
            <a:r>
              <a:rPr lang="en-US" b="1" dirty="0" err="1"/>
              <a:t>gıda</a:t>
            </a:r>
            <a:r>
              <a:rPr lang="en-US" b="1" dirty="0"/>
              <a:t> </a:t>
            </a:r>
            <a:r>
              <a:rPr lang="en-US" b="1" dirty="0" err="1"/>
              <a:t>sistemi</a:t>
            </a:r>
            <a:r>
              <a:rPr lang="en-US" b="1" dirty="0"/>
              <a:t>, </a:t>
            </a:r>
            <a:r>
              <a:rPr lang="en-US" b="1" dirty="0" err="1"/>
              <a:t>ekosistemlerin</a:t>
            </a:r>
            <a:r>
              <a:rPr lang="en-US" b="1" dirty="0"/>
              <a:t> </a:t>
            </a:r>
            <a:r>
              <a:rPr lang="en-US" b="1" dirty="0" err="1"/>
              <a:t>korunmasına</a:t>
            </a:r>
            <a:r>
              <a:rPr lang="en-US" b="1" dirty="0"/>
              <a:t> </a:t>
            </a:r>
            <a:r>
              <a:rPr lang="en-US" b="1" dirty="0" err="1"/>
              <a:t>yardımcı</a:t>
            </a:r>
            <a:r>
              <a:rPr lang="en-US" b="1" dirty="0"/>
              <a:t> </a:t>
            </a:r>
            <a:r>
              <a:rPr lang="en-US" b="1" dirty="0" err="1"/>
              <a:t>olur</a:t>
            </a:r>
            <a:r>
              <a:rPr lang="en-US" b="1" dirty="0"/>
              <a:t> </a:t>
            </a:r>
            <a:r>
              <a:rPr lang="en-US" b="1" dirty="0" err="1"/>
              <a:t>ve</a:t>
            </a:r>
            <a:r>
              <a:rPr lang="en-US" b="1" dirty="0"/>
              <a:t> </a:t>
            </a:r>
            <a:r>
              <a:rPr lang="en-US" b="1" dirty="0" err="1"/>
              <a:t>gezegenin</a:t>
            </a:r>
            <a:r>
              <a:rPr lang="en-US" b="1" dirty="0"/>
              <a:t> </a:t>
            </a:r>
            <a:r>
              <a:rPr lang="en-US" b="1" dirty="0" err="1"/>
              <a:t>uzun</a:t>
            </a:r>
            <a:r>
              <a:rPr lang="en-US" b="1" dirty="0"/>
              <a:t> </a:t>
            </a:r>
            <a:r>
              <a:rPr lang="en-US" b="1" dirty="0" err="1"/>
              <a:t>vadeli</a:t>
            </a:r>
            <a:r>
              <a:rPr lang="en-US" b="1" dirty="0"/>
              <a:t> </a:t>
            </a:r>
            <a:r>
              <a:rPr lang="en-US" b="1" dirty="0" err="1"/>
              <a:t>sağlığını</a:t>
            </a:r>
            <a:r>
              <a:rPr lang="en-US" b="1" dirty="0"/>
              <a:t> </a:t>
            </a:r>
            <a:r>
              <a:rPr lang="en-US" b="1" dirty="0" err="1"/>
              <a:t>destekler</a:t>
            </a:r>
            <a:r>
              <a:rPr lang="en-US" dirty="0"/>
              <a:t>.</a:t>
            </a:r>
            <a:endParaRPr lang="en-IE" dirty="0">
              <a:cs typeface="Calibri"/>
            </a:endParaRPr>
          </a:p>
        </p:txBody>
      </p:sp>
      <p:sp>
        <p:nvSpPr>
          <p:cNvPr id="3" name="Text Placeholder 2">
            <a:extLst>
              <a:ext uri="{FF2B5EF4-FFF2-40B4-BE49-F238E27FC236}">
                <a16:creationId xmlns:a16="http://schemas.microsoft.com/office/drawing/2014/main" id="{A4D7BB03-F624-A9B0-EB1C-9FA6561F3E43}"/>
              </a:ext>
            </a:extLst>
          </p:cNvPr>
          <p:cNvSpPr>
            <a:spLocks noGrp="1"/>
          </p:cNvSpPr>
          <p:nvPr>
            <p:ph type="body" sz="quarter" idx="16"/>
          </p:nvPr>
        </p:nvSpPr>
        <p:spPr>
          <a:xfrm>
            <a:off x="811592" y="612140"/>
            <a:ext cx="5376318" cy="992652"/>
          </a:xfrm>
        </p:spPr>
        <p:txBody>
          <a:bodyPr/>
          <a:lstStyle/>
          <a:p>
            <a:pPr marL="742950" indent="-742950" algn="l" rtl="0">
              <a:buFont typeface="+mj-lt"/>
              <a:buAutoNum type="arabicPeriod"/>
            </a:pPr>
            <a:r>
              <a:rPr lang="en-IE" b="1" dirty="0" err="1"/>
              <a:t>Çevresel</a:t>
            </a:r>
            <a:r>
              <a:rPr lang="en-IE" b="1" dirty="0"/>
              <a:t> </a:t>
            </a:r>
            <a:r>
              <a:rPr lang="en-IE" b="1" dirty="0" err="1"/>
              <a:t>Etki</a:t>
            </a:r>
            <a:endParaRPr lang="en-IE" b="1" dirty="0"/>
          </a:p>
        </p:txBody>
      </p:sp>
      <p:pic>
        <p:nvPicPr>
          <p:cNvPr id="6" name="Picture Placeholder 5" descr="Young girl lifting up earth">
            <a:extLst>
              <a:ext uri="{FF2B5EF4-FFF2-40B4-BE49-F238E27FC236}">
                <a16:creationId xmlns:a16="http://schemas.microsoft.com/office/drawing/2014/main" id="{AC43938D-4004-6F16-6062-9D61FF719F1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457EFCD8-668C-DE36-6B01-576A33D3F69A}"/>
              </a:ext>
            </a:extLst>
          </p:cNvPr>
          <p:cNvSpPr/>
          <p:nvPr/>
        </p:nvSpPr>
        <p:spPr>
          <a:xfrm>
            <a:off x="6545263" y="5297557"/>
            <a:ext cx="5646736" cy="1019160"/>
          </a:xfrm>
          <a:prstGeom prst="wedgeRoundRectCallout">
            <a:avLst>
              <a:gd name="adj1" fmla="val -58994"/>
              <a:gd name="adj2" fmla="val -27652"/>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err="1"/>
              <a:t>Yerel</a:t>
            </a:r>
            <a:r>
              <a:rPr lang="en-IE" dirty="0"/>
              <a:t> </a:t>
            </a:r>
            <a:r>
              <a:rPr lang="en-IE" dirty="0" err="1"/>
              <a:t>ağınız</a:t>
            </a:r>
            <a:r>
              <a:rPr lang="en-IE" dirty="0"/>
              <a:t> </a:t>
            </a:r>
            <a:r>
              <a:rPr lang="en-IE" dirty="0" err="1"/>
              <a:t>aracılığıyla</a:t>
            </a:r>
            <a:r>
              <a:rPr lang="en-IE" dirty="0"/>
              <a:t> </a:t>
            </a:r>
            <a:r>
              <a:rPr lang="en-IE" dirty="0" err="1"/>
              <a:t>en</a:t>
            </a:r>
            <a:r>
              <a:rPr lang="en-IE" dirty="0"/>
              <a:t> son </a:t>
            </a:r>
            <a:r>
              <a:rPr lang="en-IE" dirty="0" err="1"/>
              <a:t>konulardan</a:t>
            </a:r>
            <a:r>
              <a:rPr lang="en-IE" dirty="0"/>
              <a:t> </a:t>
            </a:r>
            <a:r>
              <a:rPr lang="en-IE" dirty="0" err="1"/>
              <a:t>haberdar</a:t>
            </a:r>
            <a:r>
              <a:rPr lang="en-IE" dirty="0"/>
              <a:t> </a:t>
            </a:r>
            <a:r>
              <a:rPr lang="en-IE" dirty="0" err="1"/>
              <a:t>olun</a:t>
            </a:r>
            <a:r>
              <a:rPr lang="en-IE" dirty="0"/>
              <a:t>.</a:t>
            </a:r>
            <a:endParaRPr lang="en-IE" dirty="0">
              <a:cs typeface="Calibri"/>
            </a:endParaRPr>
          </a:p>
          <a:p>
            <a:pPr algn="ctr"/>
            <a:r>
              <a:rPr lang="en-IE" b="1" dirty="0" err="1">
                <a:solidFill>
                  <a:schemeClr val="bg1"/>
                </a:solidFill>
                <a:cs typeface="Calibri"/>
                <a:hlinkClick r:id="rId3">
                  <a:extLst>
                    <a:ext uri="{A12FA001-AC4F-418D-AE19-62706E023703}">
                      <ahyp:hlinkClr xmlns:ahyp="http://schemas.microsoft.com/office/drawing/2018/hyperlinkcolor" val="tx"/>
                    </a:ext>
                  </a:extLst>
                </a:hlinkClick>
              </a:rPr>
              <a:t>Ekolojik</a:t>
            </a:r>
            <a:r>
              <a:rPr lang="en-IE" b="1" dirty="0">
                <a:solidFill>
                  <a:schemeClr val="bg1"/>
                </a:solidFill>
                <a:cs typeface="Calibri"/>
                <a:hlinkClick r:id="rId3">
                  <a:extLst>
                    <a:ext uri="{A12FA001-AC4F-418D-AE19-62706E023703}">
                      <ahyp:hlinkClr xmlns:ahyp="http://schemas.microsoft.com/office/drawing/2018/hyperlinkcolor" val="tx"/>
                    </a:ext>
                  </a:extLst>
                </a:hlinkClick>
              </a:rPr>
              <a:t> </a:t>
            </a:r>
            <a:r>
              <a:rPr lang="en-IE" b="1" dirty="0" err="1">
                <a:solidFill>
                  <a:schemeClr val="bg1"/>
                </a:solidFill>
                <a:cs typeface="Calibri"/>
                <a:hlinkClick r:id="rId3">
                  <a:extLst>
                    <a:ext uri="{A12FA001-AC4F-418D-AE19-62706E023703}">
                      <ahyp:hlinkClr xmlns:ahyp="http://schemas.microsoft.com/office/drawing/2018/hyperlinkcolor" val="tx"/>
                    </a:ext>
                  </a:extLst>
                </a:hlinkClick>
              </a:rPr>
              <a:t>Yaşamı</a:t>
            </a:r>
            <a:r>
              <a:rPr lang="en-IE" b="1" dirty="0">
                <a:solidFill>
                  <a:schemeClr val="bg1"/>
                </a:solidFill>
                <a:cs typeface="Calibri"/>
                <a:hlinkClick r:id="rId3">
                  <a:extLst>
                    <a:ext uri="{A12FA001-AC4F-418D-AE19-62706E023703}">
                      <ahyp:hlinkClr xmlns:ahyp="http://schemas.microsoft.com/office/drawing/2018/hyperlinkcolor" val="tx"/>
                    </a:ext>
                  </a:extLst>
                </a:hlinkClick>
              </a:rPr>
              <a:t> </a:t>
            </a:r>
            <a:r>
              <a:rPr lang="en-IE" b="1" dirty="0" err="1">
                <a:solidFill>
                  <a:schemeClr val="bg1"/>
                </a:solidFill>
                <a:cs typeface="Calibri"/>
                <a:hlinkClick r:id="rId3">
                  <a:extLst>
                    <a:ext uri="{A12FA001-AC4F-418D-AE19-62706E023703}">
                      <ahyp:hlinkClr xmlns:ahyp="http://schemas.microsoft.com/office/drawing/2018/hyperlinkcolor" val="tx"/>
                    </a:ext>
                  </a:extLst>
                </a:hlinkClick>
              </a:rPr>
              <a:t>Destekleme</a:t>
            </a:r>
            <a:r>
              <a:rPr lang="en-IE" b="1" dirty="0">
                <a:solidFill>
                  <a:schemeClr val="bg1"/>
                </a:solidFill>
                <a:cs typeface="Calibri"/>
                <a:hlinkClick r:id="rId3">
                  <a:extLst>
                    <a:ext uri="{A12FA001-AC4F-418D-AE19-62706E023703}">
                      <ahyp:hlinkClr xmlns:ahyp="http://schemas.microsoft.com/office/drawing/2018/hyperlinkcolor" val="tx"/>
                    </a:ext>
                  </a:extLst>
                </a:hlinkClick>
              </a:rPr>
              <a:t> </a:t>
            </a:r>
            <a:r>
              <a:rPr lang="en-IE" b="1" dirty="0" err="1">
                <a:solidFill>
                  <a:schemeClr val="bg1"/>
                </a:solidFill>
                <a:cs typeface="Calibri"/>
                <a:hlinkClick r:id="rId3">
                  <a:extLst>
                    <a:ext uri="{A12FA001-AC4F-418D-AE19-62706E023703}">
                      <ahyp:hlinkClr xmlns:ahyp="http://schemas.microsoft.com/office/drawing/2018/hyperlinkcolor" val="tx"/>
                    </a:ext>
                  </a:extLst>
                </a:hlinkClick>
              </a:rPr>
              <a:t>Derneğ</a:t>
            </a:r>
            <a:r>
              <a:rPr lang="en-IE" b="1" dirty="0" err="1">
                <a:solidFill>
                  <a:schemeClr val="bg1"/>
                </a:solidFill>
                <a:cs typeface="Calibri"/>
              </a:rPr>
              <a:t>i</a:t>
            </a:r>
            <a:endParaRPr lang="en-IE" dirty="0">
              <a:solidFill>
                <a:schemeClr val="bg1"/>
              </a:solidFill>
            </a:endParaRPr>
          </a:p>
        </p:txBody>
      </p:sp>
    </p:spTree>
    <p:extLst>
      <p:ext uri="{BB962C8B-B14F-4D97-AF65-F5344CB8AC3E}">
        <p14:creationId xmlns:p14="http://schemas.microsoft.com/office/powerpoint/2010/main" val="262987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085" y="1754260"/>
            <a:ext cx="5771610" cy="3867016"/>
          </a:xfrm>
        </p:spPr>
        <p:txBody>
          <a:bodyPr lIns="91440" tIns="45720" rIns="91440" bIns="45720" anchor="t"/>
          <a:lstStyle/>
          <a:p>
            <a:r>
              <a:rPr lang="en-IE" b="1" dirty="0">
                <a:solidFill>
                  <a:srgbClr val="F79037"/>
                </a:solidFill>
                <a:hlinkClick r:id="rId2">
                  <a:extLst>
                    <a:ext uri="{A12FA001-AC4F-418D-AE19-62706E023703}">
                      <ahyp:hlinkClr xmlns:ahyp="http://schemas.microsoft.com/office/drawing/2018/hyperlinkcolor" val="tx"/>
                    </a:ext>
                  </a:extLst>
                </a:hlinkClick>
              </a:rPr>
              <a:t>İyi </a:t>
            </a:r>
            <a:r>
              <a:rPr lang="en-IE" b="1" dirty="0" err="1">
                <a:solidFill>
                  <a:srgbClr val="F79037"/>
                </a:solidFill>
                <a:hlinkClick r:id="rId2">
                  <a:extLst>
                    <a:ext uri="{A12FA001-AC4F-418D-AE19-62706E023703}">
                      <ahyp:hlinkClr xmlns:ahyp="http://schemas.microsoft.com/office/drawing/2018/hyperlinkcolor" val="tx"/>
                    </a:ext>
                  </a:extLst>
                </a:hlinkClick>
              </a:rPr>
              <a:t>Uygulama</a:t>
            </a:r>
            <a:r>
              <a:rPr lang="en-IE" b="1" dirty="0">
                <a:solidFill>
                  <a:srgbClr val="F79037"/>
                </a:solidFill>
                <a:hlinkClick r:id="rId2">
                  <a:extLst>
                    <a:ext uri="{A12FA001-AC4F-418D-AE19-62706E023703}">
                      <ahyp:hlinkClr xmlns:ahyp="http://schemas.microsoft.com/office/drawing/2018/hyperlinkcolor" val="tx"/>
                    </a:ext>
                  </a:extLst>
                </a:hlinkClick>
              </a:rPr>
              <a:t> </a:t>
            </a:r>
            <a:r>
              <a:rPr lang="en-IE" b="1" dirty="0" err="1">
                <a:solidFill>
                  <a:srgbClr val="F79037"/>
                </a:solidFill>
                <a:hlinkClick r:id="rId2">
                  <a:extLst>
                    <a:ext uri="{A12FA001-AC4F-418D-AE19-62706E023703}">
                      <ahyp:hlinkClr xmlns:ahyp="http://schemas.microsoft.com/office/drawing/2018/hyperlinkcolor" val="tx"/>
                    </a:ext>
                  </a:extLst>
                </a:hlinkClick>
              </a:rPr>
              <a:t>Örneklerimize</a:t>
            </a:r>
            <a:r>
              <a:rPr lang="en-IE" b="1" dirty="0">
                <a:solidFill>
                  <a:srgbClr val="F79037"/>
                </a:solidFill>
              </a:rPr>
              <a:t> </a:t>
            </a:r>
            <a:r>
              <a:rPr lang="en-IE" dirty="0" err="1"/>
              <a:t>bir</a:t>
            </a:r>
            <a:r>
              <a:rPr lang="en-IE" dirty="0"/>
              <a:t> </a:t>
            </a:r>
            <a:r>
              <a:rPr lang="en-IE" dirty="0" err="1"/>
              <a:t>göz</a:t>
            </a:r>
            <a:r>
              <a:rPr lang="en-IE" dirty="0"/>
              <a:t> </a:t>
            </a:r>
            <a:r>
              <a:rPr lang="en-IE" dirty="0" err="1"/>
              <a:t>atın</a:t>
            </a:r>
            <a:r>
              <a:rPr lang="en-IE" dirty="0"/>
              <a:t> </a:t>
            </a:r>
            <a:endParaRPr lang="en-IE" sz="800" dirty="0">
              <a:cs typeface="Calibri"/>
              <a:hlinkClick r:id="" action="ppaction://noaction">
                <a:extLst>
                  <a:ext uri="{A12FA001-AC4F-418D-AE19-62706E023703}">
                    <ahyp:hlinkClr xmlns:ahyp="http://schemas.microsoft.com/office/drawing/2018/hyperlinkcolor" val="tx"/>
                  </a:ext>
                </a:extLst>
              </a:hlinkClick>
            </a:endParaRPr>
          </a:p>
          <a:p>
            <a:r>
              <a:rPr lang="en-IE" b="1" dirty="0">
                <a:solidFill>
                  <a:srgbClr val="F68F37"/>
                </a:solidFill>
                <a:hlinkClick r:id="rId3">
                  <a:extLst>
                    <a:ext uri="{A12FA001-AC4F-418D-AE19-62706E023703}">
                      <ahyp:hlinkClr xmlns:ahyp="http://schemas.microsoft.com/office/drawing/2018/hyperlinkcolor" val="tx"/>
                    </a:ext>
                  </a:extLst>
                </a:hlinkClick>
              </a:rPr>
              <a:t>Cream of the Crop</a:t>
            </a:r>
            <a:r>
              <a:rPr lang="en-IE" b="1" dirty="0">
                <a:solidFill>
                  <a:srgbClr val="F68F37"/>
                </a:solidFill>
              </a:rPr>
              <a:t> </a:t>
            </a:r>
            <a:r>
              <a:rPr lang="en-US" dirty="0" err="1"/>
              <a:t>firması</a:t>
            </a:r>
            <a:r>
              <a:rPr lang="en-US" dirty="0"/>
              <a:t> </a:t>
            </a:r>
            <a:r>
              <a:rPr lang="en-US" dirty="0" err="1"/>
              <a:t>küresel</a:t>
            </a:r>
            <a:r>
              <a:rPr lang="en-US" dirty="0"/>
              <a:t> </a:t>
            </a:r>
            <a:r>
              <a:rPr lang="en-US" dirty="0" err="1"/>
              <a:t>zorlukların</a:t>
            </a:r>
            <a:r>
              <a:rPr lang="en-US" dirty="0"/>
              <a:t> </a:t>
            </a:r>
            <a:r>
              <a:rPr lang="en-US" dirty="0" err="1"/>
              <a:t>çözümünde</a:t>
            </a:r>
            <a:r>
              <a:rPr lang="en-US" dirty="0"/>
              <a:t> </a:t>
            </a:r>
            <a:r>
              <a:rPr lang="en-US" dirty="0" err="1"/>
              <a:t>rol</a:t>
            </a:r>
            <a:r>
              <a:rPr lang="en-US" dirty="0"/>
              <a:t> </a:t>
            </a:r>
            <a:r>
              <a:rPr lang="en-US" dirty="0" err="1"/>
              <a:t>almak</a:t>
            </a:r>
            <a:r>
              <a:rPr lang="en-US" dirty="0"/>
              <a:t> </a:t>
            </a:r>
            <a:r>
              <a:rPr lang="en-US" dirty="0" err="1"/>
              <a:t>istiyor</a:t>
            </a:r>
            <a:r>
              <a:rPr lang="en-US" dirty="0"/>
              <a:t>. </a:t>
            </a:r>
            <a:r>
              <a:rPr lang="en-US" dirty="0" err="1"/>
              <a:t>Çevreye</a:t>
            </a:r>
            <a:r>
              <a:rPr lang="en-US" dirty="0"/>
              <a:t>, </a:t>
            </a:r>
            <a:r>
              <a:rPr lang="en-US" dirty="0" err="1"/>
              <a:t>ekonomiye</a:t>
            </a:r>
            <a:r>
              <a:rPr lang="en-US" dirty="0"/>
              <a:t>, </a:t>
            </a:r>
            <a:r>
              <a:rPr lang="en-US" dirty="0" err="1"/>
              <a:t>insanlara</a:t>
            </a:r>
            <a:r>
              <a:rPr lang="en-US" dirty="0"/>
              <a:t> </a:t>
            </a:r>
            <a:r>
              <a:rPr lang="en-US" dirty="0" err="1"/>
              <a:t>ve</a:t>
            </a:r>
            <a:r>
              <a:rPr lang="en-US" dirty="0"/>
              <a:t> </a:t>
            </a:r>
            <a:r>
              <a:rPr lang="en-US" dirty="0" err="1"/>
              <a:t>topluma</a:t>
            </a:r>
            <a:r>
              <a:rPr lang="en-US" dirty="0"/>
              <a:t> </a:t>
            </a:r>
            <a:r>
              <a:rPr lang="en-US" dirty="0" err="1"/>
              <a:t>karşı</a:t>
            </a:r>
            <a:r>
              <a:rPr lang="en-US" dirty="0"/>
              <a:t> </a:t>
            </a:r>
            <a:r>
              <a:rPr lang="en-US" dirty="0" err="1"/>
              <a:t>taşıdıkları</a:t>
            </a:r>
            <a:r>
              <a:rPr lang="en-US" dirty="0"/>
              <a:t> </a:t>
            </a:r>
            <a:r>
              <a:rPr lang="en-US" dirty="0" err="1"/>
              <a:t>sorumluluk</a:t>
            </a:r>
            <a:r>
              <a:rPr lang="en-US" dirty="0"/>
              <a:t>, </a:t>
            </a:r>
            <a:r>
              <a:rPr lang="en-US" dirty="0" err="1"/>
              <a:t>şirketin</a:t>
            </a:r>
            <a:r>
              <a:rPr lang="en-US" dirty="0"/>
              <a:t> </a:t>
            </a:r>
            <a:r>
              <a:rPr lang="en-US" dirty="0" err="1"/>
              <a:t>yaptığı</a:t>
            </a:r>
            <a:r>
              <a:rPr lang="en-US" dirty="0"/>
              <a:t> her </a:t>
            </a:r>
            <a:r>
              <a:rPr lang="en-US" dirty="0" err="1"/>
              <a:t>şeyin</a:t>
            </a:r>
            <a:r>
              <a:rPr lang="en-US" dirty="0"/>
              <a:t> </a:t>
            </a:r>
            <a:r>
              <a:rPr lang="en-US" dirty="0" err="1"/>
              <a:t>içinde</a:t>
            </a:r>
            <a:r>
              <a:rPr lang="en-US" dirty="0"/>
              <a:t> </a:t>
            </a:r>
            <a:r>
              <a:rPr lang="en-US" dirty="0" err="1"/>
              <a:t>yer</a:t>
            </a:r>
            <a:r>
              <a:rPr lang="en-US" dirty="0"/>
              <a:t> </a:t>
            </a:r>
            <a:r>
              <a:rPr lang="en-US" dirty="0" err="1"/>
              <a:t>alır</a:t>
            </a:r>
            <a:r>
              <a:rPr lang="en-US" dirty="0"/>
              <a:t>. </a:t>
            </a:r>
            <a:r>
              <a:rPr lang="en-US" dirty="0" err="1"/>
              <a:t>Gıda</a:t>
            </a:r>
            <a:r>
              <a:rPr lang="en-US" dirty="0"/>
              <a:t> </a:t>
            </a:r>
            <a:r>
              <a:rPr lang="en-US" dirty="0" err="1"/>
              <a:t>atığı</a:t>
            </a:r>
            <a:r>
              <a:rPr lang="en-US" dirty="0"/>
              <a:t> </a:t>
            </a:r>
            <a:r>
              <a:rPr lang="en-US" dirty="0" err="1"/>
              <a:t>olacak</a:t>
            </a:r>
            <a:r>
              <a:rPr lang="en-US" dirty="0"/>
              <a:t> </a:t>
            </a:r>
            <a:r>
              <a:rPr lang="en-US" dirty="0" err="1"/>
              <a:t>şeyleri</a:t>
            </a:r>
            <a:r>
              <a:rPr lang="en-US" dirty="0"/>
              <a:t> </a:t>
            </a:r>
            <a:r>
              <a:rPr lang="en-US" dirty="0" err="1"/>
              <a:t>kullanarak</a:t>
            </a:r>
            <a:r>
              <a:rPr lang="en-US" dirty="0"/>
              <a:t> </a:t>
            </a:r>
            <a:r>
              <a:rPr lang="en-US" dirty="0" err="1"/>
              <a:t>ve</a:t>
            </a:r>
            <a:r>
              <a:rPr lang="en-US" dirty="0"/>
              <a:t> </a:t>
            </a:r>
            <a:r>
              <a:rPr lang="en-US" dirty="0" err="1"/>
              <a:t>bu</a:t>
            </a:r>
            <a:r>
              <a:rPr lang="en-US" dirty="0"/>
              <a:t> '</a:t>
            </a:r>
            <a:r>
              <a:rPr lang="en-US" dirty="0" err="1"/>
              <a:t>atık'a</a:t>
            </a:r>
            <a:r>
              <a:rPr lang="en-US" dirty="0"/>
              <a:t> </a:t>
            </a:r>
            <a:r>
              <a:rPr lang="en-US" dirty="0" err="1"/>
              <a:t>değer</a:t>
            </a:r>
            <a:r>
              <a:rPr lang="en-US" dirty="0"/>
              <a:t> </a:t>
            </a:r>
            <a:r>
              <a:rPr lang="en-US" dirty="0" err="1"/>
              <a:t>katarak</a:t>
            </a:r>
            <a:r>
              <a:rPr lang="en-US" dirty="0"/>
              <a:t> </a:t>
            </a:r>
            <a:r>
              <a:rPr lang="en-US" dirty="0" err="1"/>
              <a:t>döngüsel</a:t>
            </a:r>
            <a:r>
              <a:rPr lang="en-US" dirty="0"/>
              <a:t> </a:t>
            </a:r>
            <a:r>
              <a:rPr lang="en-US" dirty="0" err="1"/>
              <a:t>bir</a:t>
            </a:r>
            <a:r>
              <a:rPr lang="en-US" dirty="0"/>
              <a:t> </a:t>
            </a:r>
            <a:r>
              <a:rPr lang="en-US" dirty="0" err="1"/>
              <a:t>ekonomi</a:t>
            </a:r>
            <a:r>
              <a:rPr lang="en-US" dirty="0"/>
              <a:t> </a:t>
            </a:r>
            <a:r>
              <a:rPr lang="en-US" dirty="0" err="1"/>
              <a:t>inşa</a:t>
            </a:r>
            <a:r>
              <a:rPr lang="en-US" dirty="0"/>
              <a:t> </a:t>
            </a:r>
            <a:r>
              <a:rPr lang="en-US" dirty="0" err="1"/>
              <a:t>ediyorlar</a:t>
            </a:r>
            <a:r>
              <a:rPr lang="en-US" dirty="0"/>
              <a:t>, </a:t>
            </a:r>
            <a:r>
              <a:rPr lang="en-US" dirty="0" err="1"/>
              <a:t>yerel</a:t>
            </a:r>
            <a:r>
              <a:rPr lang="en-US" dirty="0"/>
              <a:t> </a:t>
            </a:r>
            <a:r>
              <a:rPr lang="en-US" dirty="0" err="1"/>
              <a:t>ekonomiyi</a:t>
            </a:r>
            <a:r>
              <a:rPr lang="en-US" dirty="0"/>
              <a:t> </a:t>
            </a:r>
            <a:r>
              <a:rPr lang="en-US" dirty="0" err="1"/>
              <a:t>destekliyorlar</a:t>
            </a:r>
            <a:r>
              <a:rPr lang="en-US" dirty="0"/>
              <a:t> </a:t>
            </a:r>
            <a:r>
              <a:rPr lang="en-US" dirty="0" err="1"/>
              <a:t>ve</a:t>
            </a:r>
            <a:r>
              <a:rPr lang="en-US" dirty="0"/>
              <a:t> </a:t>
            </a:r>
            <a:r>
              <a:rPr lang="en-US" dirty="0" err="1"/>
              <a:t>sonuç</a:t>
            </a:r>
            <a:r>
              <a:rPr lang="en-US" dirty="0"/>
              <a:t> </a:t>
            </a:r>
            <a:r>
              <a:rPr lang="en-US" dirty="0" err="1"/>
              <a:t>olarak</a:t>
            </a:r>
            <a:r>
              <a:rPr lang="en-US" dirty="0"/>
              <a:t> </a:t>
            </a:r>
            <a:r>
              <a:rPr lang="en-US" dirty="0" err="1"/>
              <a:t>çevre</a:t>
            </a:r>
            <a:r>
              <a:rPr lang="en-US" dirty="0"/>
              <a:t> </a:t>
            </a:r>
            <a:r>
              <a:rPr lang="en-US" dirty="0" err="1"/>
              <a:t>üzerinde</a:t>
            </a:r>
            <a:r>
              <a:rPr lang="en-US" dirty="0"/>
              <a:t> </a:t>
            </a:r>
            <a:r>
              <a:rPr lang="en-US" dirty="0" err="1"/>
              <a:t>olumlu</a:t>
            </a:r>
            <a:r>
              <a:rPr lang="en-US" dirty="0"/>
              <a:t> </a:t>
            </a:r>
            <a:r>
              <a:rPr lang="en-US" dirty="0" err="1"/>
              <a:t>bir</a:t>
            </a:r>
            <a:r>
              <a:rPr lang="en-US" dirty="0"/>
              <a:t> </a:t>
            </a:r>
            <a:r>
              <a:rPr lang="en-US" dirty="0" err="1"/>
              <a:t>etkiye</a:t>
            </a:r>
            <a:r>
              <a:rPr lang="en-US" dirty="0"/>
              <a:t> </a:t>
            </a:r>
            <a:r>
              <a:rPr lang="en-US" dirty="0" err="1"/>
              <a:t>sahip</a:t>
            </a:r>
            <a:r>
              <a:rPr lang="en-US" dirty="0"/>
              <a:t> </a:t>
            </a:r>
            <a:r>
              <a:rPr lang="en-US" dirty="0" err="1"/>
              <a:t>oluyorlar</a:t>
            </a:r>
            <a:r>
              <a:rPr lang="en-US" dirty="0"/>
              <a:t>.</a:t>
            </a:r>
          </a:p>
          <a:p>
            <a:pPr algn="l"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01520" y="928759"/>
            <a:ext cx="4990998" cy="593932"/>
          </a:xfrm>
        </p:spPr>
        <p:txBody>
          <a:bodyPr lIns="91440" tIns="45720" rIns="91440" bIns="45720" anchor="t">
            <a:noAutofit/>
          </a:bodyPr>
          <a:lstStyle/>
          <a:p>
            <a:pPr algn="l" rtl="0"/>
            <a:r>
              <a:rPr lang="en-IE">
                <a:highlight>
                  <a:srgbClr val="F79037"/>
                </a:highlight>
              </a:rPr>
              <a:t>İlham </a:t>
            </a:r>
            <a:r>
              <a:rPr lang="en-IE" err="1">
                <a:highlight>
                  <a:srgbClr val="F79037"/>
                </a:highlight>
              </a:rPr>
              <a:t>alın</a:t>
            </a:r>
            <a:r>
              <a:rPr lang="en-IE">
                <a:highlight>
                  <a:srgbClr val="F79037"/>
                </a:highlight>
              </a:rPr>
              <a:t>…</a:t>
            </a:r>
          </a:p>
        </p:txBody>
      </p:sp>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4"/>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pic>
        <p:nvPicPr>
          <p:cNvPr id="2" name="Picture 1" descr="A screen shot of a computer&#10;&#10;Description automatically generated">
            <a:extLst>
              <a:ext uri="{FF2B5EF4-FFF2-40B4-BE49-F238E27FC236}">
                <a16:creationId xmlns:a16="http://schemas.microsoft.com/office/drawing/2014/main" id="{0FD2EC3C-D583-1769-49B6-3A321C542177}"/>
              </a:ext>
            </a:extLst>
          </p:cNvPr>
          <p:cNvPicPr>
            <a:picLocks noChangeAspect="1"/>
          </p:cNvPicPr>
          <p:nvPr/>
        </p:nvPicPr>
        <p:blipFill rotWithShape="1">
          <a:blip r:embed="rId6"/>
          <a:srcRect l="36095" t="14002" r="32925" b="8974"/>
          <a:stretch/>
        </p:blipFill>
        <p:spPr>
          <a:xfrm>
            <a:off x="6673701" y="576470"/>
            <a:ext cx="1774979" cy="2483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94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1092F-3F5B-68DB-5C12-965C23AAECA7}"/>
              </a:ext>
            </a:extLst>
          </p:cNvPr>
          <p:cNvSpPr>
            <a:spLocks noGrp="1"/>
          </p:cNvSpPr>
          <p:nvPr>
            <p:ph type="body" sz="quarter" idx="18"/>
          </p:nvPr>
        </p:nvSpPr>
        <p:spPr>
          <a:xfrm>
            <a:off x="836363" y="1723698"/>
            <a:ext cx="5646737" cy="3708014"/>
          </a:xfrm>
        </p:spPr>
        <p:txBody>
          <a:bodyPr lIns="91440" tIns="45720" rIns="91440" bIns="45720" anchor="t"/>
          <a:lstStyle/>
          <a:p>
            <a:r>
              <a:rPr lang="tr-TR" dirty="0"/>
              <a:t>Etik bir gıda sistemi, herkes için gıda güvenliğini sağlamayı amaçlar. </a:t>
            </a:r>
            <a:r>
              <a:rPr lang="tr-TR" dirty="0">
                <a:ea typeface="+mn-lt"/>
                <a:cs typeface="+mn-lt"/>
              </a:rPr>
              <a:t>Özellikle</a:t>
            </a:r>
            <a:r>
              <a:rPr lang="tr-TR" dirty="0"/>
              <a:t> </a:t>
            </a:r>
            <a:r>
              <a:rPr lang="tr-TR" dirty="0">
                <a:ea typeface="+mn-lt"/>
                <a:cs typeface="+mn-lt"/>
              </a:rPr>
              <a:t>marjinal </a:t>
            </a:r>
            <a:r>
              <a:rPr lang="tr-TR" dirty="0"/>
              <a:t>topluluklar </a:t>
            </a:r>
            <a:r>
              <a:rPr lang="tr-TR" dirty="0">
                <a:ea typeface="+mn-lt"/>
                <a:cs typeface="+mn-lt"/>
              </a:rPr>
              <a:t>için</a:t>
            </a:r>
            <a:r>
              <a:rPr lang="tr-TR" dirty="0"/>
              <a:t> </a:t>
            </a:r>
            <a:r>
              <a:rPr lang="tr-TR" b="1" dirty="0"/>
              <a:t>besleyici ve kültürel olarak uygun gıdaya eşit erişimi </a:t>
            </a:r>
            <a:r>
              <a:rPr lang="tr-TR" dirty="0">
                <a:ea typeface="+mn-lt"/>
                <a:cs typeface="+mn-lt"/>
              </a:rPr>
              <a:t>savunur</a:t>
            </a:r>
            <a:r>
              <a:rPr lang="tr-TR" dirty="0"/>
              <a:t> (Modül 1).</a:t>
            </a:r>
            <a:endParaRPr lang="tr-TR" dirty="0">
              <a:cs typeface="Calibri"/>
            </a:endParaRPr>
          </a:p>
          <a:p>
            <a:r>
              <a:rPr lang="tr-TR" dirty="0">
                <a:ea typeface="+mn-lt"/>
                <a:cs typeface="+mn-lt"/>
              </a:rPr>
              <a:t>Ayrıca, iyi gıda sistemleri </a:t>
            </a:r>
            <a:r>
              <a:rPr lang="tr-TR" b="1" dirty="0">
                <a:ea typeface="+mn-lt"/>
                <a:cs typeface="+mn-lt"/>
              </a:rPr>
              <a:t>gıda egemenliğini</a:t>
            </a:r>
            <a:r>
              <a:rPr lang="tr-TR" dirty="0">
                <a:ea typeface="+mn-lt"/>
                <a:cs typeface="+mn-lt"/>
              </a:rPr>
              <a:t> artırma ve çeşitli girişimler aracılığıyla gıda sistemi boyunca kritik düzeyde </a:t>
            </a:r>
            <a:r>
              <a:rPr lang="tr-TR" b="1" dirty="0">
                <a:ea typeface="+mn-lt"/>
                <a:cs typeface="+mn-lt"/>
              </a:rPr>
              <a:t>gıda israfını</a:t>
            </a:r>
            <a:r>
              <a:rPr lang="tr-TR" dirty="0">
                <a:ea typeface="+mn-lt"/>
                <a:cs typeface="+mn-lt"/>
              </a:rPr>
              <a:t> azaltma konusunda önemli bir rol oynar.</a:t>
            </a:r>
            <a:endParaRPr lang="tr-TR" dirty="0">
              <a:cs typeface="Calibri"/>
            </a:endParaRPr>
          </a:p>
        </p:txBody>
      </p:sp>
      <p:sp>
        <p:nvSpPr>
          <p:cNvPr id="3" name="Text Placeholder 2">
            <a:extLst>
              <a:ext uri="{FF2B5EF4-FFF2-40B4-BE49-F238E27FC236}">
                <a16:creationId xmlns:a16="http://schemas.microsoft.com/office/drawing/2014/main" id="{FE26BED9-8847-DE13-D1FE-2C46D01E5074}"/>
              </a:ext>
            </a:extLst>
          </p:cNvPr>
          <p:cNvSpPr>
            <a:spLocks noGrp="1"/>
          </p:cNvSpPr>
          <p:nvPr>
            <p:ph type="body" sz="quarter" idx="16"/>
          </p:nvPr>
        </p:nvSpPr>
        <p:spPr>
          <a:xfrm>
            <a:off x="836363" y="553911"/>
            <a:ext cx="4990998" cy="992652"/>
          </a:xfrm>
        </p:spPr>
        <p:txBody>
          <a:bodyPr/>
          <a:lstStyle/>
          <a:p>
            <a:pPr marL="742950" indent="-742950" algn="l" rtl="0">
              <a:buFont typeface="+mj-lt"/>
              <a:buAutoNum type="arabicPeriod" startAt="2"/>
            </a:pPr>
            <a:r>
              <a:rPr lang="en-IE" b="1"/>
              <a:t>Gıda Güvenliği ve Açlık Yardımı</a:t>
            </a:r>
          </a:p>
        </p:txBody>
      </p:sp>
      <p:pic>
        <p:nvPicPr>
          <p:cNvPr id="6" name="Picture Placeholder 5" descr="Close-up of hands holding grains  Description automatically generated">
            <a:extLst>
              <a:ext uri="{FF2B5EF4-FFF2-40B4-BE49-F238E27FC236}">
                <a16:creationId xmlns:a16="http://schemas.microsoft.com/office/drawing/2014/main" id="{0AD1CEB2-DFF4-0325-E8F8-001D34E47C8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7" name="Speech Bubble: Rectangle with Corners Rounded 6">
            <a:extLst>
              <a:ext uri="{FF2B5EF4-FFF2-40B4-BE49-F238E27FC236}">
                <a16:creationId xmlns:a16="http://schemas.microsoft.com/office/drawing/2014/main" id="{13F0909C-D6FF-01BE-85A5-88BD2570C2EC}"/>
              </a:ext>
            </a:extLst>
          </p:cNvPr>
          <p:cNvSpPr/>
          <p:nvPr/>
        </p:nvSpPr>
        <p:spPr>
          <a:xfrm>
            <a:off x="5273512" y="5148931"/>
            <a:ext cx="5142240" cy="1136904"/>
          </a:xfrm>
          <a:prstGeom prst="wedgeRoundRectCallout">
            <a:avLst>
              <a:gd name="adj1" fmla="val -58994"/>
              <a:gd name="adj2" fmla="val -31350"/>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000"/>
              <a:t>Bir sözleşme imzalayarak GIDA ATIKLARINI </a:t>
            </a:r>
            <a:r>
              <a:rPr lang="en-IE" sz="2000" err="1"/>
              <a:t>AZALTMA'yı</a:t>
            </a:r>
            <a:r>
              <a:rPr lang="en-IE" sz="2000"/>
              <a:t> </a:t>
            </a:r>
            <a:r>
              <a:rPr lang="en-IE" sz="2000" err="1">
                <a:solidFill>
                  <a:schemeClr val="bg1"/>
                </a:solidFill>
              </a:rPr>
              <a:t>taahhüt</a:t>
            </a:r>
            <a:r>
              <a:rPr lang="en-IE" sz="2000">
                <a:solidFill>
                  <a:schemeClr val="bg1"/>
                </a:solidFill>
              </a:rPr>
              <a:t> </a:t>
            </a:r>
            <a:r>
              <a:rPr lang="en-IE" sz="2000" err="1">
                <a:solidFill>
                  <a:schemeClr val="bg1"/>
                </a:solidFill>
              </a:rPr>
              <a:t>edin</a:t>
            </a:r>
            <a:r>
              <a:rPr lang="en-IE" sz="2000">
                <a:solidFill>
                  <a:schemeClr val="bg1"/>
                </a:solidFill>
              </a:rPr>
              <a:t>.</a:t>
            </a:r>
          </a:p>
          <a:p>
            <a:pPr algn="ctr"/>
            <a:r>
              <a:rPr lang="en-IE" sz="2000">
                <a:solidFill>
                  <a:schemeClr val="bg1"/>
                </a:solidFill>
                <a:cs typeface="Calibri"/>
                <a:hlinkClick r:id="rId5">
                  <a:extLst>
                    <a:ext uri="{A12FA001-AC4F-418D-AE19-62706E023703}">
                      <ahyp:hlinkClr xmlns:ahyp="http://schemas.microsoft.com/office/drawing/2018/hyperlinkcolor" val="tx"/>
                    </a:ext>
                  </a:extLst>
                </a:hlinkClick>
              </a:rPr>
              <a:t>Faydalı bir Kaynak</a:t>
            </a:r>
            <a:endParaRPr lang="en-IE" sz="2000">
              <a:solidFill>
                <a:schemeClr val="bg1"/>
              </a:solidFill>
              <a:cs typeface="Calibri"/>
            </a:endParaRPr>
          </a:p>
        </p:txBody>
      </p:sp>
    </p:spTree>
    <p:extLst>
      <p:ext uri="{BB962C8B-B14F-4D97-AF65-F5344CB8AC3E}">
        <p14:creationId xmlns:p14="http://schemas.microsoft.com/office/powerpoint/2010/main" val="27221010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62611-77C7-4A41-9D86-84682C5A495E}">
  <ds:schemaRefs>
    <ds:schemaRef ds:uri="http://schemas.microsoft.com/sharepoint/v3/contenttype/forms"/>
  </ds:schemaRefs>
</ds:datastoreItem>
</file>

<file path=customXml/itemProps2.xml><?xml version="1.0" encoding="utf-8"?>
<ds:datastoreItem xmlns:ds="http://schemas.openxmlformats.org/officeDocument/2006/customXml" ds:itemID="{AD51DD50-713F-48BA-9722-29400E7FF5EE}">
  <ds:schemaRefs>
    <ds:schemaRef ds:uri="b368c81d-2a3c-4b2e-8f20-ebff1d13c98d"/>
    <ds:schemaRef ds:uri="d8d94d33-0f46-420b-ad84-827e2691e37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DF23F75-D7B5-429D-B406-52101C00A87F}"/>
</file>

<file path=docProps/app.xml><?xml version="1.0" encoding="utf-8"?>
<Properties xmlns="http://schemas.openxmlformats.org/officeDocument/2006/extended-properties" xmlns:vt="http://schemas.openxmlformats.org/officeDocument/2006/docPropsVTypes">
  <TotalTime>0</TotalTime>
  <Words>2984</Words>
  <Application>Microsoft Office PowerPoint</Application>
  <PresentationFormat>Widescreen</PresentationFormat>
  <Paragraphs>204</Paragraphs>
  <Slides>49</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3</cp:revision>
  <dcterms:created xsi:type="dcterms:W3CDTF">2020-10-14T13:32:04Z</dcterms:created>
  <dcterms:modified xsi:type="dcterms:W3CDTF">2024-02-01T12:00:44Z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